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erriweather Bold" charset="1" panose="00000800000000000000"/>
      <p:regular r:id="rId17"/>
    </p:embeddedFont>
    <p:embeddedFont>
      <p:font typeface="Open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149440" y="0"/>
            <a:ext cx="7138560" cy="10287000"/>
          </a:xfrm>
          <a:custGeom>
            <a:avLst/>
            <a:gdLst/>
            <a:ahLst/>
            <a:cxnLst/>
            <a:rect r="r" b="b" t="t" l="l"/>
            <a:pathLst>
              <a:path h="10287000" w="7138560">
                <a:moveTo>
                  <a:pt x="0" y="0"/>
                </a:moveTo>
                <a:lnTo>
                  <a:pt x="7138560" y="0"/>
                </a:lnTo>
                <a:lnTo>
                  <a:pt x="71385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045" r="0" b="-204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1765101"/>
            <a:ext cx="9881952" cy="22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187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E-commerce  Casa das Tintas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44622"/>
            <a:ext cx="9445526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Apresentação da documentação do sistema e-commerce da Casa das Tintas. Este guia visa apresentar a arquitetura, funcionalidades e processos do sistema, fornecendo um entendimento completo da plataforma.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7944445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Desenvolvido por José Victor, Quely Santos e Vanessa Severgnini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3146375"/>
            <a:ext cx="13375779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Visão Geral da Arquitetura do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238" y="4760119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Front-end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410349"/>
            <a:ext cx="497264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interface do usuário (UI) do site, incluindo a loja online, carrinho de compras, área de cliente e checkout.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6160" y="4760119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Back-end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6160" y="5410349"/>
            <a:ext cx="497264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lógica do sistema, gerenciando o processamento de pedidos, estoque, pagamentos e integrações.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0084" y="4760119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Banco de Dados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084" y="5410349"/>
            <a:ext cx="497264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Armazena todas as informações do sistema, incluindo produtos, clientes, pedidos e configurações.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1757511"/>
            <a:ext cx="1095970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Módulos Principais do Sistema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7475" y="3092500"/>
            <a:ext cx="8019604" cy="2569517"/>
            <a:chOff x="0" y="0"/>
            <a:chExt cx="10692805" cy="3426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10680065" cy="3413252"/>
            </a:xfrm>
            <a:custGeom>
              <a:avLst/>
              <a:gdLst/>
              <a:ahLst/>
              <a:cxnLst/>
              <a:rect r="r" b="b" t="t" l="l"/>
              <a:pathLst>
                <a:path h="3413252" w="10680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92765" cy="3425952"/>
            </a:xfrm>
            <a:custGeom>
              <a:avLst/>
              <a:gdLst/>
              <a:ahLst/>
              <a:cxnLst/>
              <a:rect r="r" b="b" t="t" l="l"/>
              <a:pathLst>
                <a:path h="3425952" w="10692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85280" y="3380780"/>
            <a:ext cx="3772495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Catálogo de Produtos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5280" y="3917602"/>
            <a:ext cx="742399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 a lista de produtos disponíveis para venda, incluindo informações como nome, descrição, preço, cores e acabamentos.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281071" y="3092500"/>
            <a:ext cx="8019604" cy="2569517"/>
            <a:chOff x="0" y="0"/>
            <a:chExt cx="10692805" cy="34260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10680065" cy="3413252"/>
            </a:xfrm>
            <a:custGeom>
              <a:avLst/>
              <a:gdLst/>
              <a:ahLst/>
              <a:cxnLst/>
              <a:rect r="r" b="b" t="t" l="l"/>
              <a:pathLst>
                <a:path h="3413252" w="10680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92765" cy="3425952"/>
            </a:xfrm>
            <a:custGeom>
              <a:avLst/>
              <a:gdLst/>
              <a:ahLst/>
              <a:cxnLst/>
              <a:rect r="r" b="b" t="t" l="l"/>
              <a:pathLst>
                <a:path h="3425952" w="10692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578876" y="3380780"/>
            <a:ext cx="4717108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Pedidos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78876" y="3917602"/>
            <a:ext cx="742399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 pedidos, rastreia seu status, gerencia estoque, atualiza o histórico de pedidos e emite notas fiscais.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87475" y="5936010"/>
            <a:ext cx="8019604" cy="2569518"/>
            <a:chOff x="0" y="0"/>
            <a:chExt cx="10692805" cy="34260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10680065" cy="3413252"/>
            </a:xfrm>
            <a:custGeom>
              <a:avLst/>
              <a:gdLst/>
              <a:ahLst/>
              <a:cxnLst/>
              <a:rect r="r" b="b" t="t" l="l"/>
              <a:pathLst>
                <a:path h="3413252" w="10680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92765" cy="3425952"/>
            </a:xfrm>
            <a:custGeom>
              <a:avLst/>
              <a:gdLst/>
              <a:ahLst/>
              <a:cxnLst/>
              <a:rect r="r" b="b" t="t" l="l"/>
              <a:pathLst>
                <a:path h="3425952" w="10692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85280" y="6224290"/>
            <a:ext cx="4750742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Clientes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5280" y="6761112"/>
            <a:ext cx="742399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 e gerencia perfis de clientes, armazena informações de contato e histórico de compras, e permite a personalização da experiência do cliente.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281071" y="5936010"/>
            <a:ext cx="8019604" cy="2569518"/>
            <a:chOff x="0" y="0"/>
            <a:chExt cx="10692805" cy="34260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10680065" cy="3413252"/>
            </a:xfrm>
            <a:custGeom>
              <a:avLst/>
              <a:gdLst/>
              <a:ahLst/>
              <a:cxnLst/>
              <a:rect r="r" b="b" t="t" l="l"/>
              <a:pathLst>
                <a:path h="3413252" w="10680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692765" cy="3425952"/>
            </a:xfrm>
            <a:custGeom>
              <a:avLst/>
              <a:gdLst/>
              <a:ahLst/>
              <a:cxnLst/>
              <a:rect r="r" b="b" t="t" l="l"/>
              <a:pathLst>
                <a:path h="3425952" w="10692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9578876" y="6224290"/>
            <a:ext cx="4737348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Estoque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78876" y="6761112"/>
            <a:ext cx="742399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 níveis de estoque, controla entradas e saídas, e envia alertas sobre produtos com estoque baixo.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11250" y="530275"/>
            <a:ext cx="9338668" cy="126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4000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Fluxos de Negócio e Funcionalidades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711250" y="1600349"/>
            <a:ext cx="1016199" cy="1625947"/>
          </a:xfrm>
          <a:custGeom>
            <a:avLst/>
            <a:gdLst/>
            <a:ahLst/>
            <a:cxnLst/>
            <a:rect r="r" b="b" t="t" l="l"/>
            <a:pathLst>
              <a:path h="1625947" w="1016199">
                <a:moveTo>
                  <a:pt x="0" y="0"/>
                </a:moveTo>
                <a:lnTo>
                  <a:pt x="1016199" y="0"/>
                </a:lnTo>
                <a:lnTo>
                  <a:pt x="1016199" y="1625947"/>
                </a:lnTo>
                <a:lnTo>
                  <a:pt x="0" y="162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" t="0" r="-5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32247" y="1784449"/>
            <a:ext cx="2705398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Navegação do Cliente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32247" y="2185690"/>
            <a:ext cx="15544502" cy="38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navega pela loja online e explora o catálogo de produtos.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711250" y="3226296"/>
            <a:ext cx="1016199" cy="1625948"/>
          </a:xfrm>
          <a:custGeom>
            <a:avLst/>
            <a:gdLst/>
            <a:ahLst/>
            <a:cxnLst/>
            <a:rect r="r" b="b" t="t" l="l"/>
            <a:pathLst>
              <a:path h="1625948" w="1016199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" t="0" r="-5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32247" y="3410396"/>
            <a:ext cx="2540645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Adição ao Carrinho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32247" y="3811638"/>
            <a:ext cx="15544502" cy="38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seleciona produtos e adiciona-os ao carrinho de compras.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711250" y="4852244"/>
            <a:ext cx="1016199" cy="1625948"/>
          </a:xfrm>
          <a:custGeom>
            <a:avLst/>
            <a:gdLst/>
            <a:ahLst/>
            <a:cxnLst/>
            <a:rect r="r" b="b" t="t" l="l"/>
            <a:pathLst>
              <a:path h="1625948" w="1016199">
                <a:moveTo>
                  <a:pt x="0" y="0"/>
                </a:moveTo>
                <a:lnTo>
                  <a:pt x="1016199" y="0"/>
                </a:lnTo>
                <a:lnTo>
                  <a:pt x="1016199" y="1625947"/>
                </a:lnTo>
                <a:lnTo>
                  <a:pt x="0" y="1625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" t="0" r="-59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32247" y="5036344"/>
            <a:ext cx="2540645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Checkout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32247" y="5437585"/>
            <a:ext cx="15544502" cy="38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fornece informações de entrega, pagamento e finaliza a compra.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711250" y="6478191"/>
            <a:ext cx="1016199" cy="1625947"/>
          </a:xfrm>
          <a:custGeom>
            <a:avLst/>
            <a:gdLst/>
            <a:ahLst/>
            <a:cxnLst/>
            <a:rect r="r" b="b" t="t" l="l"/>
            <a:pathLst>
              <a:path h="1625947" w="1016199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" t="0" r="-5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32247" y="6662291"/>
            <a:ext cx="3271094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Processamento do Pedido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32247" y="7063531"/>
            <a:ext cx="15544502" cy="38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sistema processa o pedido, verifica o estoque, gera uma nota fiscal e envia uma confirmação ao cliente.</a:t>
            </a:r>
          </a:p>
        </p:txBody>
      </p:sp>
      <p:sp>
        <p:nvSpPr>
          <p:cNvPr name="Freeform 18" id="18" descr="preencoded.png"/>
          <p:cNvSpPr/>
          <p:nvPr/>
        </p:nvSpPr>
        <p:spPr>
          <a:xfrm flipH="false" flipV="false" rot="0">
            <a:off x="711250" y="8104137"/>
            <a:ext cx="1016199" cy="1625948"/>
          </a:xfrm>
          <a:custGeom>
            <a:avLst/>
            <a:gdLst/>
            <a:ahLst/>
            <a:cxnLst/>
            <a:rect r="r" b="b" t="t" l="l"/>
            <a:pathLst>
              <a:path h="1625948" w="1016199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" t="0" r="-59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032247" y="8288239"/>
            <a:ext cx="3110359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Rastreamento do Pedido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32247" y="8689479"/>
            <a:ext cx="15544502" cy="38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pode acompanhar o status do pedido e receber atualizações sobre a entrega.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1349574"/>
            <a:ext cx="12287845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Integração com Sistemas Externos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7475" y="3003500"/>
            <a:ext cx="647402" cy="647402"/>
            <a:chOff x="0" y="0"/>
            <a:chExt cx="863203" cy="8632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13694" y="3181201"/>
            <a:ext cx="194816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3632" y="2998737"/>
            <a:ext cx="432405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Plataforma de Pagamento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3978474"/>
            <a:ext cx="4324052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gateways de pagamento para processar transações online de forma segura e eficiente.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16440" y="3003500"/>
            <a:ext cx="647403" cy="647402"/>
            <a:chOff x="0" y="0"/>
            <a:chExt cx="863203" cy="863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711404" y="3181201"/>
            <a:ext cx="257324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42598" y="2998737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Plataforma de Frete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42598" y="3535561"/>
            <a:ext cx="4324052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empresas de logística para calcular custos de frete, agendar entregas e fornecer rastreamento.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045404" y="3003500"/>
            <a:ext cx="647402" cy="647402"/>
            <a:chOff x="0" y="0"/>
            <a:chExt cx="863203" cy="8632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248704" y="3181201"/>
            <a:ext cx="240804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71561" y="2998737"/>
            <a:ext cx="432405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de Gestão de Estoque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71561" y="3978474"/>
            <a:ext cx="4324052" cy="280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um sistema externo para sincronizar níveis de estoque, evitar vendas de produtos indisponíveis e otimizar o gerenciamento de estoque.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87475" y="7383661"/>
            <a:ext cx="647402" cy="647402"/>
            <a:chOff x="0" y="0"/>
            <a:chExt cx="863203" cy="8632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70534" y="7561361"/>
            <a:ext cx="281136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13632" y="7378899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de CRM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13632" y="7915721"/>
            <a:ext cx="1538213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um sistema de CRM para gerenciar interações com clientes, melhorar o relacionamento com o cliente e personalizar a experiência de compra.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2323207"/>
            <a:ext cx="14450169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Requisitos de Segurança e Conformidade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7475" y="3658195"/>
            <a:ext cx="16313051" cy="4281785"/>
            <a:chOff x="0" y="0"/>
            <a:chExt cx="21750735" cy="57090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50782" cy="5709031"/>
            </a:xfrm>
            <a:custGeom>
              <a:avLst/>
              <a:gdLst/>
              <a:ahLst/>
              <a:cxnLst/>
              <a:rect r="r" b="b" t="t" l="l"/>
              <a:pathLst>
                <a:path h="5709031" w="2175078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21585428" y="0"/>
                  </a:lnTo>
                  <a:lnTo>
                    <a:pt x="21585428" y="6350"/>
                  </a:lnTo>
                  <a:lnTo>
                    <a:pt x="21585428" y="0"/>
                  </a:lnTo>
                  <a:cubicBezTo>
                    <a:pt x="21676742" y="0"/>
                    <a:pt x="21750782" y="73914"/>
                    <a:pt x="21750782" y="165100"/>
                  </a:cubicBezTo>
                  <a:lnTo>
                    <a:pt x="21744432" y="165100"/>
                  </a:lnTo>
                  <a:lnTo>
                    <a:pt x="21750782" y="165100"/>
                  </a:lnTo>
                  <a:lnTo>
                    <a:pt x="21750782" y="5543931"/>
                  </a:lnTo>
                  <a:lnTo>
                    <a:pt x="21744432" y="5543931"/>
                  </a:lnTo>
                  <a:lnTo>
                    <a:pt x="21750782" y="5543931"/>
                  </a:lnTo>
                  <a:cubicBezTo>
                    <a:pt x="21750782" y="5635117"/>
                    <a:pt x="21676742" y="5709031"/>
                    <a:pt x="21585428" y="5709031"/>
                  </a:cubicBezTo>
                  <a:lnTo>
                    <a:pt x="21585428" y="5702681"/>
                  </a:lnTo>
                  <a:lnTo>
                    <a:pt x="21585428" y="5709031"/>
                  </a:lnTo>
                  <a:lnTo>
                    <a:pt x="165354" y="5709031"/>
                  </a:lnTo>
                  <a:lnTo>
                    <a:pt x="165354" y="5702681"/>
                  </a:lnTo>
                  <a:lnTo>
                    <a:pt x="165354" y="5709031"/>
                  </a:lnTo>
                  <a:cubicBezTo>
                    <a:pt x="74041" y="5709031"/>
                    <a:pt x="0" y="5635117"/>
                    <a:pt x="0" y="5543931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543931"/>
                  </a:lnTo>
                  <a:lnTo>
                    <a:pt x="6350" y="5543931"/>
                  </a:lnTo>
                  <a:lnTo>
                    <a:pt x="12700" y="5543931"/>
                  </a:lnTo>
                  <a:cubicBezTo>
                    <a:pt x="12700" y="5628132"/>
                    <a:pt x="81026" y="5696331"/>
                    <a:pt x="165354" y="5696331"/>
                  </a:cubicBezTo>
                  <a:lnTo>
                    <a:pt x="21585428" y="5696331"/>
                  </a:lnTo>
                  <a:cubicBezTo>
                    <a:pt x="21669756" y="5696331"/>
                    <a:pt x="21738082" y="5628132"/>
                    <a:pt x="21738082" y="5543931"/>
                  </a:cubicBezTo>
                  <a:lnTo>
                    <a:pt x="21738082" y="165100"/>
                  </a:lnTo>
                  <a:cubicBezTo>
                    <a:pt x="21738082" y="80899"/>
                    <a:pt x="21669756" y="12700"/>
                    <a:pt x="21585428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762" y="3672482"/>
            <a:ext cx="16284476" cy="1266528"/>
            <a:chOff x="0" y="0"/>
            <a:chExt cx="21712635" cy="1688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85280" y="3766394"/>
            <a:ext cx="7570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Segurança de Dados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32280" y="3766394"/>
            <a:ext cx="757044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Criptografia de dados sensíveis, como informações de pagamento e dados pessoais.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01762" y="4939010"/>
            <a:ext cx="16284476" cy="1720155"/>
            <a:chOff x="0" y="0"/>
            <a:chExt cx="21712635" cy="22935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12682" cy="2293493"/>
            </a:xfrm>
            <a:custGeom>
              <a:avLst/>
              <a:gdLst/>
              <a:ahLst/>
              <a:cxnLst/>
              <a:rect r="r" b="b" t="t" l="l"/>
              <a:pathLst>
                <a:path h="2293493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85280" y="5032921"/>
            <a:ext cx="7570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Prevenção de Fraude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32280" y="5032921"/>
            <a:ext cx="7570440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medidas para detectar e evitar atividades fraudulentas, como verificação de endereços IP e análise de transações.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1762" y="6659165"/>
            <a:ext cx="16284476" cy="1266528"/>
            <a:chOff x="0" y="0"/>
            <a:chExt cx="21712635" cy="1688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85280" y="6753076"/>
            <a:ext cx="7570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Conformidade com Leis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32280" y="6753076"/>
            <a:ext cx="757044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Cumprimento de regulamentações de proteção de dados, como LGPD, GDPR e PCI DSS.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2749451"/>
            <a:ext cx="1273001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Documentação Técnica e de Usuário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992238" y="4089201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5071914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Manual do Usuário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608736"/>
            <a:ext cx="5150941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Fornece instruções detalhadas sobre como usar o sistema, incluindo navegação, recursos, gerenciamento de pedidos e suporte ao cliente.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6568380" y="4089201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68380" y="5071914"/>
            <a:ext cx="4112865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Documentação Técnica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8380" y="5608736"/>
            <a:ext cx="5151090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Descreve a arquitetura do sistema, os fluxos de trabalho, as APIs e outros detalhes técnicos para desenvolvedores e profissionais de TI.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12144672" y="4089201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144672" y="5071914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Central de Ajuda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44672" y="5608736"/>
            <a:ext cx="5150941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Fornece respostas às perguntas mais frequentes, tutoriais, FAQs e outros recursos de suporte ao cliente.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1498401"/>
            <a:ext cx="14267260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Próximos Passos e Considerações Finais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98389" y="2838152"/>
            <a:ext cx="38100" cy="5921723"/>
            <a:chOff x="0" y="0"/>
            <a:chExt cx="50800" cy="78956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800" cy="7895590"/>
            </a:xfrm>
            <a:custGeom>
              <a:avLst/>
              <a:gdLst/>
              <a:ahLst/>
              <a:cxnLst/>
              <a:rect r="r" b="b" t="t" l="l"/>
              <a:pathLst>
                <a:path h="7895590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870190"/>
                  </a:lnTo>
                  <a:cubicBezTo>
                    <a:pt x="50800" y="7884160"/>
                    <a:pt x="39370" y="7895590"/>
                    <a:pt x="25400" y="7895590"/>
                  </a:cubicBezTo>
                  <a:cubicBezTo>
                    <a:pt x="11430" y="7895590"/>
                    <a:pt x="0" y="7884160"/>
                    <a:pt x="0" y="7870190"/>
                  </a:cubicBezTo>
                  <a:close/>
                </a:path>
              </a:pathLst>
            </a:custGeom>
            <a:solidFill>
              <a:srgbClr val="E5BEB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98277" y="3456980"/>
            <a:ext cx="992237" cy="38100"/>
            <a:chOff x="0" y="0"/>
            <a:chExt cx="1322983" cy="5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93738" y="3152329"/>
            <a:ext cx="647402" cy="647402"/>
            <a:chOff x="0" y="0"/>
            <a:chExt cx="863203" cy="8632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19956" y="3330029"/>
            <a:ext cx="194816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76860" y="3112145"/>
            <a:ext cx="4823073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Implementação do 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76860" y="3648968"/>
            <a:ext cx="1431890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instalação do sistema, configuração de dados, testes e treinamento da equipe.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98277" y="5374184"/>
            <a:ext cx="992237" cy="38100"/>
            <a:chOff x="0" y="0"/>
            <a:chExt cx="1322983" cy="50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93738" y="5069532"/>
            <a:ext cx="647402" cy="647402"/>
            <a:chOff x="0" y="0"/>
            <a:chExt cx="863203" cy="8632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88703" y="5247234"/>
            <a:ext cx="257324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76860" y="5029349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Lançamento do Site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76860" y="5566171"/>
            <a:ext cx="1431890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lançamento oficial da loja online, divulgação do site e campanhas de marketing.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98277" y="7291388"/>
            <a:ext cx="992237" cy="38100"/>
            <a:chOff x="0" y="0"/>
            <a:chExt cx="1322983" cy="50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93738" y="6986736"/>
            <a:ext cx="647402" cy="647403"/>
            <a:chOff x="0" y="0"/>
            <a:chExt cx="863203" cy="8632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97038" y="7164437"/>
            <a:ext cx="240804" cy="35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76860" y="6946552"/>
            <a:ext cx="4519166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Monitoramento e Análise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76860" y="7483376"/>
            <a:ext cx="14318902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Monitoramento do desempenho do sistema, análise de dados, otimização de processos e aprimoramento contínuo.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DAGRxrl2JbA</dc:identifier>
  <dcterms:modified xsi:type="dcterms:W3CDTF">2011-08-01T06:04:30Z</dcterms:modified>
  <cp:revision>1</cp:revision>
  <dc:title>Sistema-E-commerce-Casa-das-Tintas (2).pptx</dc:title>
</cp:coreProperties>
</file>