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7"/>
  </p:notesMasterIdLst>
  <p:sldIdLst>
    <p:sldId id="256" r:id="rId3"/>
    <p:sldId id="259" r:id="rId4"/>
    <p:sldId id="260" r:id="rId5"/>
    <p:sldId id="279" r:id="rId6"/>
    <p:sldId id="261" r:id="rId7"/>
    <p:sldId id="280" r:id="rId8"/>
    <p:sldId id="262" r:id="rId9"/>
    <p:sldId id="263" r:id="rId10"/>
    <p:sldId id="265" r:id="rId11"/>
    <p:sldId id="284" r:id="rId12"/>
    <p:sldId id="281" r:id="rId13"/>
    <p:sldId id="282" r:id="rId14"/>
    <p:sldId id="283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4AF14-7BDC-40AD-A146-6B42853D4AEC}" v="2" dt="2021-01-19T01:35:51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142" d="100"/>
          <a:sy n="142" d="100"/>
        </p:scale>
        <p:origin x="10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 Kemparski Ribeiro" userId="de93b9c1270eb49b" providerId="LiveId" clId="{C6E4AF14-7BDC-40AD-A146-6B42853D4AEC}"/>
    <pc:docChg chg="custSel delSld modSld">
      <pc:chgData name="Michell Kemparski Ribeiro" userId="de93b9c1270eb49b" providerId="LiveId" clId="{C6E4AF14-7BDC-40AD-A146-6B42853D4AEC}" dt="2021-01-19T01:42:32.034" v="13" actId="6549"/>
      <pc:docMkLst>
        <pc:docMk/>
      </pc:docMkLst>
      <pc:sldChg chg="addSp delSp modSp">
        <pc:chgData name="Michell Kemparski Ribeiro" userId="de93b9c1270eb49b" providerId="LiveId" clId="{C6E4AF14-7BDC-40AD-A146-6B42853D4AEC}" dt="2021-01-19T01:35:33.076" v="4" actId="1076"/>
        <pc:sldMkLst>
          <pc:docMk/>
          <pc:sldMk cId="0" sldId="265"/>
        </pc:sldMkLst>
        <pc:picChg chg="add mod">
          <ac:chgData name="Michell Kemparski Ribeiro" userId="de93b9c1270eb49b" providerId="LiveId" clId="{C6E4AF14-7BDC-40AD-A146-6B42853D4AEC}" dt="2021-01-19T01:35:33.076" v="4" actId="1076"/>
          <ac:picMkLst>
            <pc:docMk/>
            <pc:sldMk cId="0" sldId="265"/>
            <ac:picMk id="4" creationId="{935B9254-F7C2-4E3F-86D1-351E3AD0C677}"/>
          </ac:picMkLst>
        </pc:picChg>
        <pc:picChg chg="del">
          <ac:chgData name="Michell Kemparski Ribeiro" userId="de93b9c1270eb49b" providerId="LiveId" clId="{C6E4AF14-7BDC-40AD-A146-6B42853D4AEC}" dt="2021-01-19T01:35:15.377" v="0" actId="478"/>
          <ac:picMkLst>
            <pc:docMk/>
            <pc:sldMk cId="0" sldId="265"/>
            <ac:picMk id="5" creationId="{00000000-0000-0000-0000-000000000000}"/>
          </ac:picMkLst>
        </pc:picChg>
      </pc:sldChg>
      <pc:sldChg chg="modSp">
        <pc:chgData name="Michell Kemparski Ribeiro" userId="de93b9c1270eb49b" providerId="LiveId" clId="{C6E4AF14-7BDC-40AD-A146-6B42853D4AEC}" dt="2021-01-19T01:42:32.034" v="13" actId="6549"/>
        <pc:sldMkLst>
          <pc:docMk/>
          <pc:sldMk cId="842244466" sldId="282"/>
        </pc:sldMkLst>
        <pc:graphicFrameChg chg="modGraphic">
          <ac:chgData name="Michell Kemparski Ribeiro" userId="de93b9c1270eb49b" providerId="LiveId" clId="{C6E4AF14-7BDC-40AD-A146-6B42853D4AEC}" dt="2021-01-19T01:42:32.034" v="13" actId="6549"/>
          <ac:graphicFrameMkLst>
            <pc:docMk/>
            <pc:sldMk cId="842244466" sldId="282"/>
            <ac:graphicFrameMk id="3" creationId="{00000000-0000-0000-0000-000000000000}"/>
          </ac:graphicFrameMkLst>
        </pc:graphicFrameChg>
      </pc:sldChg>
      <pc:sldChg chg="addSp delSp modSp">
        <pc:chgData name="Michell Kemparski Ribeiro" userId="de93b9c1270eb49b" providerId="LiveId" clId="{C6E4AF14-7BDC-40AD-A146-6B42853D4AEC}" dt="2021-01-19T01:35:56.584" v="10" actId="962"/>
        <pc:sldMkLst>
          <pc:docMk/>
          <pc:sldMk cId="2455249630" sldId="284"/>
        </pc:sldMkLst>
        <pc:picChg chg="del">
          <ac:chgData name="Michell Kemparski Ribeiro" userId="de93b9c1270eb49b" providerId="LiveId" clId="{C6E4AF14-7BDC-40AD-A146-6B42853D4AEC}" dt="2021-01-19T01:35:36.712" v="6" actId="478"/>
          <ac:picMkLst>
            <pc:docMk/>
            <pc:sldMk cId="2455249630" sldId="284"/>
            <ac:picMk id="3" creationId="{00000000-0000-0000-0000-000000000000}"/>
          </ac:picMkLst>
        </pc:picChg>
        <pc:picChg chg="del">
          <ac:chgData name="Michell Kemparski Ribeiro" userId="de93b9c1270eb49b" providerId="LiveId" clId="{C6E4AF14-7BDC-40AD-A146-6B42853D4AEC}" dt="2021-01-19T01:35:36.201" v="5" actId="478"/>
          <ac:picMkLst>
            <pc:docMk/>
            <pc:sldMk cId="2455249630" sldId="284"/>
            <ac:picMk id="4" creationId="{00000000-0000-0000-0000-000000000000}"/>
          </ac:picMkLst>
        </pc:picChg>
        <pc:picChg chg="add mod">
          <ac:chgData name="Michell Kemparski Ribeiro" userId="de93b9c1270eb49b" providerId="LiveId" clId="{C6E4AF14-7BDC-40AD-A146-6B42853D4AEC}" dt="2021-01-19T01:35:56.584" v="10" actId="962"/>
          <ac:picMkLst>
            <pc:docMk/>
            <pc:sldMk cId="2455249630" sldId="284"/>
            <ac:picMk id="6" creationId="{24A8FBE3-38DB-4CF6-BB1E-0BC5FFDBAED6}"/>
          </ac:picMkLst>
        </pc:picChg>
      </pc:sldChg>
      <pc:sldChg chg="del">
        <pc:chgData name="Michell Kemparski Ribeiro" userId="de93b9c1270eb49b" providerId="LiveId" clId="{C6E4AF14-7BDC-40AD-A146-6B42853D4AEC}" dt="2021-01-19T01:36:08.733" v="11" actId="2696"/>
        <pc:sldMkLst>
          <pc:docMk/>
          <pc:sldMk cId="161940161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170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dc2cd1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1dc2cd1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dc2cd17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dc2cd17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3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dc2cd17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dc2cd17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935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dc2cd17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dc2cd17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15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dc2cd17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dc2cd17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0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1dc2cd17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b1dc2cd17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1dc2cd1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1dc2cd1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dc2cd1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dc2cd1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dc2cd1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dc2cd1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8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dc2cd1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dc2cd1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dc2cd1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dc2cd1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1dc2cd17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1dc2cd17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1dc2cd17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1dc2cd17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dc2cd17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dc2cd17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300" tIns="48300" rIns="48300" bIns="483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300" tIns="48300" rIns="48300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OBJECT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05733" y="355077"/>
            <a:ext cx="8132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41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826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23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06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47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89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3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41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826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23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06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478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89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3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35165"/>
          <a:stretch/>
        </p:blipFill>
        <p:spPr>
          <a:xfrm>
            <a:off x="8501750" y="4802000"/>
            <a:ext cx="483074" cy="1988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abeçalho da Seção">
  <p:cSld name="4_Cabeçalho da Seçã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 descr="D:\USR\E703913\em andamento 01.08.19\Marketing\Institucional\Novo KV 2020\material Ricardo\PPT-v2--Paginas-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 descr="D:\USR\E703913\em andamento 01.08.19\Marketing\Institucional\Novo KV 2020\material Ricardo\PPT-v2--Paginas-D.jpg"/>
          <p:cNvPicPr preferRelativeResize="0"/>
          <p:nvPr/>
        </p:nvPicPr>
        <p:blipFill rotWithShape="1">
          <a:blip r:embed="rId2">
            <a:alphaModFix/>
          </a:blip>
          <a:srcRect t="85797" r="76146"/>
          <a:stretch/>
        </p:blipFill>
        <p:spPr>
          <a:xfrm>
            <a:off x="6962775" y="4412974"/>
            <a:ext cx="2181226" cy="73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abeçalho da Seção">
  <p:cSld name="4_Cabeçalho da Seçã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 descr="D:\USR\E703913\em andamento 01.08.19\Marketing\Institucional\Novo KV 2020\material Ricardo\PPT-v2--Paginas-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 descr="D:\USR\E703913\em andamento 01.08.19\Marketing\Institucional\Novo KV 2020\material Ricardo\PPT-v2--Paginas-D.jpg"/>
          <p:cNvPicPr preferRelativeResize="0"/>
          <p:nvPr/>
        </p:nvPicPr>
        <p:blipFill rotWithShape="1">
          <a:blip r:embed="rId2">
            <a:alphaModFix/>
          </a:blip>
          <a:srcRect t="85797" r="76146"/>
          <a:stretch/>
        </p:blipFill>
        <p:spPr>
          <a:xfrm>
            <a:off x="6962775" y="4412974"/>
            <a:ext cx="2181226" cy="73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abeçalho da Seção">
  <p:cSld name="2_Cabeçalho da Seçã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1686075" y="1290000"/>
            <a:ext cx="5771700" cy="2464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1686225" y="1290000"/>
            <a:ext cx="5771700" cy="24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pt-BR" sz="3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Arquitetura </a:t>
            </a:r>
            <a:r>
              <a:rPr lang="pt-BR" sz="30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MultiCloud</a:t>
            </a:r>
            <a:endParaRPr lang="pt-BR" sz="3000" b="1" dirty="0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  <a:p>
            <a:pPr lv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pt-B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Rede de Cartões AMES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1205875" y="515875"/>
            <a:ext cx="5197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E60935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b="1" dirty="0">
              <a:solidFill>
                <a:srgbClr val="E609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422715" y="361834"/>
            <a:ext cx="726600" cy="726600"/>
          </a:xfrm>
          <a:prstGeom prst="ellipse">
            <a:avLst/>
          </a:prstGeom>
          <a:solidFill>
            <a:srgbClr val="E60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Diagrama&#10;&#10;Descrição gerada automaticam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4A8FBE3-38DB-4CF6-BB1E-0BC5FFDB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7937"/>
            <a:ext cx="59102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4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1205875" y="515875"/>
            <a:ext cx="5197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Negócio</a:t>
            </a:r>
            <a:endParaRPr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422715" y="361834"/>
            <a:ext cx="726600" cy="72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Diagrama&#10;&#10;Descrição gerada automaticam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Google Shape;149;p26"/>
          <p:cNvSpPr/>
          <p:nvPr/>
        </p:nvSpPr>
        <p:spPr>
          <a:xfrm>
            <a:off x="611560" y="870562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Adequar as novas tecnologias de mercado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Vantagem competitiva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Construir soluções com o melhor custo-benefício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Investir em inovação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Alta disponibilidade e baixa latência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Aderências as legislações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Pagamento via celular</a:t>
            </a:r>
          </a:p>
        </p:txBody>
      </p:sp>
    </p:spTree>
    <p:extLst>
      <p:ext uri="{BB962C8B-B14F-4D97-AF65-F5344CB8AC3E}">
        <p14:creationId xmlns:p14="http://schemas.microsoft.com/office/powerpoint/2010/main" val="389261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1205875" y="515875"/>
            <a:ext cx="5197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Financeiro</a:t>
            </a:r>
            <a:endParaRPr b="1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422715" y="361834"/>
            <a:ext cx="726600" cy="72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Diagrama&#10;&#10;Descrição gerada automaticam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03570"/>
              </p:ext>
            </p:extLst>
          </p:nvPr>
        </p:nvGraphicFramePr>
        <p:xfrm>
          <a:off x="312424" y="1491630"/>
          <a:ext cx="8220016" cy="2164080"/>
        </p:xfrm>
        <a:graphic>
          <a:graphicData uri="http://schemas.openxmlformats.org/drawingml/2006/table">
            <a:tbl>
              <a:tblPr/>
              <a:tblGrid>
                <a:gridCol w="3611504">
                  <a:extLst>
                    <a:ext uri="{9D8B030D-6E8A-4147-A177-3AD203B41FA5}">
                      <a16:colId xmlns:a16="http://schemas.microsoft.com/office/drawing/2014/main" val="1681211640"/>
                    </a:ext>
                  </a:extLst>
                </a:gridCol>
                <a:gridCol w="1874099">
                  <a:extLst>
                    <a:ext uri="{9D8B030D-6E8A-4147-A177-3AD203B41FA5}">
                      <a16:colId xmlns:a16="http://schemas.microsoft.com/office/drawing/2014/main" val="3524861442"/>
                    </a:ext>
                  </a:extLst>
                </a:gridCol>
                <a:gridCol w="2734413">
                  <a:extLst>
                    <a:ext uri="{9D8B030D-6E8A-4147-A177-3AD203B41FA5}">
                      <a16:colId xmlns:a16="http://schemas.microsoft.com/office/drawing/2014/main" val="29505639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1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ITEM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203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3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3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1" i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PROVEDOR</a:t>
                      </a:r>
                      <a:r>
                        <a:rPr lang="pt-BR" sz="1600" b="0" i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pt-BR" sz="2000" b="0" i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203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1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VALOR R$ 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A03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67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Recursos </a:t>
                      </a:r>
                      <a:r>
                        <a:rPr lang="pt-BR" sz="1600" b="0" i="0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Cloud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Mensais AWS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4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AWS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4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A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R$              142.479,00  </a:t>
                      </a:r>
                      <a:endParaRPr lang="pt-BR" sz="2000" b="0" i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20A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6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Recursos </a:t>
                      </a:r>
                      <a:r>
                        <a:rPr lang="pt-BR" sz="1600" b="0" i="0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Cloud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Mensais </a:t>
                      </a:r>
                      <a:r>
                        <a:rPr lang="pt-BR" sz="1600" b="0" i="0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Azure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Azure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4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R$                99.735,00 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E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B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022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Pacote de horas de suporte mensais </a:t>
                      </a:r>
                    </a:p>
                  </a:txBody>
                  <a:tcPr anchor="b">
                    <a:lnL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Cloud Providers </a:t>
                      </a:r>
                    </a:p>
                  </a:txBody>
                  <a:tcPr anchor="b">
                    <a:lnL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  R$               4.000,00 </a:t>
                      </a:r>
                    </a:p>
                  </a:txBody>
                  <a:tcPr anchor="b">
                    <a:lnL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B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99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Consultoria Arquitetura e implantação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80B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Arquitetos </a:t>
                      </a:r>
                      <a:endParaRPr lang="pt-BR" sz="2000" b="0" i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80B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R$              200.000,00  </a:t>
                      </a:r>
                      <a:endParaRPr lang="pt-BR" sz="2000" b="0" i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C0C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9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4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1205875" y="515875"/>
            <a:ext cx="5197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Sugestões e Recomendações</a:t>
            </a:r>
            <a:endParaRPr b="1" dirty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422715" y="361834"/>
            <a:ext cx="726600" cy="726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Diagrama&#10;&#10;Descrição gerada automaticam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Google Shape;149;p26"/>
          <p:cNvSpPr/>
          <p:nvPr/>
        </p:nvSpPr>
        <p:spPr>
          <a:xfrm>
            <a:off x="611560" y="870562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Fornecer treinamento para equipe atual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Sugestão de contratação de equipe especializada e horas técnicas com os </a:t>
            </a:r>
            <a:r>
              <a:rPr lang="pt-BR" sz="2000" dirty="0" err="1">
                <a:latin typeface="Montserrat" panose="00000500000000000000" pitchFamily="2" charset="0"/>
              </a:rPr>
              <a:t>vendors</a:t>
            </a:r>
            <a:r>
              <a:rPr lang="pt-BR" sz="2000" dirty="0">
                <a:latin typeface="Montserrat" panose="00000500000000000000" pitchFamily="2" charset="0"/>
              </a:rPr>
              <a:t> de </a:t>
            </a:r>
            <a:r>
              <a:rPr lang="pt-BR" sz="2000" dirty="0" err="1">
                <a:latin typeface="Montserrat" panose="00000500000000000000" pitchFamily="2" charset="0"/>
              </a:rPr>
              <a:t>cloud</a:t>
            </a:r>
            <a:r>
              <a:rPr lang="pt-BR" sz="20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7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"/>
          <p:cNvSpPr txBox="1"/>
          <p:nvPr/>
        </p:nvSpPr>
        <p:spPr>
          <a:xfrm>
            <a:off x="0" y="2272754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 ;)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306947" y="2524475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B479C"/>
                </a:solidFill>
                <a:latin typeface="Montserrat"/>
                <a:ea typeface="Montserrat"/>
                <a:cs typeface="Montserrat"/>
                <a:sym typeface="Montserrat"/>
              </a:rPr>
              <a:t>Atual e Proposto</a:t>
            </a:r>
            <a:endParaRPr sz="1200" dirty="0">
              <a:solidFill>
                <a:srgbClr val="2B47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1709434" y="2489894"/>
            <a:ext cx="1497038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6F2C90"/>
                </a:solidFill>
                <a:latin typeface="Montserrat"/>
                <a:ea typeface="Montserrat"/>
                <a:cs typeface="Montserrat"/>
                <a:sym typeface="Montserrat"/>
              </a:rPr>
              <a:t>Funcionais e Não Funcionais</a:t>
            </a:r>
            <a:endParaRPr sz="1200" dirty="0">
              <a:solidFill>
                <a:srgbClr val="6F2C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3147486" y="2537314"/>
            <a:ext cx="12978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6F2C90"/>
                </a:solidFill>
                <a:latin typeface="Montserrat"/>
                <a:ea typeface="Montserrat"/>
                <a:cs typeface="Montserrat"/>
                <a:sym typeface="Montserrat"/>
              </a:rPr>
              <a:t>Infraestrutura</a:t>
            </a:r>
            <a:endParaRPr sz="1200" dirty="0">
              <a:solidFill>
                <a:srgbClr val="6F2C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737435" y="1797875"/>
            <a:ext cx="726600" cy="726600"/>
          </a:xfrm>
          <a:prstGeom prst="ellipse">
            <a:avLst/>
          </a:prstGeom>
          <a:solidFill>
            <a:srgbClr val="2B4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</p:txBody>
      </p:sp>
      <p:sp>
        <p:nvSpPr>
          <p:cNvPr id="125" name="Google Shape;125;p25"/>
          <p:cNvSpPr/>
          <p:nvPr/>
        </p:nvSpPr>
        <p:spPr>
          <a:xfrm>
            <a:off x="2094653" y="1815203"/>
            <a:ext cx="726600" cy="726600"/>
          </a:xfrm>
          <a:prstGeom prst="ellipse">
            <a:avLst/>
          </a:prstGeom>
          <a:solidFill>
            <a:srgbClr val="6F2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4633675" y="1819578"/>
            <a:ext cx="726600" cy="726600"/>
          </a:xfrm>
          <a:prstGeom prst="ellipse">
            <a:avLst/>
          </a:prstGeom>
          <a:solidFill>
            <a:srgbClr val="B22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5765437" y="1808151"/>
            <a:ext cx="726600" cy="726600"/>
          </a:xfrm>
          <a:prstGeom prst="ellipse">
            <a:avLst/>
          </a:prstGeom>
          <a:solidFill>
            <a:srgbClr val="E60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3433086" y="1810702"/>
            <a:ext cx="726600" cy="726600"/>
          </a:xfrm>
          <a:prstGeom prst="ellipse">
            <a:avLst/>
          </a:prstGeom>
          <a:solidFill>
            <a:srgbClr val="6F2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420898" y="367809"/>
            <a:ext cx="5763714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Montserrat"/>
                <a:ea typeface="Montserrat"/>
                <a:cs typeface="Montserrat"/>
                <a:sym typeface="Montserrat"/>
              </a:rPr>
              <a:t>Plano de Migração </a:t>
            </a:r>
            <a:r>
              <a:rPr lang="pt-BR" sz="2400" b="1" dirty="0" err="1">
                <a:latin typeface="Montserrat"/>
                <a:ea typeface="Montserrat"/>
                <a:cs typeface="Montserrat"/>
                <a:sym typeface="Montserrat"/>
              </a:rPr>
              <a:t>Multicloud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>
            <a:off x="420914" y="858265"/>
            <a:ext cx="3200400" cy="0"/>
          </a:xfrm>
          <a:prstGeom prst="straightConnector1">
            <a:avLst/>
          </a:prstGeom>
          <a:noFill/>
          <a:ln w="28575" cap="flat" cmpd="sng">
            <a:solidFill>
              <a:srgbClr val="CC092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19;p25"/>
          <p:cNvSpPr txBox="1"/>
          <p:nvPr/>
        </p:nvSpPr>
        <p:spPr>
          <a:xfrm>
            <a:off x="306947" y="1978026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Cenários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19;p25"/>
          <p:cNvSpPr txBox="1"/>
          <p:nvPr/>
        </p:nvSpPr>
        <p:spPr>
          <a:xfrm>
            <a:off x="1677722" y="1979897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19;p25"/>
          <p:cNvSpPr txBox="1"/>
          <p:nvPr/>
        </p:nvSpPr>
        <p:spPr>
          <a:xfrm>
            <a:off x="3012936" y="1936075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Descrição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Técnica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19;p25"/>
          <p:cNvSpPr txBox="1"/>
          <p:nvPr/>
        </p:nvSpPr>
        <p:spPr>
          <a:xfrm>
            <a:off x="4216536" y="1941890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Estratégia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Multicloud</a:t>
            </a:r>
            <a:endParaRPr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19;p25"/>
          <p:cNvSpPr txBox="1"/>
          <p:nvPr/>
        </p:nvSpPr>
        <p:spPr>
          <a:xfrm>
            <a:off x="5345287" y="2020113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27;p25"/>
          <p:cNvSpPr/>
          <p:nvPr/>
        </p:nvSpPr>
        <p:spPr>
          <a:xfrm>
            <a:off x="6836591" y="1815203"/>
            <a:ext cx="726600" cy="72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19;p25"/>
          <p:cNvSpPr txBox="1"/>
          <p:nvPr/>
        </p:nvSpPr>
        <p:spPr>
          <a:xfrm>
            <a:off x="6416441" y="2027165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Negócio</a:t>
            </a:r>
            <a:endParaRPr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27;p25"/>
          <p:cNvSpPr/>
          <p:nvPr/>
        </p:nvSpPr>
        <p:spPr>
          <a:xfrm>
            <a:off x="7889746" y="1823728"/>
            <a:ext cx="726600" cy="726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19;p25"/>
          <p:cNvSpPr txBox="1"/>
          <p:nvPr/>
        </p:nvSpPr>
        <p:spPr>
          <a:xfrm>
            <a:off x="7469596" y="2035690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Financeiro</a:t>
            </a:r>
            <a:endParaRPr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27;p25"/>
          <p:cNvSpPr/>
          <p:nvPr/>
        </p:nvSpPr>
        <p:spPr>
          <a:xfrm>
            <a:off x="3830201" y="3435846"/>
            <a:ext cx="726600" cy="726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9;p25"/>
          <p:cNvSpPr txBox="1"/>
          <p:nvPr/>
        </p:nvSpPr>
        <p:spPr>
          <a:xfrm>
            <a:off x="3410051" y="3647808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Sugestões</a:t>
            </a:r>
            <a:endParaRPr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430025" y="369250"/>
            <a:ext cx="726600" cy="726600"/>
          </a:xfrm>
          <a:prstGeom prst="ellipse">
            <a:avLst/>
          </a:prstGeom>
          <a:solidFill>
            <a:srgbClr val="2B4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1205850" y="331625"/>
            <a:ext cx="4618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B479C"/>
                </a:solidFill>
                <a:latin typeface="Montserrat"/>
                <a:ea typeface="Montserrat"/>
                <a:cs typeface="Montserrat"/>
                <a:sym typeface="Montserrat"/>
              </a:rPr>
              <a:t>Cenário Atual</a:t>
            </a:r>
            <a:endParaRPr b="1" dirty="0">
              <a:solidFill>
                <a:srgbClr val="2B47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B47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611560" y="1124978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Pagamento via cartão de crédito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Bandeira aceita nos principais estabelecimentos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Bandeira internacional, aceita em mais de 210 países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Disponível nas principais instituições financeiras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Gerenciamento as tecnologias das maquininhas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Cobra uma porcentagem do estabelecimento a cada venda realizada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Estabelecimentos são credenciados via consultor AMES através de visitas presenciais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Aceitar as transações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Atendimento 24 horas via telefone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Infraestrutura necessita ser atualizada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19;p25"/>
          <p:cNvSpPr txBox="1"/>
          <p:nvPr/>
        </p:nvSpPr>
        <p:spPr>
          <a:xfrm>
            <a:off x="0" y="532527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Cenários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430025" y="369250"/>
            <a:ext cx="726600" cy="726600"/>
          </a:xfrm>
          <a:prstGeom prst="ellipse">
            <a:avLst/>
          </a:prstGeom>
          <a:solidFill>
            <a:srgbClr val="2B4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1205850" y="331625"/>
            <a:ext cx="4618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B479C"/>
                </a:solidFill>
                <a:latin typeface="Montserrat"/>
                <a:ea typeface="Montserrat"/>
                <a:cs typeface="Montserrat"/>
                <a:sym typeface="Montserrat"/>
              </a:rPr>
              <a:t>Cenário Proposto</a:t>
            </a:r>
            <a:endParaRPr b="1" dirty="0">
              <a:solidFill>
                <a:srgbClr val="2B47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B47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611560" y="1124978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Pagamento via celular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Disponível nas principais instituições financeiras digitais nacionais e internacionais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Disponível nos bancos digitais de grandes lojas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Criar novos perfis de usuário final – </a:t>
            </a:r>
            <a:r>
              <a:rPr lang="pt-BR" dirty="0" err="1">
                <a:latin typeface="Montserrat" panose="00000500000000000000" pitchFamily="2" charset="0"/>
              </a:rPr>
              <a:t>Infinite</a:t>
            </a:r>
            <a:r>
              <a:rPr lang="pt-BR" dirty="0">
                <a:latin typeface="Montserrat" panose="00000500000000000000" pitchFamily="2" charset="0"/>
              </a:rPr>
              <a:t>, cujo terá, além de maior poder de compra o benefício do </a:t>
            </a:r>
            <a:r>
              <a:rPr lang="pt-BR" dirty="0" err="1">
                <a:latin typeface="Montserrat" panose="00000500000000000000" pitchFamily="2" charset="0"/>
              </a:rPr>
              <a:t>Cashback</a:t>
            </a:r>
            <a:r>
              <a:rPr lang="pt-BR" dirty="0">
                <a:latin typeface="Montserrat" panose="00000500000000000000" pitchFamily="2" charset="0"/>
              </a:rPr>
              <a:t>.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Gerenciamento das tecnologias das maquininhas terceirizado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Portal web para estabelecimentos credenciados e Gestores de Vendas AMES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Disponibilização de </a:t>
            </a:r>
            <a:r>
              <a:rPr lang="pt-BR" dirty="0" err="1">
                <a:latin typeface="Montserrat" panose="00000500000000000000" pitchFamily="2" charset="0"/>
              </a:rPr>
              <a:t>API’s</a:t>
            </a:r>
            <a:r>
              <a:rPr lang="pt-BR" dirty="0">
                <a:latin typeface="Montserrat" panose="00000500000000000000" pitchFamily="2" charset="0"/>
              </a:rPr>
              <a:t> para instituições financeiras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Atendimento 24 horas via </a:t>
            </a:r>
            <a:r>
              <a:rPr lang="pt-BR" dirty="0" err="1">
                <a:latin typeface="Montserrat" panose="00000500000000000000" pitchFamily="2" charset="0"/>
              </a:rPr>
              <a:t>Whatsapp</a:t>
            </a:r>
            <a:endParaRPr lang="pt-BR" dirty="0">
              <a:latin typeface="Montserrat" panose="00000500000000000000" pitchFamily="2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Atender as normas PCI e LGPG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Ter gestão de acessos a fim de atender regulamentações internas de segurança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Atualização da infraestrutura </a:t>
            </a:r>
          </a:p>
        </p:txBody>
      </p:sp>
      <p:sp>
        <p:nvSpPr>
          <p:cNvPr id="17" name="Google Shape;119;p25"/>
          <p:cNvSpPr txBox="1"/>
          <p:nvPr/>
        </p:nvSpPr>
        <p:spPr>
          <a:xfrm>
            <a:off x="0" y="532527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Cenários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6161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205850" y="331625"/>
            <a:ext cx="4045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6F2C90"/>
                </a:solidFill>
                <a:latin typeface="Montserrat"/>
                <a:ea typeface="Montserrat"/>
                <a:cs typeface="Montserrat"/>
                <a:sym typeface="Montserrat"/>
              </a:rPr>
              <a:t>Funcionais</a:t>
            </a:r>
            <a:endParaRPr b="1" dirty="0">
              <a:solidFill>
                <a:srgbClr val="6F2C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22713" y="361825"/>
            <a:ext cx="726600" cy="726600"/>
          </a:xfrm>
          <a:prstGeom prst="ellipse">
            <a:avLst/>
          </a:prstGeom>
          <a:solidFill>
            <a:srgbClr val="6F2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149;p26"/>
          <p:cNvSpPr/>
          <p:nvPr/>
        </p:nvSpPr>
        <p:spPr>
          <a:xfrm>
            <a:off x="611560" y="1124978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O proprietário do cartão de crédito da rede AMES deverá  realizar pagamentos via celular;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Usuários com perfil </a:t>
            </a:r>
            <a:r>
              <a:rPr lang="pt-BR" sz="1300" dirty="0" err="1">
                <a:latin typeface="Montserrat" panose="00000500000000000000" pitchFamily="2" charset="0"/>
              </a:rPr>
              <a:t>Infinite</a:t>
            </a:r>
            <a:r>
              <a:rPr lang="pt-BR" sz="1300" dirty="0">
                <a:latin typeface="Montserrat" panose="00000500000000000000" pitchFamily="2" charset="0"/>
              </a:rPr>
              <a:t> deverão ter o benefício o </a:t>
            </a:r>
            <a:r>
              <a:rPr lang="pt-BR" sz="1300" dirty="0" err="1">
                <a:latin typeface="Montserrat" panose="00000500000000000000" pitchFamily="2" charset="0"/>
              </a:rPr>
              <a:t>Cashback</a:t>
            </a:r>
            <a:r>
              <a:rPr lang="pt-BR" sz="1300" dirty="0">
                <a:latin typeface="Montserrat" panose="00000500000000000000" pitchFamily="2" charset="0"/>
              </a:rPr>
              <a:t>;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A rede que desejar atuar com cartões AMES poderá se credenciar via portal web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Rede credenciada deverá receber, através de um portal web, informações sobre: Perfil de consumo dos seus clientes, ticket médio, vendas e percentual destinado a AMES.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As instituições financeiras que atuam com cartão da rede AMES deverão receber através de API: Informações de seus clientes, como, histórico de compra, ticket médio, histórico de faturas pagadas em atraso, débitos em aberto e informações demográficas das compras, notificações sugerindo a migração de perfil do cliente final, proprietário do cartão de crédito da rede AMES e lista de itens que possam ser trocados por pontos AMES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Os gestores de vendas da rede AMES deverão acessar, através de um portal web: Lista de redes credenciadas pelo mesmo, redes que cancelaram o contrato e nível de satisfação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Atendimento através de </a:t>
            </a:r>
            <a:r>
              <a:rPr lang="pt-BR" sz="1300" dirty="0" err="1">
                <a:latin typeface="Montserrat" panose="00000500000000000000" pitchFamily="2" charset="0"/>
              </a:rPr>
              <a:t>Whatsapp</a:t>
            </a:r>
            <a:r>
              <a:rPr lang="pt-BR" sz="1300" dirty="0">
                <a:latin typeface="Montserrat" panose="00000500000000000000" pitchFamily="2" charset="0"/>
              </a:rPr>
              <a:t> com encaminhado para o atendimento humano, se necessário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300" dirty="0">
                <a:latin typeface="Montserrat" panose="00000500000000000000" pitchFamily="2" charset="0"/>
              </a:rPr>
              <a:t>Normas: LGPD, Gestão de Acesso e PCI.</a:t>
            </a:r>
          </a:p>
        </p:txBody>
      </p:sp>
      <p:sp>
        <p:nvSpPr>
          <p:cNvPr id="20" name="Google Shape;119;p25"/>
          <p:cNvSpPr txBox="1"/>
          <p:nvPr/>
        </p:nvSpPr>
        <p:spPr>
          <a:xfrm>
            <a:off x="0" y="541525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205850" y="331625"/>
            <a:ext cx="4045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6F2C90"/>
                </a:solidFill>
                <a:latin typeface="Montserrat"/>
                <a:ea typeface="Montserrat"/>
                <a:cs typeface="Montserrat"/>
                <a:sym typeface="Montserrat"/>
              </a:rPr>
              <a:t>Não Funcionais</a:t>
            </a:r>
            <a:endParaRPr b="1" dirty="0">
              <a:solidFill>
                <a:srgbClr val="6F2C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22713" y="361825"/>
            <a:ext cx="726600" cy="726600"/>
          </a:xfrm>
          <a:prstGeom prst="ellipse">
            <a:avLst/>
          </a:prstGeom>
          <a:solidFill>
            <a:srgbClr val="6F2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149;p26"/>
          <p:cNvSpPr/>
          <p:nvPr/>
        </p:nvSpPr>
        <p:spPr>
          <a:xfrm>
            <a:off x="611560" y="1124978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Tecnologia que permita pagamento por aproximação (NFC)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Desenvolvimento e disponibilização de forma segura de nova API que permita calcular o retorno de 2% das compras realizadas via cartão AMES </a:t>
            </a:r>
            <a:r>
              <a:rPr lang="pt-BR" dirty="0" err="1">
                <a:latin typeface="Montserrat" panose="00000500000000000000" pitchFamily="2" charset="0"/>
              </a:rPr>
              <a:t>Infinity</a:t>
            </a:r>
            <a:endParaRPr lang="pt-BR" dirty="0">
              <a:latin typeface="Montserrat" panose="000005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Criação de um portal web para que redes credenciadas e redes possam se tornar credenciadas através de cadastro na plataforma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Desenvolver e disponibilizar de forma segura </a:t>
            </a:r>
            <a:r>
              <a:rPr lang="pt-BR" dirty="0" err="1">
                <a:latin typeface="Montserrat" panose="00000500000000000000" pitchFamily="2" charset="0"/>
              </a:rPr>
              <a:t>API’s</a:t>
            </a:r>
            <a:r>
              <a:rPr lang="pt-BR" dirty="0">
                <a:latin typeface="Montserrat" panose="00000500000000000000" pitchFamily="2" charset="0"/>
              </a:rPr>
              <a:t> para instituições financeiras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Criação de um portal web para que equipe os gestores de vendas da rede AMES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Utilização de IA para servir como canal de atendimento através do </a:t>
            </a:r>
            <a:r>
              <a:rPr lang="pt-BR" dirty="0" err="1">
                <a:latin typeface="Montserrat" panose="00000500000000000000" pitchFamily="2" charset="0"/>
              </a:rPr>
              <a:t>Whatsapp</a:t>
            </a:r>
            <a:r>
              <a:rPr lang="pt-BR" dirty="0">
                <a:latin typeface="Montserrat" panose="00000500000000000000" pitchFamily="2" charset="0"/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Criação e disponibilização de uma infraestrutura que possa atender todos os requisitos da LGPD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Implantação de uma solução IGA (IDM – </a:t>
            </a:r>
            <a:r>
              <a:rPr lang="pt-BR" dirty="0" err="1">
                <a:latin typeface="Montserrat" panose="00000500000000000000" pitchFamily="2" charset="0"/>
              </a:rPr>
              <a:t>Identity</a:t>
            </a:r>
            <a:r>
              <a:rPr lang="pt-BR" dirty="0">
                <a:latin typeface="Montserrat" panose="00000500000000000000" pitchFamily="2" charset="0"/>
              </a:rPr>
              <a:t> </a:t>
            </a:r>
            <a:r>
              <a:rPr lang="pt-BR" dirty="0" err="1">
                <a:latin typeface="Montserrat" panose="00000500000000000000" pitchFamily="2" charset="0"/>
              </a:rPr>
              <a:t>Maganer</a:t>
            </a:r>
            <a:r>
              <a:rPr lang="pt-BR" dirty="0">
                <a:latin typeface="Montserrat" panose="00000500000000000000" pitchFamily="2" charset="0"/>
              </a:rPr>
              <a:t> + IG – </a:t>
            </a:r>
            <a:r>
              <a:rPr lang="pt-BR" dirty="0" err="1">
                <a:latin typeface="Montserrat" panose="00000500000000000000" pitchFamily="2" charset="0"/>
              </a:rPr>
              <a:t>Identity</a:t>
            </a:r>
            <a:r>
              <a:rPr lang="pt-BR" dirty="0">
                <a:latin typeface="Montserrat" panose="00000500000000000000" pitchFamily="2" charset="0"/>
              </a:rPr>
              <a:t> </a:t>
            </a:r>
            <a:r>
              <a:rPr lang="pt-BR" dirty="0" err="1">
                <a:latin typeface="Montserrat" panose="00000500000000000000" pitchFamily="2" charset="0"/>
              </a:rPr>
              <a:t>Governance</a:t>
            </a:r>
            <a:r>
              <a:rPr lang="pt-BR" dirty="0">
                <a:latin typeface="Montserrat" panose="00000500000000000000" pitchFamily="2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Evolução tecnológica de todo parque tecnológico da rede AMES</a:t>
            </a:r>
          </a:p>
        </p:txBody>
      </p:sp>
      <p:sp>
        <p:nvSpPr>
          <p:cNvPr id="20" name="Google Shape;119;p25"/>
          <p:cNvSpPr txBox="1"/>
          <p:nvPr/>
        </p:nvSpPr>
        <p:spPr>
          <a:xfrm>
            <a:off x="0" y="541525"/>
            <a:ext cx="15669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endParaRPr sz="12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833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1205850" y="331625"/>
            <a:ext cx="4045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lvl="0"/>
            <a:r>
              <a:rPr lang="pt-BR" b="1" dirty="0">
                <a:solidFill>
                  <a:srgbClr val="6F2C90"/>
                </a:solidFill>
                <a:latin typeface="Montserrat"/>
                <a:ea typeface="Montserrat"/>
                <a:cs typeface="Montserrat"/>
                <a:sym typeface="Montserrat"/>
              </a:rPr>
              <a:t>Descrição Técnica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F2C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22713" y="361825"/>
            <a:ext cx="726600" cy="726600"/>
          </a:xfrm>
          <a:prstGeom prst="ellipse">
            <a:avLst/>
          </a:prstGeom>
          <a:solidFill>
            <a:srgbClr val="6F2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149;p26"/>
          <p:cNvSpPr/>
          <p:nvPr/>
        </p:nvSpPr>
        <p:spPr>
          <a:xfrm>
            <a:off x="611560" y="1124978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DATA CENTER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INFRAESTRUTURA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MONITORAMENTO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REDE E ACELERAÇÃO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PLANO DE CONTINUIDADE DO NEGÓCIO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SEGURANÇA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CRIPTOGRAFIA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TESTE DE VIOLAÇÃO DO AMBIENTE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SEGURANÇA DE ACESSO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AUDITORIA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REQUISITOS DE SISTEMA 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2" charset="0"/>
              </a:rPr>
              <a:t>EVOLUÇÃO TECNOLÓGICA E QUALIDADE</a:t>
            </a:r>
            <a:r>
              <a:rPr lang="pt-BR" sz="900" dirty="0">
                <a:latin typeface="Montserrat" panose="00000500000000000000" pitchFamily="2" charset="0"/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sz="9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422713" y="361813"/>
            <a:ext cx="726600" cy="726600"/>
          </a:xfrm>
          <a:prstGeom prst="ellipse">
            <a:avLst/>
          </a:prstGeom>
          <a:solidFill>
            <a:srgbClr val="B22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1205850" y="331625"/>
            <a:ext cx="4045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B2207B"/>
                </a:solidFill>
                <a:latin typeface="Montserrat"/>
                <a:ea typeface="Montserrat"/>
                <a:cs typeface="Montserrat"/>
                <a:sym typeface="Montserrat"/>
              </a:rPr>
              <a:t>Estratégia </a:t>
            </a:r>
            <a:r>
              <a:rPr lang="pt-BR" b="1" dirty="0" err="1">
                <a:solidFill>
                  <a:srgbClr val="B2207B"/>
                </a:solidFill>
                <a:latin typeface="Montserrat"/>
                <a:ea typeface="Montserrat"/>
                <a:cs typeface="Montserrat"/>
                <a:sym typeface="Montserrat"/>
              </a:rPr>
              <a:t>Multicloud</a:t>
            </a:r>
            <a:endParaRPr b="1" dirty="0">
              <a:solidFill>
                <a:srgbClr val="B22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49;p26"/>
          <p:cNvSpPr/>
          <p:nvPr/>
        </p:nvSpPr>
        <p:spPr>
          <a:xfrm>
            <a:off x="611560" y="870562"/>
            <a:ext cx="8064896" cy="3930928"/>
          </a:xfrm>
          <a:prstGeom prst="roundRect">
            <a:avLst>
              <a:gd name="adj" fmla="val 16667"/>
            </a:avLst>
          </a:prstGeom>
          <a:noFill/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Todo </a:t>
            </a:r>
            <a:r>
              <a:rPr lang="pt-BR" sz="2000" dirty="0" err="1">
                <a:latin typeface="Montserrat" panose="00000500000000000000" pitchFamily="2" charset="0"/>
              </a:rPr>
              <a:t>workload</a:t>
            </a:r>
            <a:r>
              <a:rPr lang="pt-BR" sz="2000" dirty="0">
                <a:latin typeface="Montserrat" panose="00000500000000000000" pitchFamily="2" charset="0"/>
              </a:rPr>
              <a:t> da solução será executado no provedor de </a:t>
            </a:r>
            <a:r>
              <a:rPr lang="pt-BR" sz="2000" dirty="0" err="1">
                <a:latin typeface="Montserrat" panose="00000500000000000000" pitchFamily="2" charset="0"/>
              </a:rPr>
              <a:t>Cloud</a:t>
            </a:r>
            <a:r>
              <a:rPr lang="pt-BR" sz="2000" dirty="0">
                <a:latin typeface="Montserrat" panose="00000500000000000000" pitchFamily="2" charset="0"/>
              </a:rPr>
              <a:t> publica </a:t>
            </a:r>
            <a:r>
              <a:rPr lang="pt-BR" sz="2000" dirty="0" err="1">
                <a:latin typeface="Montserrat" panose="00000500000000000000" pitchFamily="2" charset="0"/>
              </a:rPr>
              <a:t>Amazon</a:t>
            </a:r>
            <a:r>
              <a:rPr lang="pt-BR" sz="2000" dirty="0">
                <a:latin typeface="Montserrat" panose="00000500000000000000" pitchFamily="2" charset="0"/>
              </a:rPr>
              <a:t> Web Services (AWS) e o ambiente de </a:t>
            </a:r>
            <a:r>
              <a:rPr lang="pt-BR" sz="2000" dirty="0" err="1">
                <a:latin typeface="Montserrat" panose="00000500000000000000" pitchFamily="2" charset="0"/>
              </a:rPr>
              <a:t>Disaster</a:t>
            </a:r>
            <a:r>
              <a:rPr lang="pt-BR" sz="2000" dirty="0">
                <a:latin typeface="Montserrat" panose="00000500000000000000" pitchFamily="2" charset="0"/>
              </a:rPr>
              <a:t> Recovery ficará hospedado no provedor de </a:t>
            </a:r>
            <a:r>
              <a:rPr lang="pt-BR" sz="2000" dirty="0" err="1">
                <a:latin typeface="Montserrat" panose="00000500000000000000" pitchFamily="2" charset="0"/>
              </a:rPr>
              <a:t>Cloud</a:t>
            </a:r>
            <a:r>
              <a:rPr lang="pt-BR" sz="2000" dirty="0">
                <a:latin typeface="Montserrat" panose="00000500000000000000" pitchFamily="2" charset="0"/>
              </a:rPr>
              <a:t> publica Microsoft </a:t>
            </a:r>
            <a:r>
              <a:rPr lang="pt-BR" sz="2000" dirty="0" err="1">
                <a:latin typeface="Montserrat" panose="00000500000000000000" pitchFamily="2" charset="0"/>
              </a:rPr>
              <a:t>Azure</a:t>
            </a:r>
            <a:r>
              <a:rPr lang="pt-BR" sz="2000" dirty="0">
                <a:latin typeface="Montserrat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1205875" y="515875"/>
            <a:ext cx="5197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E60935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b="1" dirty="0">
              <a:solidFill>
                <a:srgbClr val="E609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422715" y="361834"/>
            <a:ext cx="726600" cy="726600"/>
          </a:xfrm>
          <a:prstGeom prst="ellipse">
            <a:avLst/>
          </a:prstGeom>
          <a:solidFill>
            <a:srgbClr val="E60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Diagrama&#10;&#10;Descrição gerada automaticam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35B9254-F7C2-4E3F-86D1-351E3AD0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00" y="11818"/>
            <a:ext cx="6723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690</Words>
  <Application>Microsoft Office PowerPoint</Application>
  <PresentationFormat>Apresentação na tela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</vt:lpstr>
      <vt:lpstr>Simple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Vanessa Aparecida Vallarini</dc:creator>
  <cp:lastModifiedBy>Michell Kemparski</cp:lastModifiedBy>
  <cp:revision>18</cp:revision>
  <dcterms:modified xsi:type="dcterms:W3CDTF">2021-01-19T01:42:42Z</dcterms:modified>
</cp:coreProperties>
</file>