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1" r:id="rId4"/>
    <p:sldId id="272" r:id="rId5"/>
    <p:sldId id="261" r:id="rId6"/>
    <p:sldId id="259" r:id="rId7"/>
    <p:sldId id="262" r:id="rId8"/>
    <p:sldId id="266" r:id="rId9"/>
    <p:sldId id="263" r:id="rId10"/>
    <p:sldId id="267" r:id="rId11"/>
    <p:sldId id="264" r:id="rId12"/>
    <p:sldId id="268" r:id="rId13"/>
    <p:sldId id="265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34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97786-5514-455E-9885-ABB56F370ABA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EF24-416E-42FF-BA8A-36E4D8A70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5FD-B3FE-4BA0-870E-AFFDDDFA0056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E1AD-FB99-4CB6-AC21-D55A7E0015E5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93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C161-2F31-482C-A038-2F0CEFC62527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9C2-F74B-489B-99E4-4BDA4F3C6CB3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668-C204-48BE-AFFA-23AA7DE5AFBE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D884-1785-477A-B9F5-BE3A2FEA2209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F23B-F0A7-47D7-8156-615D652088AB}" type="datetime1">
              <a:rPr lang="pt-BR" smtClean="0"/>
              <a:t>30/12/2024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34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FAD-FF7E-4BE2-B02E-1734A33790DC}" type="datetime1">
              <a:rPr lang="pt-BR" smtClean="0"/>
              <a:t>30/12/2024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29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2607-DE34-49CF-A8D2-5F9F4431E0ED}" type="datetime1">
              <a:rPr lang="pt-BR" smtClean="0"/>
              <a:t>30/12/2024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5C1B-FC68-4824-B95B-2B2407007AB6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30F-98FC-49EA-BA60-2A9FD07B44BD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A136-903A-4A2E-B151-930F6DA09711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F558-7815-48B9-B262-7F57F81D4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71A51C-FDEF-8CB6-96DD-2B4F07E721E8}"/>
              </a:ext>
            </a:extLst>
          </p:cNvPr>
          <p:cNvSpPr/>
          <p:nvPr/>
        </p:nvSpPr>
        <p:spPr>
          <a:xfrm>
            <a:off x="0" y="0"/>
            <a:ext cx="6858000" cy="10069133"/>
          </a:xfrm>
          <a:prstGeom prst="rect">
            <a:avLst/>
          </a:prstGeom>
          <a:solidFill>
            <a:srgbClr val="A76A3D"/>
          </a:solidFill>
          <a:ln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2F04B1-3ADB-DF2B-0437-8DB49481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" y="824247"/>
            <a:ext cx="6748530" cy="674853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55F8F0-3BEB-0B4B-0370-06877D91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52" y="9231728"/>
            <a:ext cx="611746" cy="611746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F260FA-48FC-FF85-199D-316DF8789ECC}"/>
              </a:ext>
            </a:extLst>
          </p:cNvPr>
          <p:cNvSpPr txBox="1"/>
          <p:nvPr/>
        </p:nvSpPr>
        <p:spPr>
          <a:xfrm>
            <a:off x="618186" y="8255358"/>
            <a:ext cx="5460642" cy="707886"/>
          </a:xfrm>
          <a:prstGeom prst="rect">
            <a:avLst/>
          </a:prstGeom>
          <a:noFill/>
          <a:effectLst>
            <a:glow rad="127000">
              <a:schemeClr val="accent1">
                <a:alpha val="8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effectLst>
                  <a:glow rad="63500">
                    <a:schemeClr val="accent1">
                      <a:alpha val="79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Déficit Habitacional no Brasil: A Atuação da Caixa na Transformação do Cenário Habitacional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D9F24B-112F-9E37-DB35-DCC424FB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02" y="9231728"/>
            <a:ext cx="558084" cy="487528"/>
          </a:xfrm>
        </p:spPr>
        <p:txBody>
          <a:bodyPr/>
          <a:lstStyle/>
          <a:p>
            <a:fld id="{A47AF558-7815-48B9-B262-7F57F81D480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65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4AD09-D24C-E487-2E9D-0D37A13C8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933B00-76A4-49C7-58EF-F7CDE213A78F}"/>
              </a:ext>
            </a:extLst>
          </p:cNvPr>
          <p:cNvSpPr/>
          <p:nvPr/>
        </p:nvSpPr>
        <p:spPr>
          <a:xfrm>
            <a:off x="612237" y="2781837"/>
            <a:ext cx="5633523" cy="5229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 Caixa trabalha junto ao governo federal, estados, municípios e até com empresas privadas para viabilizar grandes empreendimentos habitacionais. Essas parcerias ajudam a direcionar investimentos para áreas onde o déficit habitacional é mais crítico. </a:t>
            </a:r>
          </a:p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As parcerias se concentram em construir moradias em locais com maior vulnerabilidade social, como periferias e regiões com alta densidade populacional.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7A44D89-1F4E-C172-E31B-85E3886E967F}"/>
              </a:ext>
            </a:extLst>
          </p:cNvPr>
          <p:cNvSpPr/>
          <p:nvPr/>
        </p:nvSpPr>
        <p:spPr>
          <a:xfrm>
            <a:off x="760036" y="735715"/>
            <a:ext cx="5359759" cy="151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Parcerias para Ampliar Resultados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D82C51-909A-C639-403E-4A7DAC0524C8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E55B0-3822-3EEB-B1E7-EAA2334C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3774"/>
            <a:ext cx="612237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2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2B4D-48AC-5B1A-AF30-1F363E490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8FE71B-DC2B-91B8-2C65-312E14C4E072}"/>
              </a:ext>
            </a:extLst>
          </p:cNvPr>
          <p:cNvSpPr txBox="1"/>
          <p:nvPr/>
        </p:nvSpPr>
        <p:spPr>
          <a:xfrm>
            <a:off x="9658" y="0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FFE700-7427-834A-A53D-F63F588355B1}"/>
              </a:ext>
            </a:extLst>
          </p:cNvPr>
          <p:cNvSpPr/>
          <p:nvPr/>
        </p:nvSpPr>
        <p:spPr>
          <a:xfrm>
            <a:off x="602088" y="4095482"/>
            <a:ext cx="5653824" cy="2047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Impactos Sociais e Econômicos da Atuação da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5B96F01-1B94-A916-946F-065EE380C6CA}"/>
              </a:ext>
            </a:extLst>
          </p:cNvPr>
          <p:cNvSpPr/>
          <p:nvPr/>
        </p:nvSpPr>
        <p:spPr>
          <a:xfrm>
            <a:off x="592428" y="863421"/>
            <a:ext cx="5653825" cy="1895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pt-BR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apct"/>
              </a:rPr>
              <a:t>05</a:t>
            </a:r>
            <a:endParaRPr lang="pt-BR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DCF8C3-CD2B-3497-AB96-6B3F433EDBFA}"/>
              </a:ext>
            </a:extLst>
          </p:cNvPr>
          <p:cNvSpPr/>
          <p:nvPr/>
        </p:nvSpPr>
        <p:spPr>
          <a:xfrm>
            <a:off x="450760" y="6510807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EF1E2C-6D53-8761-81D6-1C26D1D1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89" y="9293455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487B78-1FEE-AA70-0BD5-2714A44A19BE}"/>
              </a:ext>
            </a:extLst>
          </p:cNvPr>
          <p:cNvSpPr/>
          <p:nvPr/>
        </p:nvSpPr>
        <p:spPr>
          <a:xfrm>
            <a:off x="798490" y="6812924"/>
            <a:ext cx="5048518" cy="1854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</a:rPr>
              <a:t>A atuação da Caixa vai além das moradias: </a:t>
            </a:r>
          </a:p>
          <a:p>
            <a:r>
              <a:rPr lang="pt-BR" sz="1600" dirty="0">
                <a:solidFill>
                  <a:schemeClr val="bg2"/>
                </a:solidFill>
              </a:rPr>
              <a:t>Geração de empregos: A construção civil é uma das áreas mais impactadas.</a:t>
            </a:r>
          </a:p>
          <a:p>
            <a:r>
              <a:rPr lang="pt-BR" sz="1600" dirty="0">
                <a:solidFill>
                  <a:schemeClr val="bg2"/>
                </a:solidFill>
              </a:rPr>
              <a:t>Melhoria da qualidade de vida: Famílias que conquistam uma casa própria ganham segurança e estabilidade.</a:t>
            </a:r>
          </a:p>
          <a:p>
            <a:r>
              <a:rPr lang="pt-BR" sz="1600" dirty="0">
                <a:solidFill>
                  <a:schemeClr val="bg2"/>
                </a:solidFill>
              </a:rPr>
              <a:t>Desenvolvimento local: Novos empreendimentos impulsionam o comércio e a economia nas comunidades.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983B99-76AD-3536-3B16-6CA3BE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965" y="9293455"/>
            <a:ext cx="565463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2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83A8F7-6602-E6B1-3A25-6AE300B7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055E19-2412-2F73-9D4A-7B9C882C1463}"/>
              </a:ext>
            </a:extLst>
          </p:cNvPr>
          <p:cNvSpPr/>
          <p:nvPr/>
        </p:nvSpPr>
        <p:spPr>
          <a:xfrm>
            <a:off x="760036" y="2347637"/>
            <a:ext cx="5633523" cy="6697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bg2"/>
                </a:solidFill>
              </a:rPr>
              <a:t>Se você deseja adquirir sua casa própria ou reformar a que já tem, a Caixa oferece diversas opções para ajudar.</a:t>
            </a:r>
          </a:p>
          <a:p>
            <a:pPr algn="just"/>
            <a:r>
              <a:rPr lang="pt-BR" sz="2400" dirty="0">
                <a:solidFill>
                  <a:schemeClr val="bg2"/>
                </a:solidFill>
              </a:rPr>
              <a:t>Passo a Passo: </a:t>
            </a:r>
          </a:p>
          <a:p>
            <a:pPr algn="just"/>
            <a:r>
              <a:rPr lang="pt-BR" sz="2400" dirty="0">
                <a:solidFill>
                  <a:schemeClr val="bg2"/>
                </a:solidFill>
              </a:rPr>
              <a:t>Procure uma agência da Caixa: Receba orientações sobre financiamento.</a:t>
            </a:r>
          </a:p>
          <a:p>
            <a:pPr algn="just"/>
            <a:r>
              <a:rPr lang="pt-BR" sz="2400" dirty="0">
                <a:solidFill>
                  <a:schemeClr val="bg2"/>
                </a:solidFill>
              </a:rPr>
              <a:t>Faça uma simulação online: Descubra as condições que melhor se adequam ao seu perfil.</a:t>
            </a:r>
          </a:p>
          <a:p>
            <a:pPr algn="just"/>
            <a:r>
              <a:rPr lang="pt-BR" sz="2400" dirty="0">
                <a:solidFill>
                  <a:schemeClr val="bg2"/>
                </a:solidFill>
              </a:rPr>
              <a:t>Concretize o sonho da casa própria: Com apoio e condições acessíveis.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4269B5-B52F-5291-A82C-19DF84D309BC}"/>
              </a:ext>
            </a:extLst>
          </p:cNvPr>
          <p:cNvSpPr/>
          <p:nvPr/>
        </p:nvSpPr>
        <p:spPr>
          <a:xfrm>
            <a:off x="760036" y="757792"/>
            <a:ext cx="5359759" cy="1589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Como Você Pode Participar?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926289-51CE-A7D8-2DD6-E0085C2F94DB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C1B532-3F44-CBF3-7ED5-F943E1E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3774"/>
            <a:ext cx="616036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0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909F5-A342-43B5-072B-A1606530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560101-663A-C8C9-FEE6-EBD175DE914E}"/>
              </a:ext>
            </a:extLst>
          </p:cNvPr>
          <p:cNvSpPr txBox="1"/>
          <p:nvPr/>
        </p:nvSpPr>
        <p:spPr>
          <a:xfrm>
            <a:off x="70129" y="0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4B0D000-444C-88AF-ED27-0B49AF47F90F}"/>
              </a:ext>
            </a:extLst>
          </p:cNvPr>
          <p:cNvSpPr/>
          <p:nvPr/>
        </p:nvSpPr>
        <p:spPr>
          <a:xfrm>
            <a:off x="602088" y="2936383"/>
            <a:ext cx="5653824" cy="2016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Conclusão</a:t>
            </a:r>
          </a:p>
          <a:p>
            <a:pPr algn="ctr"/>
            <a:endParaRPr lang="pt-B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1E8317-A899-69BB-EF9D-5C5FA9CEE8BD}"/>
              </a:ext>
            </a:extLst>
          </p:cNvPr>
          <p:cNvSpPr/>
          <p:nvPr/>
        </p:nvSpPr>
        <p:spPr>
          <a:xfrm>
            <a:off x="510863" y="4460920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E3D07E-9E85-C30F-D5E0-8650EE41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25" y="9279599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F6F246-B28A-8E6F-10FA-4FE17A6BCAFC}"/>
              </a:ext>
            </a:extLst>
          </p:cNvPr>
          <p:cNvSpPr/>
          <p:nvPr/>
        </p:nvSpPr>
        <p:spPr>
          <a:xfrm>
            <a:off x="904741" y="5177307"/>
            <a:ext cx="5048518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A Caixa é uma parceira essencial para transformar o cenário habitacional no Brasil. Com seus programas e financiamento acessível, ela permite que milhares de famílias realizem o sonho de ter uma casa digna, contribuindo para um país mais justo e inclusivo.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29ABF1-4D3A-2740-4F0F-95968F7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29" y="9279599"/>
            <a:ext cx="531959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6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C0B6FD-EEAF-B00D-C713-771CD9736742}"/>
              </a:ext>
            </a:extLst>
          </p:cNvPr>
          <p:cNvSpPr/>
          <p:nvPr/>
        </p:nvSpPr>
        <p:spPr>
          <a:xfrm>
            <a:off x="602087" y="2818680"/>
            <a:ext cx="5653825" cy="5088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A moradia digna é um direito fundamental e uma necessidade básica para qualquer ser humano. No entanto, no Brasil, milhões de pessoas ainda enfrentam dificuldades para acessar uma habitação adequada, o que destaca a relevância de ações voltadas para a redução do déficit habitacional.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Neste e-book, vamos explorar como a Caixa Econômica Federal desempenha um papel estratégico nessa transformação social. Por meio de programas habitacionais, financiamento acessível e parcerias importantes, a Caixa ajuda a tornar o sonho da casa própria uma realidade para milhares de famílias, especialmente as de baixa renda. De forma clara e objetiva, você entenderá como a Caixa trabalha para diminuir as desigualdades habitacionais no Brasil e como sua atuação impacta diretamente a qualidade de vida da população. Se você busca compreender melhor esse tema ou deseja participar dessas iniciativas, este material é para você.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0E58AF-0850-AF2D-F8DC-39D30E572CDB}"/>
              </a:ext>
            </a:extLst>
          </p:cNvPr>
          <p:cNvSpPr/>
          <p:nvPr/>
        </p:nvSpPr>
        <p:spPr>
          <a:xfrm>
            <a:off x="700289" y="746974"/>
            <a:ext cx="5457422" cy="1429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Introdução</a:t>
            </a:r>
            <a:r>
              <a:rPr lang="pt-BR" sz="3200" dirty="0">
                <a:solidFill>
                  <a:schemeClr val="bg1"/>
                </a:solidFill>
                <a:latin typeface="Imapct"/>
              </a:rPr>
              <a:t> 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Imapc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247476-E896-E9B5-ECB5-83D31A023680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6163935-0ED1-7B65-74D8-551E27AD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3774"/>
            <a:ext cx="602087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7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CF126-4D0C-9A7E-E204-3BF9152C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3858E41-53AC-A2BF-1844-0BE9D1A0FCD2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9CB25D2-6E2B-9E7A-F0D9-E26462CF99F1}"/>
              </a:ext>
            </a:extLst>
          </p:cNvPr>
          <p:cNvSpPr/>
          <p:nvPr/>
        </p:nvSpPr>
        <p:spPr>
          <a:xfrm>
            <a:off x="602088" y="4005330"/>
            <a:ext cx="5653824" cy="2014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O que é o Déficit Habitacional?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BD6DCEC-7997-0145-298C-A0C5A8B8E4D7}"/>
              </a:ext>
            </a:extLst>
          </p:cNvPr>
          <p:cNvSpPr/>
          <p:nvPr/>
        </p:nvSpPr>
        <p:spPr>
          <a:xfrm>
            <a:off x="602088" y="735709"/>
            <a:ext cx="5653825" cy="1895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pt-BR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apct"/>
              </a:rPr>
              <a:t>01</a:t>
            </a:r>
            <a:endParaRPr lang="pt-BR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BFDA484-F011-AC83-B448-859FCD8AF87B}"/>
              </a:ext>
            </a:extLst>
          </p:cNvPr>
          <p:cNvSpPr/>
          <p:nvPr/>
        </p:nvSpPr>
        <p:spPr>
          <a:xfrm>
            <a:off x="450760" y="6085268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BD9870-661B-BCED-F6C2-8BC1AA9A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77" y="9308744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AF97CC-536B-A8A4-5ACA-AFAE543A2F68}"/>
              </a:ext>
            </a:extLst>
          </p:cNvPr>
          <p:cNvSpPr/>
          <p:nvPr/>
        </p:nvSpPr>
        <p:spPr>
          <a:xfrm>
            <a:off x="904741" y="6493635"/>
            <a:ext cx="5048518" cy="1903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O déficit habitacional é o termo usado para descrever a falta de moradias adequadas para atender à população. No Brasil, milhões de pessoas enfrentam problemas como falta de acesso à casa própria, aluguel elevado ou condições insalubres de habitação.</a:t>
            </a:r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F25-1751-CB59-213E-A0D9DE58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4850" y="9249716"/>
            <a:ext cx="1352282" cy="527403"/>
          </a:xfrm>
        </p:spPr>
        <p:txBody>
          <a:bodyPr/>
          <a:lstStyle/>
          <a:p>
            <a:pPr algn="l"/>
            <a:fld id="{A47AF558-7815-48B9-B262-7F57F81D4802}" type="slidenum">
              <a:rPr lang="pt-BR" smtClean="0"/>
              <a:pPr algn="l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52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B3575-6B2B-B0E4-825B-FD002DF4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A6F39E-DDAD-748C-680D-EA637E798152}"/>
              </a:ext>
            </a:extLst>
          </p:cNvPr>
          <p:cNvSpPr/>
          <p:nvPr/>
        </p:nvSpPr>
        <p:spPr>
          <a:xfrm>
            <a:off x="600214" y="2654291"/>
            <a:ext cx="5653825" cy="4597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solidFill>
                  <a:schemeClr val="bg2"/>
                </a:solidFill>
              </a:rPr>
              <a:t>A ausência de moradias dignas gera impactos diretos na saúde, na educação e no bem-estar social. Famílias que vivem em condições precárias enfrentam maiores riscos de doenças, dificuldades no desempenho escolar e exclusão social.</a:t>
            </a:r>
          </a:p>
          <a:p>
            <a:pPr algn="just"/>
            <a:r>
              <a:rPr lang="pt-BR" sz="2000" dirty="0">
                <a:solidFill>
                  <a:schemeClr val="bg2"/>
                </a:solidFill>
              </a:rPr>
              <a:t> Além disso, a falta de habitação adequada contribui para a perpetuação da pobreza.</a:t>
            </a:r>
          </a:p>
          <a:p>
            <a:pPr algn="just"/>
            <a:r>
              <a:rPr lang="pt-BR" sz="2000" dirty="0">
                <a:solidFill>
                  <a:schemeClr val="bg2"/>
                </a:solidFill>
              </a:rPr>
              <a:t>O cenário no Brasil, de acordo com estudos recentes, o déficit habitacional no Brasil ultrapassa 6,2 milhões de moradias. Esse número é mais expressivo em regiões urbanas e em áreas com alta concentração de populações de baixa renda, onde o acesso a recursos e infraestrutura é limitado</a:t>
            </a:r>
            <a:r>
              <a:rPr lang="pt-BR" sz="16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857FEEE-B03B-4FFF-9F4B-FAC6AC951B74}"/>
              </a:ext>
            </a:extLst>
          </p:cNvPr>
          <p:cNvSpPr/>
          <p:nvPr/>
        </p:nvSpPr>
        <p:spPr>
          <a:xfrm>
            <a:off x="760036" y="312305"/>
            <a:ext cx="5359759" cy="2245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Por que o déficit habitacional é um problema?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635811-36FB-668B-B24C-48E1AD9DF6E0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0530D-04DA-9210-14C3-3F57F036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3774"/>
            <a:ext cx="600214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63FD0-8785-F489-7BAC-E3BB0C67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61B504-6BC2-4EDD-189B-BBA8B696F1C0}"/>
              </a:ext>
            </a:extLst>
          </p:cNvPr>
          <p:cNvSpPr txBox="1"/>
          <p:nvPr/>
        </p:nvSpPr>
        <p:spPr>
          <a:xfrm>
            <a:off x="0" y="0"/>
            <a:ext cx="688496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C54D92B-84BF-5B39-2A7E-35255C162292}"/>
              </a:ext>
            </a:extLst>
          </p:cNvPr>
          <p:cNvSpPr/>
          <p:nvPr/>
        </p:nvSpPr>
        <p:spPr>
          <a:xfrm>
            <a:off x="602088" y="4095482"/>
            <a:ext cx="5653824" cy="2047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A Caixa Econômica Federal e Sua Missão Social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968137E-4504-95D2-61DE-5D33AB3F1B56}"/>
              </a:ext>
            </a:extLst>
          </p:cNvPr>
          <p:cNvSpPr/>
          <p:nvPr/>
        </p:nvSpPr>
        <p:spPr>
          <a:xfrm>
            <a:off x="592428" y="863421"/>
            <a:ext cx="5653825" cy="1895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pt-BR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apct"/>
              </a:rPr>
              <a:t>02</a:t>
            </a:r>
            <a:endParaRPr lang="pt-BR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4A27FD-3FDD-87DF-225F-B6AED9FB3941}"/>
              </a:ext>
            </a:extLst>
          </p:cNvPr>
          <p:cNvSpPr/>
          <p:nvPr/>
        </p:nvSpPr>
        <p:spPr>
          <a:xfrm>
            <a:off x="450760" y="6510807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37C50E-B2EF-390D-E7D3-622C1BF7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362" y="9283835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6B8AC3A-7614-B2D1-A376-18BBB285DFC4}"/>
              </a:ext>
            </a:extLst>
          </p:cNvPr>
          <p:cNvSpPr/>
          <p:nvPr/>
        </p:nvSpPr>
        <p:spPr>
          <a:xfrm>
            <a:off x="798490" y="6994301"/>
            <a:ext cx="5048518" cy="1428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>
                <a:solidFill>
                  <a:schemeClr val="bg2"/>
                </a:solidFill>
              </a:rPr>
              <a:t>A Caixa Econômica Federal é o principal banco público voltado ao desenvolvimento social no Brasil. Sua missão inclui a promoção da moradia digna para todos, com foco em reduzir o déficit habitacional, especialmente entre as famílias de baixa renda.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13BA2BC-C565-4D42-E3FA-D2648D1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965" y="9283835"/>
            <a:ext cx="565463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50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BB16E7-B054-B4E3-DF2F-B53D0D2768A4}"/>
              </a:ext>
            </a:extLst>
          </p:cNvPr>
          <p:cNvSpPr/>
          <p:nvPr/>
        </p:nvSpPr>
        <p:spPr>
          <a:xfrm>
            <a:off x="463638" y="3799268"/>
            <a:ext cx="5653825" cy="2781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 Caixa tem uma história de décadas liderando iniciativas habitacionais no país. Ela combina financiamento acessível, programas habitacionais inovadores e parcerias estratégicas para alcançar os resultados.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ECAE17-0EC5-4FCC-12A2-234F7C1E3D71}"/>
              </a:ext>
            </a:extLst>
          </p:cNvPr>
          <p:cNvSpPr/>
          <p:nvPr/>
        </p:nvSpPr>
        <p:spPr>
          <a:xfrm>
            <a:off x="749120" y="1196046"/>
            <a:ext cx="5359759" cy="151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Por que a Caixa é tão importante nesse cenário</a:t>
            </a:r>
            <a:r>
              <a:rPr lang="pt-BR" sz="4400" dirty="0">
                <a:solidFill>
                  <a:schemeClr val="bg1"/>
                </a:solidFill>
                <a:latin typeface="Imapct"/>
              </a:rPr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710D32-8D30-9D67-611E-C475FA9C021B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4A0CD92-2446-6332-4A43-C85EE08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3774"/>
            <a:ext cx="616036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8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63FD0-8785-F489-7BAC-E3BB0C67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61B504-6BC2-4EDD-189B-BBA8B696F1C0}"/>
              </a:ext>
            </a:extLst>
          </p:cNvPr>
          <p:cNvSpPr txBox="1"/>
          <p:nvPr/>
        </p:nvSpPr>
        <p:spPr>
          <a:xfrm>
            <a:off x="9658" y="-28535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C54D92B-84BF-5B39-2A7E-35255C162292}"/>
              </a:ext>
            </a:extLst>
          </p:cNvPr>
          <p:cNvSpPr/>
          <p:nvPr/>
        </p:nvSpPr>
        <p:spPr>
          <a:xfrm>
            <a:off x="602088" y="3781023"/>
            <a:ext cx="5653824" cy="2297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Programas Habitacionais da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968137E-4504-95D2-61DE-5D33AB3F1B56}"/>
              </a:ext>
            </a:extLst>
          </p:cNvPr>
          <p:cNvSpPr/>
          <p:nvPr/>
        </p:nvSpPr>
        <p:spPr>
          <a:xfrm>
            <a:off x="592428" y="863421"/>
            <a:ext cx="5653825" cy="1895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pt-BR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apct"/>
              </a:rPr>
              <a:t>03</a:t>
            </a:r>
            <a:endParaRPr lang="pt-BR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4A27FD-3FDD-87DF-225F-B6AED9FB3941}"/>
              </a:ext>
            </a:extLst>
          </p:cNvPr>
          <p:cNvSpPr/>
          <p:nvPr/>
        </p:nvSpPr>
        <p:spPr>
          <a:xfrm>
            <a:off x="318752" y="5950041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37C50E-B2EF-390D-E7D3-622C1BF7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93" y="9274036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E0CBB4-203B-C421-2863-2766F437E425}"/>
              </a:ext>
            </a:extLst>
          </p:cNvPr>
          <p:cNvSpPr/>
          <p:nvPr/>
        </p:nvSpPr>
        <p:spPr>
          <a:xfrm>
            <a:off x="798490" y="6539784"/>
            <a:ext cx="4893972" cy="2502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>
                <a:solidFill>
                  <a:schemeClr val="bg2"/>
                </a:solidFill>
              </a:rPr>
              <a:t>A moradia digna é um direito essencial para garantir qualidade de vida e segurança às famílias. No Brasil, onde o déficit habitacional ainda é um grande desafio, os programas habitacionais desempenham um papel crucial para transformar essa realidade. A Caixa Econômica Federal é a principal responsável por implementar essas iniciativas, tornando o acesso à casa própria uma possibilidade concreta para milhões de brasileiros. Neste capítulo, você conhecerá os principais programas habitacionais da Caixa, suas características e como eles ajudam a reduzir as desigualdades habitacionais no país.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E4C45-96FF-341A-3537-CAD2F9F7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350062"/>
            <a:ext cx="592428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5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799B0-CB76-9AC8-CB41-E991AA979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45F87B-A2BC-3B11-D29A-AE6F79DFB09A}"/>
              </a:ext>
            </a:extLst>
          </p:cNvPr>
          <p:cNvSpPr/>
          <p:nvPr/>
        </p:nvSpPr>
        <p:spPr>
          <a:xfrm>
            <a:off x="852151" y="2453081"/>
            <a:ext cx="5633523" cy="620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2"/>
                </a:solidFill>
              </a:rPr>
              <a:t>O Programa Novo Minha Casa, Minha Vida é a principal iniciativa habitacional do governo federal, gerenciada pela Caixa. Ele oferece financiamento com juros reduzidos e subsídios para famílias de baixa e média renda adquirirem a casa própria.</a:t>
            </a:r>
            <a:r>
              <a:rPr lang="pt-BR" sz="2000" b="1" dirty="0">
                <a:solidFill>
                  <a:schemeClr val="bg2"/>
                </a:solidFill>
              </a:rPr>
              <a:t> </a:t>
            </a:r>
          </a:p>
          <a:p>
            <a:r>
              <a:rPr lang="pt-BR" sz="2000" dirty="0">
                <a:solidFill>
                  <a:schemeClr val="bg2"/>
                </a:solidFill>
              </a:rPr>
              <a:t>Além do Novo Minha Casa Minha Vida , a Caixa também oferece linhas de crédito para reformas, construção de novas moradias e regularização fundiária, ajudando ainda mais brasileiros a conquistarem uma habitação adequada.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94F91A2-C656-49CC-6DB3-F1ED1A2D5A14}"/>
              </a:ext>
            </a:extLst>
          </p:cNvPr>
          <p:cNvSpPr/>
          <p:nvPr/>
        </p:nvSpPr>
        <p:spPr>
          <a:xfrm>
            <a:off x="749120" y="735716"/>
            <a:ext cx="5359759" cy="73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Programas Habitacionais da Caixa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4F8E7B-356E-3223-62F7-1B0341909349}"/>
              </a:ext>
            </a:extLst>
          </p:cNvPr>
          <p:cNvSpPr/>
          <p:nvPr/>
        </p:nvSpPr>
        <p:spPr>
          <a:xfrm flipV="1">
            <a:off x="616036" y="104823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2"/>
              </a:solidFill>
              <a:highlight>
                <a:srgbClr val="A76A3D"/>
              </a:highlight>
              <a:latin typeface="Imapc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9AAC0E-AD9E-5663-2F44-6E9015009608}"/>
              </a:ext>
            </a:extLst>
          </p:cNvPr>
          <p:cNvSpPr/>
          <p:nvPr/>
        </p:nvSpPr>
        <p:spPr>
          <a:xfrm>
            <a:off x="760036" y="2099084"/>
            <a:ext cx="5076426" cy="86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</a:rPr>
              <a:t>Novo Minha Casa Minha Vida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694D69-99E1-2582-38D0-16D6317E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274300"/>
            <a:ext cx="616036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0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1CA1-C775-E8C2-57EF-A45A52E9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C1AFB4-CD4E-B9A9-6289-E03C1B274B8A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3B7A678-3B58-27A5-F3B4-C5D617D517DA}"/>
              </a:ext>
            </a:extLst>
          </p:cNvPr>
          <p:cNvSpPr/>
          <p:nvPr/>
        </p:nvSpPr>
        <p:spPr>
          <a:xfrm>
            <a:off x="602088" y="4262907"/>
            <a:ext cx="5653824" cy="1586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apct"/>
              </a:rPr>
              <a:t>Como Funciona o Financiamento Habitacional da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1B40B53-A3FD-333D-45E9-7255AA6981B7}"/>
              </a:ext>
            </a:extLst>
          </p:cNvPr>
          <p:cNvSpPr/>
          <p:nvPr/>
        </p:nvSpPr>
        <p:spPr>
          <a:xfrm>
            <a:off x="592428" y="863421"/>
            <a:ext cx="5653825" cy="1895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pt-BR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apct"/>
              </a:rPr>
              <a:t>04</a:t>
            </a:r>
            <a:endParaRPr lang="pt-BR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Imapc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8DE3368-BDA7-80E0-B01A-B0313F376C43}"/>
              </a:ext>
            </a:extLst>
          </p:cNvPr>
          <p:cNvSpPr/>
          <p:nvPr/>
        </p:nvSpPr>
        <p:spPr>
          <a:xfrm>
            <a:off x="450760" y="6510807"/>
            <a:ext cx="5937160" cy="115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A76A3D"/>
              </a:highlight>
              <a:latin typeface="Imap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7A9D22-0E45-59B7-7A7C-67A025CA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89" y="9291035"/>
            <a:ext cx="611746" cy="555938"/>
          </a:xfrm>
          <a:prstGeom prst="rect">
            <a:avLst/>
          </a:prstGeom>
          <a:effectLst>
            <a:glow rad="88900">
              <a:schemeClr val="accent1"/>
            </a:glo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B861338-9A7F-CD6E-B762-EC13E8881DEB}"/>
              </a:ext>
            </a:extLst>
          </p:cNvPr>
          <p:cNvSpPr/>
          <p:nvPr/>
        </p:nvSpPr>
        <p:spPr>
          <a:xfrm>
            <a:off x="798490" y="6994301"/>
            <a:ext cx="5048518" cy="1428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</a:rPr>
              <a:t> Caixa oferece condições especiais de financiamento para diferentes faixas de renda: Subsídios para famílias de baixa renda: Redução do valor total a ser pago. Taxas de juros reduzidas: Principalmente para quem ganha até três salários mínimos. Parcelas ajustadas à renda: Facilitando o pagamento mensal.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11D12-ED8C-381F-E5FA-1F4DE915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965" y="9255885"/>
            <a:ext cx="565463" cy="527403"/>
          </a:xfrm>
        </p:spPr>
        <p:txBody>
          <a:bodyPr/>
          <a:lstStyle/>
          <a:p>
            <a:fld id="{A47AF558-7815-48B9-B262-7F57F81D480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264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</TotalTime>
  <Words>929</Words>
  <Application>Microsoft Office PowerPoint</Application>
  <PresentationFormat>Papel A4 (210 x 297 mm)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Imapct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Monteiro</dc:creator>
  <cp:lastModifiedBy>Vanessa Monteiro</cp:lastModifiedBy>
  <cp:revision>27</cp:revision>
  <dcterms:created xsi:type="dcterms:W3CDTF">2024-12-30T01:08:37Z</dcterms:created>
  <dcterms:modified xsi:type="dcterms:W3CDTF">2024-12-30T15:05:44Z</dcterms:modified>
</cp:coreProperties>
</file>