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8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20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2" rIns="50392"/>
          <a:lstStyle>
            <a:lvl1pPr marL="0" marR="70548" indent="0" algn="r">
              <a:buNone/>
              <a:defRPr>
                <a:solidFill>
                  <a:schemeClr val="tx2"/>
                </a:solidFill>
              </a:defRPr>
            </a:lvl1pPr>
            <a:lvl2pPr marL="503920" indent="0" algn="ctr">
              <a:buNone/>
            </a:lvl2pPr>
            <a:lvl3pPr marL="1007838" indent="0" algn="ctr">
              <a:buNone/>
            </a:lvl3pPr>
            <a:lvl4pPr marL="1511758" indent="0" algn="ctr">
              <a:buNone/>
            </a:lvl4pPr>
            <a:lvl5pPr marL="2015677" indent="0" algn="ctr">
              <a:buNone/>
            </a:lvl5pPr>
            <a:lvl6pPr marL="2519597" indent="0" algn="ctr">
              <a:buNone/>
            </a:lvl6pPr>
            <a:lvl7pPr marL="3023515" indent="0" algn="ctr">
              <a:buNone/>
            </a:lvl7pPr>
            <a:lvl8pPr marL="3527435" indent="0" algn="ctr">
              <a:buNone/>
            </a:lvl8pPr>
            <a:lvl9pPr marL="4031354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149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3"/>
            <a:ext cx="9072563" cy="483483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2"/>
            <a:ext cx="1959537" cy="616498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/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15E21A-85C5-4069-A22A-93A4C80E4D8B}" type="datetime4">
              <a:rPr lang="en-US" smtClean="0"/>
              <a:pPr/>
              <a:t>January 11,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24-17DC-48A5-A19F-F3393529559E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A24-17DC-48A5-A19F-F3393529559E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83" rIns="100783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4009188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68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68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4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7" y="7063571"/>
            <a:ext cx="2116931" cy="403183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83" tIns="0" rIns="100783" anchor="t"/>
          <a:lstStyle>
            <a:lvl1pPr marL="0" marR="20157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7" y="7063573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5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1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5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83" tIns="50392" rIns="100783" bIns="50392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1" y="6379911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3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5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1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5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83" tIns="50392" rIns="100783" bIns="50392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1" y="6379911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83" tIns="50392" rIns="100783" bIns="5039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7" y="7063571"/>
            <a:ext cx="2116931" cy="4031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7" y="7063573"/>
            <a:ext cx="2591463" cy="4024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8" y="7063573"/>
            <a:ext cx="403225" cy="4024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1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35" indent="-28219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30" indent="-251960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368" indent="-251960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9" indent="-251960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758" indent="-251960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71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67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63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59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1/11/2023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1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88000"/>
            <a:ext cx="7018560" cy="124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2"/>
          <p:cNvSpPr/>
          <p:nvPr/>
        </p:nvSpPr>
        <p:spPr>
          <a:xfrm>
            <a:off x="504001" y="301320"/>
            <a:ext cx="9071640" cy="58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Requirements Specification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88001"/>
            <a:ext cx="8879712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NFRs – Performance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/>
              </a:rPr>
              <a:t>Response time (how quick the system responds to a particular stimulus)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/>
              </a:rPr>
              <a:t>Throughput (transactions processes)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/>
              </a:rPr>
              <a:t>Latency (accepted latency in real time system. </a:t>
            </a:r>
            <a:r>
              <a:rPr lang="en-US" sz="2400" dirty="0" err="1">
                <a:latin typeface="Arial"/>
              </a:rPr>
              <a:t>e.g</a:t>
            </a:r>
            <a:r>
              <a:rPr lang="en-US" sz="2400" dirty="0">
                <a:latin typeface="Arial"/>
              </a:rPr>
              <a:t> accept guitar connection and video streaming and mix in real time - speed)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/>
              </a:rPr>
              <a:t>Degraded modes (If more than expected number of maximum processes happens, what will happen? Will it crush? Will it wait until some process are complete?)</a:t>
            </a:r>
            <a:endParaRPr dirty="0"/>
          </a:p>
          <a:p>
            <a:r>
              <a:rPr lang="en-US" sz="2400" dirty="0" err="1">
                <a:latin typeface="Arial"/>
              </a:rPr>
              <a:t>e.g</a:t>
            </a:r>
            <a:r>
              <a:rPr lang="en-US" sz="2400" dirty="0">
                <a:latin typeface="Arial"/>
              </a:rPr>
              <a:t>: Air traffic that controls only 50 aircraft, what will happen if the 51</a:t>
            </a:r>
            <a:r>
              <a:rPr lang="en-US" sz="2400" baseline="15000" dirty="0">
                <a:latin typeface="Arial"/>
              </a:rPr>
              <a:t>st</a:t>
            </a:r>
            <a:r>
              <a:rPr lang="en-US" sz="2400" dirty="0">
                <a:latin typeface="Arial"/>
              </a:rPr>
              <a:t> aircraft shows up? Will it land? Will it continue to fly? Will one of the controlled aircraft be removed and give place to the coming aircraft?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36521"/>
            <a:ext cx="8879712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What makes a good requirement </a:t>
            </a:r>
            <a:endParaRPr dirty="0"/>
          </a:p>
        </p:txBody>
      </p:sp>
      <p:sp>
        <p:nvSpPr>
          <p:cNvPr id="132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Unambiguous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Testable (</a:t>
            </a:r>
            <a:r>
              <a:rPr lang="en-US" sz="3400" dirty="0" err="1">
                <a:latin typeface="Arial"/>
              </a:rPr>
              <a:t>I.e</a:t>
            </a:r>
            <a:r>
              <a:rPr lang="en-US" sz="3400" dirty="0">
                <a:latin typeface="Arial"/>
              </a:rPr>
              <a:t> you can verify it)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Clear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Understandable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Feasible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Independent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Atomic (Traceable)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Necessary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Implementation free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36521"/>
            <a:ext cx="8879712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dirty="0">
                <a:latin typeface="Arial"/>
                <a:ea typeface="Droid Sans Fallback"/>
              </a:rPr>
              <a:t>Guidance to define good requirements</a:t>
            </a:r>
            <a:endParaRPr sz="4000" dirty="0"/>
          </a:p>
        </p:txBody>
      </p:sp>
      <p:sp>
        <p:nvSpPr>
          <p:cNvPr id="134" name="CustomShape 2"/>
          <p:cNvSpPr/>
          <p:nvPr/>
        </p:nvSpPr>
        <p:spPr>
          <a:xfrm>
            <a:off x="1230312" y="2648314"/>
            <a:ext cx="7848600" cy="3265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I</a:t>
            </a:r>
            <a:r>
              <a:rPr lang="en-US" sz="3400" dirty="0">
                <a:latin typeface="Arial"/>
              </a:rPr>
              <a:t>ndependent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N</a:t>
            </a:r>
            <a:r>
              <a:rPr lang="en-US" sz="3400" dirty="0">
                <a:latin typeface="Arial"/>
              </a:rPr>
              <a:t>egotiable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V</a:t>
            </a:r>
            <a:r>
              <a:rPr lang="en-US" sz="3400" dirty="0">
                <a:latin typeface="Arial"/>
              </a:rPr>
              <a:t>aluable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3400" dirty="0">
                <a:latin typeface="Arial"/>
              </a:rPr>
              <a:t>stimable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S</a:t>
            </a:r>
            <a:r>
              <a:rPr lang="en-US" sz="3400" dirty="0">
                <a:latin typeface="Arial"/>
              </a:rPr>
              <a:t>mall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3400" dirty="0">
                <a:latin typeface="Arial"/>
              </a:rPr>
              <a:t>estable</a:t>
            </a:r>
            <a:endParaRPr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E475AC6-121B-408F-B7A2-7258E41A2599}"/>
              </a:ext>
            </a:extLst>
          </p:cNvPr>
          <p:cNvSpPr/>
          <p:nvPr/>
        </p:nvSpPr>
        <p:spPr>
          <a:xfrm>
            <a:off x="504000" y="1823760"/>
            <a:ext cx="9070560" cy="6606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600" dirty="0">
                <a:latin typeface="Arial"/>
                <a:ea typeface="Droid Sans Fallback"/>
              </a:rPr>
              <a:t>Use INVEST acronym: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36521"/>
            <a:ext cx="8803512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  <a:ea typeface="Droid Sans Fallback"/>
              </a:rPr>
              <a:t>Must/Wants/Assumptions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ea typeface="Droid Sans Fallback"/>
              </a:rPr>
              <a:t>All requirements (functional and non-functional) can be further decomposed into Musts, Wants and Assumptions</a:t>
            </a:r>
            <a:endParaRPr dirty="0"/>
          </a:p>
          <a:p>
            <a:endParaRPr dirty="0"/>
          </a:p>
          <a:p>
            <a:r>
              <a:rPr lang="en-US" sz="2700" b="1" dirty="0">
                <a:solidFill>
                  <a:srgbClr val="000000"/>
                </a:solidFill>
                <a:latin typeface="Arial"/>
                <a:ea typeface="Droid Sans Fallback"/>
              </a:rPr>
              <a:t>Must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Droid Sans Fallback"/>
              </a:rPr>
              <a:t>: Time critical requirements that must be achieved/delivered with the current release of the solution.</a:t>
            </a:r>
            <a:endParaRPr sz="2700" dirty="0"/>
          </a:p>
          <a:p>
            <a:r>
              <a:rPr lang="en-US" sz="2700" b="1" dirty="0">
                <a:solidFill>
                  <a:srgbClr val="000000"/>
                </a:solidFill>
                <a:latin typeface="Arial"/>
                <a:ea typeface="Droid Sans Fallback"/>
              </a:rPr>
              <a:t>Want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Droid Sans Fallback"/>
              </a:rPr>
              <a:t>: This is a requirement that is wished for but will be deferred until a later release. In Agile, this would be a separate user story</a:t>
            </a:r>
            <a:endParaRPr sz="2700" dirty="0"/>
          </a:p>
          <a:p>
            <a:r>
              <a:rPr lang="en-US" sz="2700" b="1" dirty="0">
                <a:solidFill>
                  <a:srgbClr val="000000"/>
                </a:solidFill>
                <a:latin typeface="Arial"/>
                <a:ea typeface="Droid Sans Fallback"/>
              </a:rPr>
              <a:t>Assumptions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Droid Sans Fallback"/>
              </a:rPr>
              <a:t>: An expectation on the part of the project team. These may include dependencies on other project teams, timing considerations,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Droid Sans Fallback"/>
              </a:rPr>
              <a:t>etc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36521"/>
            <a:ext cx="8879712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  <a:ea typeface="Droid Sans Fallback"/>
              </a:rPr>
              <a:t>Requirements Traceability Matrix</a:t>
            </a:r>
            <a:endParaRPr dirty="0"/>
          </a:p>
        </p:txBody>
      </p:sp>
      <p:sp>
        <p:nvSpPr>
          <p:cNvPr id="138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400" dirty="0">
                <a:latin typeface="Arial"/>
              </a:rPr>
              <a:t>A matrix used to:</a:t>
            </a:r>
            <a:endParaRPr dirty="0"/>
          </a:p>
          <a:p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Maintain a master inventory of requirements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Align the tests to verify that the requirements are achieved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Track the status of the tests/reviews/inspections and results throughout the application development process.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36521"/>
            <a:ext cx="9070560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  <a:ea typeface="Droid Sans Fallback"/>
              </a:rPr>
              <a:t>Requirements Traceability Matrix</a:t>
            </a:r>
            <a:endParaRPr dirty="0"/>
          </a:p>
        </p:txBody>
      </p:sp>
      <p:sp>
        <p:nvSpPr>
          <p:cNvPr id="140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400">
                <a:latin typeface="Arial"/>
              </a:rPr>
              <a:t>Simplified requirements traceability matrix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41" name="Table 3"/>
          <p:cNvGraphicFramePr/>
          <p:nvPr/>
        </p:nvGraphicFramePr>
        <p:xfrm>
          <a:off x="457200" y="2468880"/>
          <a:ext cx="9052200" cy="3527640"/>
        </p:xfrm>
        <a:graphic>
          <a:graphicData uri="http://schemas.openxmlformats.org/drawingml/2006/table">
            <a:tbl>
              <a:tblPr/>
              <a:tblGrid>
                <a:gridCol w="77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5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1280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ID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Functional Requirement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Status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Must/Want/ Assumptions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System Component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Software Module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Comment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280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001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280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002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800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003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36521"/>
            <a:ext cx="9070560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  <a:ea typeface="Droid Sans Fallback"/>
              </a:rPr>
              <a:t>Book recommendation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400" dirty="0">
                <a:latin typeface="Arial"/>
              </a:rPr>
              <a:t>System Analysis and Design, 5</a:t>
            </a:r>
            <a:r>
              <a:rPr lang="en-US" sz="3400" baseline="101000" dirty="0">
                <a:latin typeface="Arial"/>
              </a:rPr>
              <a:t>th</a:t>
            </a:r>
            <a:r>
              <a:rPr lang="en-US" sz="3400" dirty="0">
                <a:latin typeface="Arial"/>
              </a:rPr>
              <a:t> Edition</a:t>
            </a:r>
            <a:endParaRPr dirty="0"/>
          </a:p>
          <a:p>
            <a:r>
              <a:rPr lang="en-US" sz="3400" dirty="0">
                <a:latin typeface="Arial"/>
              </a:rPr>
              <a:t>	Only Chapter 3: Requirements   determination</a:t>
            </a:r>
            <a:endParaRPr dirty="0"/>
          </a:p>
          <a:p>
            <a:r>
              <a:rPr lang="en-US" sz="3400" dirty="0">
                <a:latin typeface="Arial"/>
              </a:rPr>
              <a:t>		(Page 101 – 112)</a:t>
            </a:r>
            <a:endParaRPr dirty="0"/>
          </a:p>
          <a:p>
            <a:endParaRPr dirty="0"/>
          </a:p>
          <a:p>
            <a:r>
              <a:rPr lang="en-US" sz="3400" dirty="0">
                <a:latin typeface="Arial"/>
              </a:rPr>
              <a:t>Please read everything from mentioned pages and focus on examples, tables and figures (</a:t>
            </a:r>
            <a:r>
              <a:rPr lang="en-US" sz="3400" dirty="0" err="1">
                <a:latin typeface="Arial"/>
              </a:rPr>
              <a:t>e.g</a:t>
            </a:r>
            <a:r>
              <a:rPr lang="en-US" sz="3400" dirty="0">
                <a:latin typeface="Arial"/>
              </a:rPr>
              <a:t>: Fig 3-3 on page 110)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88000"/>
            <a:ext cx="7018560" cy="124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2"/>
          <p:cNvSpPr/>
          <p:nvPr/>
        </p:nvSpPr>
        <p:spPr>
          <a:xfrm>
            <a:off x="504001" y="301320"/>
            <a:ext cx="9071640" cy="58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Functional Requirements and Non Functional Requirements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95059" y="288001"/>
            <a:ext cx="9574560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dirty="0">
                <a:latin typeface="Arial"/>
              </a:rPr>
              <a:t>Functional Requirements (FRs)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3200" dirty="0">
                <a:latin typeface="Arial"/>
              </a:rPr>
              <a:t>The System Requirement is defined as requirements that specify what the system should do.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3200" dirty="0">
                <a:latin typeface="Arial"/>
              </a:rPr>
              <a:t>FRs describe the behaviors and capabilities of the software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3200" dirty="0">
                <a:latin typeface="Arial"/>
              </a:rPr>
              <a:t>Functional: Something which is intended to be used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3200" dirty="0">
                <a:latin typeface="Arial"/>
              </a:rPr>
              <a:t>Requirement: Need, necessity, demand or specification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1"/>
            <a:ext cx="9070560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Functional Requirements</a:t>
            </a:r>
            <a:endParaRPr dirty="0"/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How the system should react to the external environment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What response the system should give on certain input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What output should be generated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The behavior of function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88001"/>
            <a:ext cx="9070560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Functional Requirements</a:t>
            </a: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e.g</a:t>
            </a:r>
            <a:r>
              <a:rPr lang="en-US" sz="3200" dirty="0">
                <a:latin typeface="Arial"/>
              </a:rPr>
              <a:t>: System to manage supply chain at </a:t>
            </a:r>
            <a:r>
              <a:rPr lang="en-US" sz="3200" dirty="0" err="1">
                <a:latin typeface="Arial"/>
              </a:rPr>
              <a:t>Mukamira</a:t>
            </a:r>
            <a:r>
              <a:rPr lang="en-US" sz="3200" dirty="0">
                <a:latin typeface="Arial"/>
              </a:rPr>
              <a:t> Diary Ltd. The system should allow: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The user to login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Client to place an order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Client to view his placed order status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Production manager to records quantity of milk produced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Sales manager to view orders and to approve them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§"/>
            </a:pPr>
            <a:r>
              <a:rPr lang="en-US" sz="2800" dirty="0">
                <a:latin typeface="Arial"/>
              </a:rPr>
              <a:t>Sales manager to deliver milk and close order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36521"/>
            <a:ext cx="8879712" cy="134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Non Functional Requirements (NFRs)</a:t>
            </a:r>
            <a:endParaRPr dirty="0"/>
          </a:p>
        </p:txBody>
      </p:sp>
      <p:sp>
        <p:nvSpPr>
          <p:cNvPr id="122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400" dirty="0">
                <a:latin typeface="Arial"/>
              </a:rPr>
              <a:t>Focus on: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3400" dirty="0">
                <a:latin typeface="Arial"/>
              </a:rPr>
              <a:t>Software quality requirements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3400" dirty="0">
                <a:latin typeface="Arial"/>
              </a:rPr>
              <a:t>Organizational requirements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3400" dirty="0">
                <a:latin typeface="Arial"/>
              </a:rPr>
              <a:t>External (legal, interface, …)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3400" dirty="0">
                <a:latin typeface="Arial"/>
              </a:rPr>
              <a:t>Performance requirements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88001"/>
            <a:ext cx="8727312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NFRs – Quality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Efficiency of the software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Usability of the software (i.e. the system shall be accessible by people who are color blind)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Security of the software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Installability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Integrity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Availability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Manufacturability (for hardware concern)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Serviceability (for hardware concern)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Size, weight (frame, materials used)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"/>
              </a:rPr>
              <a:t>Robustness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88001"/>
            <a:ext cx="9070560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NFRs – Organizational</a:t>
            </a:r>
            <a:endParaRPr dirty="0"/>
          </a:p>
        </p:txBody>
      </p:sp>
      <p:sp>
        <p:nvSpPr>
          <p:cNvPr id="126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Delivery requirement (when the product should be delivered and what are the constraints of the delivery)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Standards (data organization to follows when developing software)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Design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>
                <a:latin typeface="Arial"/>
              </a:rPr>
              <a:t>Implementation (programming language or specific database component)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8001"/>
            <a:ext cx="9070560" cy="1246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700" dirty="0">
                <a:latin typeface="Arial"/>
              </a:rPr>
              <a:t>NFRs – External Environment</a:t>
            </a: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Legislative (Licensed or </a:t>
            </a:r>
            <a:r>
              <a:rPr lang="en-US" sz="3200" dirty="0" err="1">
                <a:latin typeface="Arial"/>
              </a:rPr>
              <a:t>opensource</a:t>
            </a:r>
            <a:r>
              <a:rPr lang="en-US" sz="3200" dirty="0">
                <a:latin typeface="Arial"/>
              </a:rPr>
              <a:t>)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Hardware (how the system communicates with hardware with the system that controls or receives the signal from)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Software (interface of the software to connect to other application: Application programming Interface - API, Data input/output stream)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User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Communication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635</Words>
  <Application>Microsoft Office PowerPoint</Application>
  <PresentationFormat>Custom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Droid Sans Fallback</vt:lpstr>
      <vt:lpstr>Lucida Sans Unicode</vt:lpstr>
      <vt:lpstr>StarSymbol</vt:lpstr>
      <vt:lpstr>Verdana</vt:lpstr>
      <vt:lpstr>Wingdings</vt:lpstr>
      <vt:lpstr>Wingdings 2</vt:lpstr>
      <vt:lpstr>Wingdings 3</vt:lpstr>
      <vt:lpstr>Concourse</vt:lpstr>
      <vt:lpstr>1_Concourse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Marthe</cp:lastModifiedBy>
  <cp:revision>19</cp:revision>
  <dcterms:modified xsi:type="dcterms:W3CDTF">2023-01-11T13:09:51Z</dcterms:modified>
</cp:coreProperties>
</file>