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4" r:id="rId4"/>
  </p:sldMasterIdLst>
  <p:notesMasterIdLst>
    <p:notesMasterId r:id="rId36"/>
  </p:notesMasterIdLst>
  <p:handoutMasterIdLst>
    <p:handoutMasterId r:id="rId37"/>
  </p:handoutMasterIdLst>
  <p:sldIdLst>
    <p:sldId id="256" r:id="rId5"/>
    <p:sldId id="271" r:id="rId6"/>
    <p:sldId id="283" r:id="rId7"/>
    <p:sldId id="284" r:id="rId8"/>
    <p:sldId id="285" r:id="rId9"/>
    <p:sldId id="286" r:id="rId10"/>
    <p:sldId id="304" r:id="rId11"/>
    <p:sldId id="287" r:id="rId12"/>
    <p:sldId id="288" r:id="rId13"/>
    <p:sldId id="289" r:id="rId14"/>
    <p:sldId id="305" r:id="rId15"/>
    <p:sldId id="309" r:id="rId16"/>
    <p:sldId id="310" r:id="rId17"/>
    <p:sldId id="291" r:id="rId18"/>
    <p:sldId id="306" r:id="rId19"/>
    <p:sldId id="308" r:id="rId20"/>
    <p:sldId id="292" r:id="rId21"/>
    <p:sldId id="313" r:id="rId22"/>
    <p:sldId id="293" r:id="rId23"/>
    <p:sldId id="315" r:id="rId24"/>
    <p:sldId id="295" r:id="rId25"/>
    <p:sldId id="294" r:id="rId26"/>
    <p:sldId id="296" r:id="rId27"/>
    <p:sldId id="312" r:id="rId28"/>
    <p:sldId id="314" r:id="rId29"/>
    <p:sldId id="311" r:id="rId30"/>
    <p:sldId id="297" r:id="rId31"/>
    <p:sldId id="299" r:id="rId32"/>
    <p:sldId id="298" r:id="rId33"/>
    <p:sldId id="300" r:id="rId34"/>
    <p:sldId id="30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85"/>
            <p14:sldId id="286"/>
            <p14:sldId id="304"/>
            <p14:sldId id="287"/>
            <p14:sldId id="288"/>
            <p14:sldId id="289"/>
            <p14:sldId id="305"/>
            <p14:sldId id="309"/>
            <p14:sldId id="310"/>
            <p14:sldId id="291"/>
            <p14:sldId id="306"/>
            <p14:sldId id="308"/>
            <p14:sldId id="292"/>
            <p14:sldId id="313"/>
            <p14:sldId id="293"/>
            <p14:sldId id="315"/>
            <p14:sldId id="295"/>
            <p14:sldId id="294"/>
            <p14:sldId id="296"/>
            <p14:sldId id="312"/>
            <p14:sldId id="314"/>
            <p14:sldId id="311"/>
            <p14:sldId id="297"/>
            <p14:sldId id="299"/>
            <p14:sldId id="298"/>
            <p14:sldId id="300"/>
            <p14:sldId id="30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9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65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195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2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45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90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3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69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3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3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5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6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6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1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C54BA-BCCF-4ABC-8C92-5179E225BC1A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6D049B-4F27-4831-960E-A037A03B4C9B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853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49" y="1880663"/>
            <a:ext cx="10515600" cy="1468824"/>
          </a:xfrm>
        </p:spPr>
        <p:txBody>
          <a:bodyPr anchor="ctr" anchorCtr="0"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Feasibility Study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1800" b="1" dirty="0"/>
              <a:t>instructor: </a:t>
            </a:r>
            <a:r>
              <a:rPr lang="en-US" sz="1800" b="1" dirty="0" err="1"/>
              <a:t>Rwagaju</a:t>
            </a:r>
            <a:r>
              <a:rPr lang="en-US" sz="1800" b="1" dirty="0"/>
              <a:t> </a:t>
            </a:r>
            <a:r>
              <a:rPr lang="en-US" sz="1800" b="1" dirty="0" err="1"/>
              <a:t>Aphrodice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RCA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60749" y="1379710"/>
            <a:ext cx="8743950" cy="1711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Analyzing and developing system requirements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Economic Feasibility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2A9492-31AC-4209-A693-4964FD7E7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Can the bottom line be quantified yet? 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Very early in the project…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 judgement of whether solving the problem is worthwhile. 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Once specific requirements and solutions have been identified…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…the costs and benefits of each alternative can be calculated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Cost-benefit analysis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Purpose - answer questions such as: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Is the project justified (I.e. will benefits outweigh costs)?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What is the minimal cost to attain a certain system?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How soon will the benefits accrue?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Which alternative offers the best return on investment?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Examples of things to consider: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Hardware/software selection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Selection among alternative financing arrangements (rent/lease/purchase)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Difficulties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benefits and costs can both be intangible, hidden and/or hard to estimate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ranking multi-criteria alternatives</a:t>
            </a:r>
          </a:p>
        </p:txBody>
      </p:sp>
    </p:spTree>
    <p:extLst>
      <p:ext uri="{BB962C8B-B14F-4D97-AF65-F5344CB8AC3E}">
        <p14:creationId xmlns:p14="http://schemas.microsoft.com/office/powerpoint/2010/main" val="243954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3506" cy="6400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w Cen MT (Headings)"/>
                <a:cs typeface="Segoe UI Light" panose="020B0502040204020203" pitchFamily="34" charset="0"/>
              </a:rPr>
              <a:t>EXAMPLE OF Cost for IMPLEMENTATION OF COVID-19 VACCINE supply CHAIN MIS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38F1D-07E8-4DE0-AB10-0E117347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07" y="1421295"/>
            <a:ext cx="11087572" cy="42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6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3506" cy="6400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w Cen MT (Headings)"/>
                <a:cs typeface="Segoe UI Light" panose="020B0502040204020203" pitchFamily="34" charset="0"/>
              </a:rPr>
              <a:t>EXAMPLE OF Cost for IMPLEMENTATION OF COVID-19 VACCINE supply CHAIN MIS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2A9492-31AC-4209-A693-4964FD7E7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6C79-5450-4C9A-A8A4-E9814CD9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51" y="1295400"/>
            <a:ext cx="957171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3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3506" cy="6400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w Cen MT (Headings)"/>
                <a:cs typeface="Segoe UI Light" panose="020B0502040204020203" pitchFamily="34" charset="0"/>
              </a:rPr>
              <a:t>EXAMPLE OF Cost for IMPLEMENTATION OF COVID-19 VACCINE supply CHAIN MIS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C1DDC-52B6-429E-82F5-A678DE64A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87" y="1677971"/>
            <a:ext cx="10219159" cy="253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Analyzing Costs vs. Benefits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8C40B49-74F1-4417-8C2D-63F202032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Identify costs and benefits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Tangible and intangible, one-time and recurring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Assign values to costs and benefits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Determine Cash Flow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Project the costs and benefits over time, e.g. 3-5 years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Calculate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Net Present Value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for all future costs/benefits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determines future costs/benefits of the project in terms of today's dollar values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 dollar earned today is worth more than a potential dollar earned next year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Do cost/benefit analysis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Calculate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Return on Investment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Allows comparison of lifetime profitability of alternative solutions.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None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		ROI   =	Total Profit   x 100	=	           Lifetime benefits - Lifetime costs    x 100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None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		</a:t>
            </a:r>
            <a:r>
              <a:rPr lang="en-US" altLang="en-US" dirty="0">
                <a:solidFill>
                  <a:srgbClr val="800080"/>
                </a:solidFill>
                <a:latin typeface="Helvetica" panose="020B0604020202020204" pitchFamily="34" charset="0"/>
              </a:rPr>
              <a:t>                   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Total Cost</a:t>
            </a:r>
            <a:r>
              <a:rPr lang="en-US" altLang="en-US" dirty="0">
                <a:solidFill>
                  <a:srgbClr val="800080"/>
                </a:solidFill>
                <a:latin typeface="Helvetica" panose="020B0604020202020204" pitchFamily="34" charset="0"/>
              </a:rPr>
              <a:t>                               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               Lifetime costs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Calculate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Break-Even point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how long will it take (in years) to pay back the accrued costs:</a:t>
            </a:r>
          </a:p>
          <a:p>
            <a:pPr marL="685800" marR="0" lvl="1" indent="-2286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None/>
              <a:tabLst>
                <a:tab pos="1828800" algn="r"/>
                <a:tab pos="2971800" algn="ctr"/>
                <a:tab pos="4114800" algn="ctr"/>
                <a:tab pos="6062663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@T (Accrued Benefit &gt; Accrued Cost)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701C8668-A27C-47F6-8201-62D178E02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257800"/>
            <a:ext cx="2895600" cy="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0B317AED-B1DF-496F-A38B-1BE5D79CE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6595" y="5257800"/>
            <a:ext cx="1066800" cy="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350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Tw Cen MT (Headings)"/>
                <a:cs typeface="Segoe UI Light" panose="020B0502040204020203" pitchFamily="34" charset="0"/>
              </a:rPr>
              <a:t>FEASIBILITY – ROI Example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7D333-4FEF-4D38-AC06-75EA71EB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86" y="1295400"/>
            <a:ext cx="9191134" cy="50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5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350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Tw Cen MT (Headings)"/>
                <a:cs typeface="Segoe UI Light" panose="020B0502040204020203" pitchFamily="34" charset="0"/>
              </a:rPr>
              <a:t>FEASIBILITY – ROI EXAMPLE 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2A9492-31AC-4209-A693-4964FD7E7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AEE19-154E-43A5-B787-F55A9A2D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295400"/>
            <a:ext cx="85915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– TIME Value Of money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5A1E08E-1C4D-4525-98B7-28388293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1233608" cy="520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 dollar today is worth more than a dollar tomorrow…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Your analysis should be normalized to “current year” dollar values. </a:t>
            </a:r>
          </a:p>
          <a:p>
            <a:pPr lvl="1" defTabSz="914400">
              <a:tabLst>
                <a:tab pos="1370013" algn="l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Why?</a:t>
            </a:r>
          </a:p>
          <a:p>
            <a:pPr lvl="2" defTabSz="914400">
              <a:spcBef>
                <a:spcPct val="0"/>
              </a:spcBef>
              <a:tabLst>
                <a:tab pos="1370013" algn="l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Depreciation</a:t>
            </a:r>
          </a:p>
          <a:p>
            <a:pPr lvl="2" defTabSz="914400">
              <a:spcBef>
                <a:spcPct val="0"/>
              </a:spcBef>
              <a:tabLst>
                <a:tab pos="1370013" algn="l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Money grows over time when it earns interest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mic Sans MS"/>
              </a:rPr>
              <a:t>time value of money brings us the concept of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Future value (FV) of money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Present value (PV) of money</a:t>
            </a:r>
            <a:endParaRPr lang="en-US" altLang="en-US" dirty="0">
              <a:latin typeface="Comic Sans MS"/>
            </a:endParaRPr>
          </a:p>
          <a:p>
            <a:pPr lvl="0" defTabSz="914400">
              <a:buClr>
                <a:srgbClr val="000000"/>
              </a:buClr>
              <a:tabLst>
                <a:tab pos="1370013" algn="l"/>
                <a:tab pos="4572000" algn="ctr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mic Sans MS"/>
              </a:rPr>
              <a:t>The relationship between FV and PV</a:t>
            </a:r>
          </a:p>
          <a:p>
            <a:pPr lvl="1" defTabSz="914400">
              <a:tabLst>
                <a:tab pos="1370013" algn="l"/>
                <a:tab pos="4572000" algn="ctr"/>
              </a:tabLst>
              <a:defRPr/>
            </a:pPr>
            <a:endParaRPr lang="en-US" altLang="en-US" dirty="0">
              <a:latin typeface="Comic Sans MS"/>
            </a:endParaRPr>
          </a:p>
          <a:p>
            <a:pPr lvl="1" defTabSz="914400">
              <a:tabLst>
                <a:tab pos="1370013" algn="l"/>
                <a:tab pos="4572000" algn="ctr"/>
              </a:tabLst>
              <a:defRPr/>
            </a:pPr>
            <a:endParaRPr lang="en-US" altLang="en-US" dirty="0">
              <a:latin typeface="Comic Sans MS"/>
            </a:endParaRPr>
          </a:p>
          <a:p>
            <a:pPr lvl="1" defTabSz="914400">
              <a:tabLst>
                <a:tab pos="1370013" algn="l"/>
                <a:tab pos="4572000" algn="ctr"/>
              </a:tabLst>
              <a:defRPr/>
            </a:pPr>
            <a:endParaRPr lang="en-US" altLang="en-US" dirty="0">
              <a:latin typeface="Comic Sans MS"/>
            </a:endParaRPr>
          </a:p>
          <a:p>
            <a:pPr lvl="1" defTabSz="914400">
              <a:tabLst>
                <a:tab pos="1370013" algn="l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FV = Future value</a:t>
            </a:r>
          </a:p>
          <a:p>
            <a:pPr lvl="1" defTabSz="914400">
              <a:tabLst>
                <a:tab pos="1370013" algn="l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PV = Present value</a:t>
            </a:r>
          </a:p>
          <a:p>
            <a:pPr lvl="1" defTabSz="914400">
              <a:tabLst>
                <a:tab pos="1370013" algn="l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K = Discounted rate in %</a:t>
            </a:r>
          </a:p>
          <a:p>
            <a:pPr lvl="1" defTabSz="914400">
              <a:tabLst>
                <a:tab pos="1370013" algn="l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n = Number of years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		</a:t>
            </a:r>
            <a:endParaRPr lang="en-US" altLang="en-US" dirty="0">
              <a:latin typeface="Comic Sans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2E497-EA66-4018-B906-DE2D7393C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48" y="4593800"/>
            <a:ext cx="3995897" cy="590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726BA9-D0DB-4244-AC75-B4F47E00E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60" y="4503430"/>
            <a:ext cx="3065491" cy="8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5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Calculating Present Value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5A1E08E-1C4D-4525-98B7-28388293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1233608" cy="520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discount rate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measures opportunity cost: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Money invested in this project means money not available for other things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Benefits expected in future years are more prone to risk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This number is company- and industry-specific.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“what is the average annual return for investments in this industry?”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Present Value: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“current year” dollar value for costs/benefits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years into the future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… for a given discount rate </a:t>
            </a: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i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lvl="1" defTabSz="914400">
              <a:buNone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		 </a:t>
            </a:r>
          </a:p>
          <a:p>
            <a:pPr lvl="1" defTabSz="914400">
              <a:buNone/>
              <a:tabLst>
                <a:tab pos="1370013" algn="l"/>
                <a:tab pos="4572000" algn="ctr"/>
              </a:tabLst>
              <a:defRPr/>
            </a:pPr>
            <a:r>
              <a:rPr lang="en-US" altLang="en-US" dirty="0">
                <a:solidFill>
                  <a:srgbClr val="800080"/>
                </a:solidFill>
                <a:latin typeface="Helvetica" panose="020B0604020202020204" pitchFamily="34" charset="0"/>
              </a:rPr>
              <a:t>                         </a:t>
            </a:r>
            <a:r>
              <a:rPr lang="en-US" altLang="en-US" dirty="0" err="1">
                <a:solidFill>
                  <a:srgbClr val="800080"/>
                </a:solidFill>
                <a:latin typeface="Helvetica" panose="020B0604020202020204" pitchFamily="34" charset="0"/>
              </a:rPr>
              <a:t>Present_Value</a:t>
            </a:r>
            <a:r>
              <a:rPr lang="en-US" altLang="en-US" dirty="0">
                <a:solidFill>
                  <a:srgbClr val="800080"/>
                </a:solidFill>
                <a:latin typeface="Helvetica" panose="020B0604020202020204" pitchFamily="34" charset="0"/>
              </a:rPr>
              <a:t>(n)  =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1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None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		             	(1 +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)</a:t>
            </a:r>
            <a:r>
              <a:rPr kumimoji="0" lang="en-US" alt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n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E.g. if the discount rate is 12%, then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Present_Value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(1) = 1/(1 + 0.12)</a:t>
            </a:r>
            <a:r>
              <a:rPr kumimoji="0" lang="en-US" alt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1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= 0.893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>
                <a:tab pos="1370013" algn="l"/>
                <a:tab pos="4572000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Present_Value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(2) = 1/(1 + 0.12)</a:t>
            </a:r>
            <a:r>
              <a:rPr kumimoji="0" lang="en-US" alt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2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= 0.797</a:t>
            </a:r>
          </a:p>
          <a:p>
            <a:pPr lvl="2" defTabSz="914400">
              <a:spcBef>
                <a:spcPct val="0"/>
              </a:spcBef>
              <a:tabLst>
                <a:tab pos="1370013" algn="l"/>
                <a:tab pos="4572000" algn="ctr"/>
              </a:tabLst>
              <a:defRPr/>
            </a:pPr>
            <a:r>
              <a:rPr lang="en-US" altLang="en-US" dirty="0" err="1">
                <a:latin typeface="Comic Sans MS"/>
              </a:rPr>
              <a:t>Present_Value</a:t>
            </a:r>
            <a:r>
              <a:rPr lang="en-US" altLang="en-US" dirty="0">
                <a:latin typeface="Comic Sans MS"/>
              </a:rPr>
              <a:t>(3) = 1/(1 + 0.12)</a:t>
            </a:r>
            <a:r>
              <a:rPr lang="en-US" altLang="en-US" sz="1600" baseline="30000" dirty="0">
                <a:solidFill>
                  <a:srgbClr val="800080"/>
                </a:solidFill>
                <a:latin typeface="Comic Sans MS"/>
              </a:rPr>
              <a:t>3</a:t>
            </a:r>
            <a:r>
              <a:rPr lang="en-US" altLang="en-US" dirty="0">
                <a:latin typeface="Comic Sans MS"/>
              </a:rPr>
              <a:t> = 0.712</a:t>
            </a:r>
          </a:p>
          <a:p>
            <a:pPr lvl="2" defTabSz="914400">
              <a:spcBef>
                <a:spcPct val="0"/>
              </a:spcBef>
              <a:tabLst>
                <a:tab pos="1370013" algn="l"/>
                <a:tab pos="4572000" algn="ctr"/>
              </a:tabLst>
              <a:defRPr/>
            </a:pPr>
            <a:r>
              <a:rPr lang="en-US" altLang="en-US" dirty="0" err="1">
                <a:latin typeface="Comic Sans MS"/>
              </a:rPr>
              <a:t>Etc</a:t>
            </a:r>
            <a:r>
              <a:rPr lang="en-US" altLang="en-US" dirty="0">
                <a:latin typeface="Comic Sans MS"/>
              </a:rPr>
              <a:t> …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56402069-3E4A-4724-B289-08B660C6F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573" y="4601508"/>
            <a:ext cx="7620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10349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Net Present Value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9C44DB7-0940-4179-A382-4E77FB117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11959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Measures the total value of the investment (net loss or net profit of the project)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	…with all figures adjusted to present dollar values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NPV = Cumulative PV of all benefits - Cumulative PV of all costs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Assuming subsequent years are like year 5…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net present value of this investment in the project will be: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after 5 years, $</a:t>
            </a:r>
            <a:r>
              <a:rPr lang="en-US" altLang="en-US" dirty="0">
                <a:latin typeface="Comic Sans MS"/>
              </a:rPr>
              <a:t>31,929.86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after 6 years, $</a:t>
            </a:r>
            <a:r>
              <a:rPr lang="en-US" altLang="en-US" dirty="0">
                <a:latin typeface="Comic Sans MS"/>
              </a:rPr>
              <a:t>72,033.56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843708-876A-4BB2-BC09-21D13477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2375925"/>
            <a:ext cx="10979493" cy="3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Feasibility Study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FC4A64-56B6-48F8-81C2-0C88B9D1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7" y="1669330"/>
            <a:ext cx="8534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What is a feasibility study?</a:t>
            </a:r>
          </a:p>
          <a:p>
            <a:pPr lvl="1" defTabSz="914400">
              <a:defRPr/>
            </a:pPr>
            <a:r>
              <a:rPr lang="en-US" altLang="en-US" dirty="0">
                <a:latin typeface="Comic Sans MS"/>
              </a:rPr>
              <a:t>It is an assessment of practicality of a proposed system and how beneficial its implementation will be to an organization.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Types of feasibility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echnical</a:t>
            </a:r>
          </a:p>
          <a:p>
            <a:pPr lvl="1" defTabSz="914400">
              <a:defRPr/>
            </a:pPr>
            <a:r>
              <a:rPr lang="en-US" altLang="en-US" dirty="0">
                <a:solidFill>
                  <a:srgbClr val="FF0000"/>
                </a:solidFill>
                <a:latin typeface="Comic Sans MS"/>
              </a:rPr>
              <a:t>O</a:t>
            </a:r>
            <a:r>
              <a:rPr lang="en-US" altLang="en-US" dirty="0">
                <a:latin typeface="Comic Sans MS"/>
              </a:rPr>
              <a:t>perational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conomic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chedule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Quantifying benefits and costs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Payback analysis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Net Present Value Analysis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Return on Investment Analysis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Comparing alternatives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5985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– Decision based on NPV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BE728-E81F-4C02-A2B1-882E59E8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295400"/>
            <a:ext cx="1127131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buClr>
                <a:srgbClr val="000000"/>
              </a:buClr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mic Sans MS"/>
              </a:rPr>
              <a:t>Investment decision based on NPV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If the NPV &gt; 0 (NPV is positive, Accept the project)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If the NPV &lt; 0 (NPV is negative, Reject the project)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If the NPV = 0 (Accept the project considering other non tangible profits)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None/>
              <a:tabLst>
                <a:tab pos="1260475" algn="ctr"/>
                <a:tab pos="1768475" algn="r"/>
                <a:tab pos="4572000" algn="ctr"/>
              </a:tabLst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None/>
              <a:tabLst>
                <a:tab pos="1260475" algn="ctr"/>
                <a:tab pos="1768475" algn="r"/>
                <a:tab pos="4572000" algn="ctr"/>
              </a:tabLst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16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Computing the payback period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F0BBC88-56AB-4065-82AD-8DD4EE3D9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Can compute the break-even point: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when does lifetime benefits overtake lifetime costs?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Determine the fraction of a year when payback actually occurs:</a:t>
            </a:r>
          </a:p>
          <a:p>
            <a:pPr marL="685800" marR="0" lvl="1" indent="-2286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	 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3600" b="0" i="0" u="none" strike="noStrike" kern="1200" cap="none" spc="0" normalizeH="0" baseline="-10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Beginning year amount </a:t>
            </a:r>
            <a:r>
              <a:rPr kumimoji="0" lang="en-US" altLang="en-US" sz="3600" b="0" i="0" u="none" strike="noStrike" kern="1200" cap="none" spc="0" normalizeH="0" baseline="-10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</a:p>
          <a:p>
            <a:pPr marL="685800" marR="0" lvl="1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		</a:t>
            </a:r>
            <a:r>
              <a:rPr lang="en-US" altLang="en-US" dirty="0">
                <a:solidFill>
                  <a:srgbClr val="800080"/>
                </a:solidFill>
                <a:latin typeface="Helvetica" panose="020B0604020202020204" pitchFamily="34" charset="0"/>
              </a:rPr>
              <a:t>E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nd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year amount + </a:t>
            </a:r>
            <a:r>
              <a:rPr kumimoji="0" lang="en-US" altLang="en-US" sz="3600" b="0" i="0" u="none" strike="noStrike" kern="1200" cap="none" spc="0" normalizeH="0" baseline="-10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|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Helvetica" panose="020B0604020202020204" pitchFamily="34" charset="0"/>
              </a:rPr>
              <a:t>B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eginning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year amount </a:t>
            </a:r>
            <a:r>
              <a:rPr kumimoji="0" lang="en-US" altLang="en-US" sz="3600" b="0" i="0" u="none" strike="noStrike" kern="1200" cap="none" spc="0" normalizeH="0" baseline="-10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|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lvl="1" defTabSz="914400"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For our last example, 8,243.74 / (</a:t>
            </a:r>
            <a:r>
              <a:rPr lang="en-US" altLang="en-US" dirty="0">
                <a:latin typeface="Comic Sans MS"/>
              </a:rPr>
              <a:t>31,929.86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+ </a:t>
            </a:r>
            <a:r>
              <a:rPr lang="en-US" altLang="en-US" dirty="0">
                <a:latin typeface="Comic Sans MS"/>
              </a:rPr>
              <a:t>8,243.74)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= 0.20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Therefore, the payback period is approximately 4.2 years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If we plan to get prof</a:t>
            </a:r>
            <a:r>
              <a:rPr lang="en-US" altLang="en-US" dirty="0">
                <a:latin typeface="Comic Sans MS"/>
              </a:rPr>
              <a:t>it after 4.2 years, we can accept the project.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B0184169-7E88-448E-BA28-18A599824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43434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Exploring Feasibility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08B03-2440-4CC2-8BFB-04AA7368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82" y="1268273"/>
            <a:ext cx="8727274" cy="52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5985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Return on Investment (ROI) analysis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BE728-E81F-4C02-A2B1-882E59E8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295399"/>
            <a:ext cx="11224181" cy="528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For comparing overall profitability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Which alternative is the best investment? 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ROI measures the ratio of the value of an investment to its cost</a:t>
            </a:r>
            <a:r>
              <a:rPr lang="en-US" altLang="en-US" dirty="0">
                <a:latin typeface="Comic Sans MS"/>
              </a:rPr>
              <a:t> </a:t>
            </a:r>
            <a:r>
              <a:rPr lang="en-US" altLang="en-US" dirty="0" err="1">
                <a:latin typeface="Comic Sans MS"/>
              </a:rPr>
              <a:t>i.e</a:t>
            </a:r>
            <a:r>
              <a:rPr lang="en-US" altLang="en-US" dirty="0">
                <a:latin typeface="Comic Sans MS"/>
              </a:rPr>
              <a:t> percentage of return relative to the investment cost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ROI is calculated as follows: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None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		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None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ROI	=             	Estimated lifetime benefits - Estimated lifetime costs     x100</a:t>
            </a:r>
            <a:b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</a:b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			Estimated lifetime costs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None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or: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None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		ROI	=	(Net Present value / Estimated lifetime costs) x 100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For our example (in 5 years)</a:t>
            </a:r>
          </a:p>
          <a:p>
            <a:pPr lvl="2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ROI  = (356,435 – 324,505.14) / </a:t>
            </a:r>
            <a:r>
              <a:rPr lang="en-US" altLang="en-US" dirty="0">
                <a:latin typeface="Comic Sans MS"/>
              </a:rPr>
              <a:t>324,505.14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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lang="en-US" altLang="en-US" dirty="0">
                <a:latin typeface="Comic Sans MS"/>
              </a:rPr>
              <a:t>9.83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%, </a:t>
            </a:r>
          </a:p>
          <a:p>
            <a:pPr lvl="2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or   ROI =   </a:t>
            </a:r>
            <a:r>
              <a:rPr lang="en-US" altLang="en-US" dirty="0">
                <a:latin typeface="Comic Sans MS"/>
              </a:rPr>
              <a:t>31,929.86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/ </a:t>
            </a:r>
            <a:r>
              <a:rPr lang="en-US" altLang="en-US" dirty="0">
                <a:latin typeface="Comic Sans MS"/>
              </a:rPr>
              <a:t>324,505.14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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lang="en-US" altLang="en-US" dirty="0">
                <a:latin typeface="Comic Sans MS"/>
              </a:rPr>
              <a:t>9.83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Solution with the highest ROI is the best alternative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But need to know payback period too to get the full picture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E.g. A lower ROI with earlier payback may be preferable in some circumstances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D6B4FA1-5957-4DDB-89AD-6CB889C48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346" y="3661626"/>
            <a:ext cx="5257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5985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– Internal rate of return (IRR)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BE728-E81F-4C02-A2B1-882E59E8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295400"/>
            <a:ext cx="1127131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IRR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IRR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lang="en-US" altLang="en-US" dirty="0">
                <a:latin typeface="Comic Sans MS"/>
              </a:rPr>
              <a:t>is 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he interest rate in which the Net </a:t>
            </a:r>
            <a:r>
              <a:rPr lang="en-US" altLang="en-US" dirty="0">
                <a:latin typeface="Comic Sans MS"/>
              </a:rPr>
              <a:t>P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resent </a:t>
            </a:r>
            <a:r>
              <a:rPr lang="en-US" altLang="en-US" dirty="0">
                <a:latin typeface="Comic Sans MS"/>
              </a:rPr>
              <a:t>V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alue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(NPV) of all cash flows of an investment equal to zero. 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IRR is the same as the NPV but in IRR we calculate the discount rate to arrive at Zero (0) NPV.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If the IRR is higher than the discount rate, it is a good project to pursue.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If the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</a:t>
            </a:r>
            <a:r>
              <a:rPr lang="en-US" altLang="en-US" dirty="0" err="1">
                <a:latin typeface="Comic Sans MS"/>
              </a:rPr>
              <a:t>oject’s</a:t>
            </a:r>
            <a:r>
              <a:rPr lang="en-US" altLang="en-US" dirty="0">
                <a:latin typeface="Comic Sans MS"/>
              </a:rPr>
              <a:t> NPV is above Zero (0), it is financially worthwhile.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260475" algn="ctr"/>
                <a:tab pos="1768475" algn="r"/>
                <a:tab pos="4572000" algn="ctr"/>
              </a:tabLst>
              <a:defRPr/>
            </a:pPr>
            <a:endParaRPr lang="en-US" altLang="en-US" dirty="0">
              <a:latin typeface="Comic Sans M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260475" algn="ctr"/>
                <a:tab pos="1768475" algn="r"/>
                <a:tab pos="4572000" algn="ctr"/>
              </a:tabLst>
              <a:defRPr/>
            </a:pPr>
            <a:endParaRPr lang="en-US" altLang="en-US" dirty="0">
              <a:latin typeface="Comic Sans M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260475" algn="ctr"/>
                <a:tab pos="1768475" algn="r"/>
                <a:tab pos="4572000" algn="ctr"/>
              </a:tabLst>
              <a:defRPr/>
            </a:pPr>
            <a:endParaRPr lang="en-US" altLang="en-US" dirty="0">
              <a:latin typeface="Comic Sans M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260475" algn="ctr"/>
                <a:tab pos="1768475" algn="r"/>
                <a:tab pos="4572000" algn="ctr"/>
              </a:tabLst>
              <a:defRPr/>
            </a:pPr>
            <a:endParaRPr lang="en-US" altLang="en-US" dirty="0">
              <a:latin typeface="Comic Sans M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260475" algn="ctr"/>
                <a:tab pos="1768475" algn="r"/>
                <a:tab pos="4572000" algn="ctr"/>
              </a:tabLst>
              <a:defRPr/>
            </a:pPr>
            <a:endParaRPr lang="en-US" altLang="en-US" dirty="0">
              <a:latin typeface="Comic Sans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None/>
              <a:tabLst>
                <a:tab pos="1260475" algn="ctr"/>
                <a:tab pos="1768475" algn="r"/>
                <a:tab pos="4572000" algn="ctr"/>
              </a:tabLst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None/>
              <a:tabLst>
                <a:tab pos="1260475" algn="ctr"/>
                <a:tab pos="1768475" algn="r"/>
                <a:tab pos="4572000" algn="ctr"/>
              </a:tabLst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350E76-45EC-4A10-BD0A-31078AC1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77" y="3152189"/>
            <a:ext cx="9516415" cy="33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1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5985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– Profitability index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BE728-E81F-4C02-A2B1-882E59E8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295400"/>
            <a:ext cx="1127131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PI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For every dollar spent, how much are we getting back</a:t>
            </a:r>
          </a:p>
          <a:p>
            <a:pPr lvl="0" defTabSz="914400">
              <a:buClr>
                <a:srgbClr val="000000"/>
              </a:buClr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mic Sans MS"/>
              </a:rPr>
              <a:t>Criteria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If PI &gt;= 1 , Accept the project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If PI&lt; 0 , Reject the project</a:t>
            </a:r>
          </a:p>
          <a:p>
            <a:pPr lvl="0" defTabSz="914400">
              <a:buClr>
                <a:srgbClr val="000000"/>
              </a:buClr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mic Sans MS"/>
              </a:rPr>
              <a:t>Exercise (for more details, please refer to shared excel sheet)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None/>
              <a:tabLst>
                <a:tab pos="1260475" algn="ctr"/>
                <a:tab pos="1768475" algn="r"/>
                <a:tab pos="4572000" algn="ctr"/>
              </a:tabLst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18A3E-F98F-4BF3-A3A9-BE4E3938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88" y="3662510"/>
            <a:ext cx="8896078" cy="28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1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5985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– Economic feasibility tips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BE728-E81F-4C02-A2B1-882E59E8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128074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Few tips to consider during economic feasibility study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Always choose the project with the highest NPV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If NPV is the same for given projects, choose the project with the highest IRR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If NPV, IRR remain the same for the given projects, choose the project with early payback period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NPV = All cash inflows – cash outflows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Greater the NPV, better the prospects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PI = </a:t>
            </a:r>
            <a:r>
              <a:rPr lang="en-US" altLang="en-US" dirty="0">
                <a:latin typeface="Comic Sans MS"/>
              </a:rPr>
              <a:t>All cash inflows / cash outflows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ROI = (Lifetime benefits – Lifetime costs) / Lifetime benefits </a:t>
            </a:r>
            <a:r>
              <a:rPr lang="en-US" altLang="en-US" dirty="0" err="1">
                <a:latin typeface="Comic Sans MS"/>
              </a:rPr>
              <a:t>i.e</a:t>
            </a:r>
            <a:r>
              <a:rPr lang="en-US" altLang="en-US" dirty="0">
                <a:latin typeface="Comic Sans MS"/>
              </a:rPr>
              <a:t> Total profits / Total costs ????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IRR </a:t>
            </a:r>
            <a:r>
              <a:rPr lang="en-US" altLang="en-US" dirty="0">
                <a:latin typeface="Comic Sans MS"/>
              </a:rPr>
              <a:t>= Discount rate at which the NPV becomes zero. This tells us what is the percent of the return for the project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BEP = How long will it take to </a:t>
            </a:r>
            <a:r>
              <a:rPr lang="en-US" altLang="en-US" dirty="0">
                <a:solidFill>
                  <a:srgbClr val="00B050"/>
                </a:solidFill>
                <a:latin typeface="Comic Sans MS"/>
              </a:rPr>
              <a:t>pay back </a:t>
            </a:r>
            <a:r>
              <a:rPr lang="en-US" altLang="en-US" dirty="0">
                <a:latin typeface="Comic Sans MS"/>
              </a:rPr>
              <a:t>the accrued costs (in years)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Payback period (PBP) is a ma</a:t>
            </a:r>
            <a:r>
              <a:rPr lang="en-US" altLang="en-US" dirty="0" err="1">
                <a:latin typeface="Comic Sans MS"/>
              </a:rPr>
              <a:t>jor</a:t>
            </a:r>
            <a:r>
              <a:rPr lang="en-US" altLang="en-US" dirty="0">
                <a:latin typeface="Comic Sans MS"/>
              </a:rPr>
              <a:t> consideration for every project, business or organization. It tells us how soon we can recover our investment and this investment can utilized for other business needs/project later on</a:t>
            </a:r>
          </a:p>
          <a:p>
            <a:pPr lvl="1" defTabSz="914400">
              <a:tabLst>
                <a:tab pos="1260475" algn="ctr"/>
                <a:tab pos="1768475" algn="r"/>
                <a:tab pos="4572000" algn="ctr"/>
              </a:tabLst>
              <a:defRPr/>
            </a:pPr>
            <a:r>
              <a:rPr lang="en-US" altLang="en-US" dirty="0">
                <a:latin typeface="Comic Sans MS"/>
              </a:rPr>
              <a:t>As conclusion, while making any investment, we should thoroughly evaluate these parameters as it gives us the holistic picture of the expected gains or losses.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82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Schedule Feasibility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E3B44A2-8EC4-4803-BF63-315604A93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How long will it take to get the technical expertise?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We may have the technology, but that doesn't mean we have the skills required to properly apply that technology.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May need to hire new people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Or re-train existing systems staff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Whether hiring or training, it will impact the schedule.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Assess the schedule risk: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Given our technical expertise, are the project deadlines reasonable?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If there are specific deadlines, are they mandatory or desirable?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If the deadlines are not mandatory, the analyst can propose several alternative schedules.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What are the real constraints on project deadlines?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If the project overruns, what are the consequences?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Deliver a properly functioning information system two months late…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…or deliver an error-prone, useless information system on time?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Missed schedules are bad, but inadequate systems are worse!</a:t>
            </a:r>
          </a:p>
        </p:txBody>
      </p:sp>
    </p:spTree>
    <p:extLst>
      <p:ext uri="{BB962C8B-B14F-4D97-AF65-F5344CB8AC3E}">
        <p14:creationId xmlns:p14="http://schemas.microsoft.com/office/powerpoint/2010/main" val="363809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Operational Feasibility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EA94213-4D89-4FE0-B2E2-647ABEDF2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How do end-users and managers feel about…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…the problem you identified?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…the alternative solutions you are exploring?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You must evaluate: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Not just whether a system </a:t>
            </a:r>
            <a:r>
              <a:rPr kumimoji="0" lang="en-US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can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work…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… but also whether a system </a:t>
            </a:r>
            <a:r>
              <a:rPr kumimoji="0" lang="en-US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will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work.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Any solution might meet with resistance: 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Does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management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support the project?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How do the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end users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feel about their role in the new system?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Which users or managers may resist (or not use) the system?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People tend to resist change.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Can this problem be overcome? If so, how? 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How will the working environment of the end users change? 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Can or will end users and management adapt to the change?</a:t>
            </a:r>
          </a:p>
        </p:txBody>
      </p:sp>
    </p:spTree>
    <p:extLst>
      <p:ext uri="{BB962C8B-B14F-4D97-AF65-F5344CB8AC3E}">
        <p14:creationId xmlns:p14="http://schemas.microsoft.com/office/powerpoint/2010/main" val="355961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Feasibility Study Contents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78D6405-51CF-45EC-9FE7-E0E19C07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295400"/>
            <a:ext cx="4920007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anose="02020603050405020304" pitchFamily="18" charset="0"/>
              <a:buAutoNum type="arabicPeriod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Purpose &amp; scope of </a:t>
            </a:r>
            <a:r>
              <a:rPr kumimoji="0" lang="en-US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study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Objectives (of the study)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who commissioned it &amp; who did it,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sources of information,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process used for the study,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how long did it take,…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anose="02020603050405020304" pitchFamily="18" charset="0"/>
              <a:buAutoNum type="arabicPeriod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Description of present situation 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organizational setting, current system(s).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Related factors and constraints.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anose="02020603050405020304" pitchFamily="18" charset="0"/>
              <a:buAutoNum type="arabicPeriod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Problems and requirements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What’s wrong with the present situation?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What changes are needed?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anose="02020603050405020304" pitchFamily="18" charset="0"/>
              <a:buAutoNum type="arabicPeriod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Objectives of the new system.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Goals and relationships 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between them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AF9D837-862D-40A1-8743-1BBB0192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856" y="1295400"/>
            <a:ext cx="492000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anose="02020603050405020304" pitchFamily="18" charset="0"/>
              <a:buAutoNum type="arabicPeriod" startAt="5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Possible alternatives 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…including ‘do nothing’.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anose="02020603050405020304" pitchFamily="18" charset="0"/>
              <a:buAutoNum type="arabicPeriod" startAt="5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Criteria for comparison 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definition of the criteria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anose="02020603050405020304" pitchFamily="18" charset="0"/>
              <a:buAutoNum type="arabicPeriod" startAt="5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Analysis of alternatives 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description of each alternative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evaluation with respect to criteria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cost/benefit analysis and special implications.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anose="02020603050405020304" pitchFamily="18" charset="0"/>
              <a:buAutoNum type="arabicPeriod" startAt="5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Recommendations 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what is recommended and implications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what to do next;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E.g. may recommend an interim solution and a permanent solution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anose="02020603050405020304" pitchFamily="18" charset="0"/>
              <a:buAutoNum type="arabicPeriod" startAt="5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Appendices</a:t>
            </a:r>
          </a:p>
          <a:p>
            <a:pPr marL="723900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to include any supporting material.</a:t>
            </a:r>
          </a:p>
        </p:txBody>
      </p:sp>
    </p:spTree>
    <p:extLst>
      <p:ext uri="{BB962C8B-B14F-4D97-AF65-F5344CB8AC3E}">
        <p14:creationId xmlns:p14="http://schemas.microsoft.com/office/powerpoint/2010/main" val="303949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91197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Why a feasibility study?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5C22FF-465B-4473-8E07-4F4C1ED0E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31" y="1282045"/>
            <a:ext cx="11321592" cy="519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Objectives: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To find out if a system development  project can be done: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...is it possible?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...is it justified?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To suggest possible alternative solutions.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To provide management with enough information to know: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Whether the project can be done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Whether the final product will benefit its intended users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What the alternatives are (so that a selection can be made in subsequent phases)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Whether there is a preferred alternative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 management-oriented activity: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After a feasibility study, management makes a “go/no-go” decision.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Need to examine the problem in the context of broader business strategy</a:t>
            </a:r>
          </a:p>
        </p:txBody>
      </p:sp>
    </p:spTree>
    <p:extLst>
      <p:ext uri="{BB962C8B-B14F-4D97-AF65-F5344CB8AC3E}">
        <p14:creationId xmlns:p14="http://schemas.microsoft.com/office/powerpoint/2010/main" val="28913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Comparing Alternatives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EC61EDB-1A5F-48E1-8CEF-843677D68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534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How do we compare alternatives?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When there are multiple selection criteria?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When none of the alternatives is superior across the board?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Use a Feasibility Analysis Matrix!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columns correspond to the candidate solutions;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rows correspond to the feasibility criteria;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cells contain the feasibility assessment notes for each candidate;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Each row can be assigned a rank or score for each criterion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e.g., for operational feasibility, candidates can be ranked 1, 2, 3, etc.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 final ranking or score is recorded in the last row.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Other evaluation criteria to include in the matrix</a:t>
            </a:r>
          </a:p>
          <a:p>
            <a:pPr marL="685800" marR="0" lvl="1" indent="-2286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quality of output</a:t>
            </a:r>
          </a:p>
          <a:p>
            <a:pPr marL="685800" marR="0" lvl="1" indent="-2286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ease of use</a:t>
            </a:r>
          </a:p>
          <a:p>
            <a:pPr marL="685800" marR="0" lvl="1" indent="-2286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vendor support</a:t>
            </a:r>
          </a:p>
          <a:p>
            <a:pPr marL="685800" marR="0" lvl="1" indent="-2286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cost of maintenance</a:t>
            </a:r>
          </a:p>
          <a:p>
            <a:pPr marL="685800" marR="0" lvl="1" indent="-2286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load on system</a:t>
            </a:r>
          </a:p>
        </p:txBody>
      </p:sp>
    </p:spTree>
    <p:extLst>
      <p:ext uri="{BB962C8B-B14F-4D97-AF65-F5344CB8AC3E}">
        <p14:creationId xmlns:p14="http://schemas.microsoft.com/office/powerpoint/2010/main" val="24174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Example matrix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036043-EE16-46BD-8BB2-8C807BCB3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69226"/>
              </p:ext>
            </p:extLst>
          </p:nvPr>
        </p:nvGraphicFramePr>
        <p:xfrm>
          <a:off x="749954" y="1303222"/>
          <a:ext cx="10665908" cy="47205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6477">
                  <a:extLst>
                    <a:ext uri="{9D8B030D-6E8A-4147-A177-3AD203B41FA5}">
                      <a16:colId xmlns:a16="http://schemas.microsoft.com/office/drawing/2014/main" val="3945237314"/>
                    </a:ext>
                  </a:extLst>
                </a:gridCol>
                <a:gridCol w="2666477">
                  <a:extLst>
                    <a:ext uri="{9D8B030D-6E8A-4147-A177-3AD203B41FA5}">
                      <a16:colId xmlns:a16="http://schemas.microsoft.com/office/drawing/2014/main" val="2626985557"/>
                    </a:ext>
                  </a:extLst>
                </a:gridCol>
                <a:gridCol w="2666477">
                  <a:extLst>
                    <a:ext uri="{9D8B030D-6E8A-4147-A177-3AD203B41FA5}">
                      <a16:colId xmlns:a16="http://schemas.microsoft.com/office/drawing/2014/main" val="3531333184"/>
                    </a:ext>
                  </a:extLst>
                </a:gridCol>
                <a:gridCol w="2666477">
                  <a:extLst>
                    <a:ext uri="{9D8B030D-6E8A-4147-A177-3AD203B41FA5}">
                      <a16:colId xmlns:a16="http://schemas.microsoft.com/office/drawing/2014/main" val="2315770438"/>
                    </a:ext>
                  </a:extLst>
                </a:gridCol>
              </a:tblGrid>
              <a:tr h="67431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Candidate 1 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Candidate 2 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Candidate 3 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75458"/>
                  </a:ext>
                </a:extLst>
              </a:tr>
              <a:tr h="674317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47549"/>
                  </a:ext>
                </a:extLst>
              </a:tr>
              <a:tr h="674317">
                <a:tc>
                  <a:txBody>
                    <a:bodyPr/>
                    <a:lstStyle/>
                    <a:p>
                      <a:r>
                        <a:rPr lang="en-US" sz="2000" dirty="0"/>
                        <a:t>Technical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09877"/>
                  </a:ext>
                </a:extLst>
              </a:tr>
              <a:tr h="674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Operational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78303"/>
                  </a:ext>
                </a:extLst>
              </a:tr>
              <a:tr h="674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Economic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00043"/>
                  </a:ext>
                </a:extLst>
              </a:tr>
              <a:tr h="674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Schedule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74223"/>
                  </a:ext>
                </a:extLst>
              </a:tr>
              <a:tr h="674317">
                <a:tc>
                  <a:txBody>
                    <a:bodyPr/>
                    <a:lstStyle/>
                    <a:p>
                      <a:r>
                        <a:rPr lang="en-US" sz="2000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7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Content of a feasibility study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B815DA-5954-4F82-AA87-460393CD1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33107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Things to be studied in the feasibility study: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present organizational system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Stakeholders, users, policies, functions, objectives,...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Problems with the present system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inconsistencies, inadequacies in functionality, performance,…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Goals and other requirements for the new system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Which problem(s) need to be solved?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What would the stakeholders like to achieve?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Constraints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including nonfunctional requirements on the system (preliminary pass)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Possible alternatives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“Sticking with the current system” is always an alternative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Different business processes for solving the problems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Different levels/types of computerization for the solutions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Advantages and disadvantages of the alternatives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Things to conclude: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Feasibility of the project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preferred alternative.</a:t>
            </a:r>
          </a:p>
        </p:txBody>
      </p:sp>
    </p:spTree>
    <p:extLst>
      <p:ext uri="{BB962C8B-B14F-4D97-AF65-F5344CB8AC3E}">
        <p14:creationId xmlns:p14="http://schemas.microsoft.com/office/powerpoint/2010/main" val="306636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Exploring Feasibility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ED10A6-56D9-418D-92D4-AA9355EDE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“PIECES” framework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Useful for identifying operational problems to be solved, and their urgency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erformance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Is current throughput and response time adequate?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nformation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Do end users and managers get timely, pertinent, accurate and usefully formatted information?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conomy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Are services provided by the current system cost-effective?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Could there be a reduction in costs and/or an increase in benefits?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C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ontrol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Are there effective controls to protect against fraud and to guarantee information accuracy and security?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fficiency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Does current system make good use of resources: people, time, flow of forms,…?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ervices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Are current services reliable? Are they flexible and expandable?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71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Exploring Feasibility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ABC90-904C-46BD-9E72-33A61D686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1819" r="4706" b="21974"/>
          <a:stretch/>
        </p:blipFill>
        <p:spPr bwMode="auto">
          <a:xfrm>
            <a:off x="634737" y="1263191"/>
            <a:ext cx="5009593" cy="52133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0E8AA-748A-4FB8-8A9F-7C72E6819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77839" r="4706" b="2728"/>
          <a:stretch/>
        </p:blipFill>
        <p:spPr bwMode="auto">
          <a:xfrm>
            <a:off x="5901083" y="1263191"/>
            <a:ext cx="5653818" cy="1630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2A47EA8D-CD6B-464F-9495-7C7EA92AA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1819" r="4706" b="51696"/>
          <a:stretch/>
        </p:blipFill>
        <p:spPr bwMode="auto">
          <a:xfrm>
            <a:off x="5901084" y="2817801"/>
            <a:ext cx="5653817" cy="36586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Feasibility</a:t>
            </a:r>
            <a:r>
              <a:rPr lang="es-ES" altLang="en-US" dirty="0"/>
              <a:t> </a:t>
            </a:r>
            <a:r>
              <a:rPr lang="es-ES" altLang="en-US" dirty="0" err="1"/>
              <a:t>Checkpoints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21">
            <a:extLst>
              <a:ext uri="{FF2B5EF4-FFF2-40B4-BE49-F238E27FC236}">
                <a16:creationId xmlns:a16="http://schemas.microsoft.com/office/drawing/2014/main" id="{171F24B0-8E68-4299-8F1F-13DBC5516004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1682750"/>
            <a:ext cx="10186863" cy="4572000"/>
            <a:chOff x="376" y="1060"/>
            <a:chExt cx="5056" cy="2880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9F6A0EC-7D39-4E4C-8FFF-45DA59BF1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2496"/>
              <a:ext cx="385" cy="1057"/>
            </a:xfrm>
            <a:custGeom>
              <a:avLst/>
              <a:gdLst>
                <a:gd name="T0" fmla="*/ 384 w 385"/>
                <a:gd name="T1" fmla="*/ 1056 h 1057"/>
                <a:gd name="T2" fmla="*/ 0 w 385"/>
                <a:gd name="T3" fmla="*/ 1056 h 1057"/>
                <a:gd name="T4" fmla="*/ 0 w 385"/>
                <a:gd name="T5" fmla="*/ 0 h 1057"/>
                <a:gd name="T6" fmla="*/ 0 60000 65536"/>
                <a:gd name="T7" fmla="*/ 0 60000 65536"/>
                <a:gd name="T8" fmla="*/ 0 60000 65536"/>
                <a:gd name="T9" fmla="*/ 0 w 385"/>
                <a:gd name="T10" fmla="*/ 0 h 1057"/>
                <a:gd name="T11" fmla="*/ 385 w 385"/>
                <a:gd name="T12" fmla="*/ 1057 h 10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1057">
                  <a:moveTo>
                    <a:pt x="384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6C172900-0FA8-4CB6-A1D1-304CF8632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2674"/>
              <a:ext cx="80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s-E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Production</a:t>
              </a:r>
              <a:endPara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s-E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System</a:t>
              </a:r>
              <a:endPara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3248537A-23BF-4B31-8FDA-CA5E410DD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552"/>
              <a:ext cx="1105" cy="1"/>
            </a:xfrm>
            <a:custGeom>
              <a:avLst/>
              <a:gdLst>
                <a:gd name="T0" fmla="*/ 1104 w 1105"/>
                <a:gd name="T1" fmla="*/ 0 h 1"/>
                <a:gd name="T2" fmla="*/ 0 w 1105"/>
                <a:gd name="T3" fmla="*/ 0 h 1"/>
                <a:gd name="T4" fmla="*/ 0 60000 65536"/>
                <a:gd name="T5" fmla="*/ 0 60000 65536"/>
                <a:gd name="T6" fmla="*/ 0 w 1105"/>
                <a:gd name="T7" fmla="*/ 0 h 1"/>
                <a:gd name="T8" fmla="*/ 1105 w 11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05" h="1">
                  <a:moveTo>
                    <a:pt x="1104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BA4C3B81-3B63-48A7-8AAE-E46338402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3538"/>
              <a:ext cx="73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s-E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Technical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s-E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Design</a:t>
              </a: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B3FB7D1-0479-43BD-A59F-617A1D1F4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2496"/>
              <a:ext cx="433" cy="1057"/>
            </a:xfrm>
            <a:custGeom>
              <a:avLst/>
              <a:gdLst>
                <a:gd name="T0" fmla="*/ 432 w 433"/>
                <a:gd name="T1" fmla="*/ 0 h 1057"/>
                <a:gd name="T2" fmla="*/ 432 w 433"/>
                <a:gd name="T3" fmla="*/ 1056 h 1057"/>
                <a:gd name="T4" fmla="*/ 0 w 433"/>
                <a:gd name="T5" fmla="*/ 1056 h 1057"/>
                <a:gd name="T6" fmla="*/ 0 60000 65536"/>
                <a:gd name="T7" fmla="*/ 0 60000 65536"/>
                <a:gd name="T8" fmla="*/ 0 60000 65536"/>
                <a:gd name="T9" fmla="*/ 0 w 433"/>
                <a:gd name="T10" fmla="*/ 0 h 1057"/>
                <a:gd name="T11" fmla="*/ 433 w 433"/>
                <a:gd name="T12" fmla="*/ 1057 h 10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3" h="1057">
                  <a:moveTo>
                    <a:pt x="432" y="0"/>
                  </a:moveTo>
                  <a:lnTo>
                    <a:pt x="432" y="1056"/>
                  </a:lnTo>
                  <a:lnTo>
                    <a:pt x="0" y="1056"/>
                  </a:lnTo>
                </a:path>
              </a:pathLst>
            </a:custGeom>
            <a:noFill/>
            <a:ln w="25400" cap="rnd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6390F877-69FF-49C3-B822-434B562D0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2717"/>
              <a:ext cx="80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s-ES" altLang="en-US" sz="1800" kern="0" dirty="0" err="1">
                  <a:solidFill>
                    <a:srgbClr val="000000"/>
                  </a:solidFill>
                </a:rPr>
                <a:t>System</a:t>
              </a:r>
              <a:endPara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s-E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Requirements</a:t>
              </a:r>
              <a:endPara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9BDFE-4DEC-4960-A3FF-25ADC8019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392"/>
              <a:ext cx="1537" cy="433"/>
            </a:xfrm>
            <a:custGeom>
              <a:avLst/>
              <a:gdLst>
                <a:gd name="T0" fmla="*/ 0 w 1537"/>
                <a:gd name="T1" fmla="*/ 432 h 433"/>
                <a:gd name="T2" fmla="*/ 0 w 1537"/>
                <a:gd name="T3" fmla="*/ 0 h 433"/>
                <a:gd name="T4" fmla="*/ 1536 w 1537"/>
                <a:gd name="T5" fmla="*/ 0 h 433"/>
                <a:gd name="T6" fmla="*/ 0 60000 65536"/>
                <a:gd name="T7" fmla="*/ 0 60000 65536"/>
                <a:gd name="T8" fmla="*/ 0 60000 65536"/>
                <a:gd name="T9" fmla="*/ 0 w 1537"/>
                <a:gd name="T10" fmla="*/ 0 h 433"/>
                <a:gd name="T11" fmla="*/ 1537 w 1537"/>
                <a:gd name="T12" fmla="*/ 433 h 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7" h="433">
                  <a:moveTo>
                    <a:pt x="0" y="432"/>
                  </a:moveTo>
                  <a:lnTo>
                    <a:pt x="0" y="0"/>
                  </a:lnTo>
                  <a:lnTo>
                    <a:pt x="1536" y="0"/>
                  </a:lnTo>
                </a:path>
              </a:pathLst>
            </a:custGeom>
            <a:noFill/>
            <a:ln w="25400" cap="rnd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8D8D730C-7012-401F-8BA4-8015C0710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1186"/>
              <a:ext cx="11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s-E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Existing</a:t>
              </a:r>
              <a:r>
                <a:rPr kumimoji="0" lang="es-E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  <a:r>
                <a:rPr kumimoji="0" lang="es-E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System</a:t>
              </a:r>
              <a:endPara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FA8AF6D-ABE9-4C25-976F-F505D74CF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344"/>
              <a:ext cx="1489" cy="481"/>
            </a:xfrm>
            <a:custGeom>
              <a:avLst/>
              <a:gdLst>
                <a:gd name="T0" fmla="*/ 0 w 1489"/>
                <a:gd name="T1" fmla="*/ 0 h 481"/>
                <a:gd name="T2" fmla="*/ 1488 w 1489"/>
                <a:gd name="T3" fmla="*/ 0 h 481"/>
                <a:gd name="T4" fmla="*/ 1488 w 1489"/>
                <a:gd name="T5" fmla="*/ 480 h 481"/>
                <a:gd name="T6" fmla="*/ 0 60000 65536"/>
                <a:gd name="T7" fmla="*/ 0 60000 65536"/>
                <a:gd name="T8" fmla="*/ 0 60000 65536"/>
                <a:gd name="T9" fmla="*/ 0 w 1489"/>
                <a:gd name="T10" fmla="*/ 0 h 481"/>
                <a:gd name="T11" fmla="*/ 1489 w 1489"/>
                <a:gd name="T12" fmla="*/ 481 h 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9" h="481">
                  <a:moveTo>
                    <a:pt x="0" y="0"/>
                  </a:moveTo>
                  <a:lnTo>
                    <a:pt x="1488" y="0"/>
                  </a:lnTo>
                  <a:lnTo>
                    <a:pt x="1488" y="480"/>
                  </a:lnTo>
                </a:path>
              </a:pathLst>
            </a:custGeom>
            <a:noFill/>
            <a:ln w="25400" cap="rnd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77251923-73DB-4600-A722-5E69EF006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138"/>
              <a:ext cx="11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s-E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Planned</a:t>
              </a:r>
              <a:r>
                <a:rPr kumimoji="0" lang="es-E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Project</a:t>
              </a:r>
            </a:p>
          </p:txBody>
        </p:sp>
        <p:sp>
          <p:nvSpPr>
            <p:cNvPr id="17" name="AutoShape 13">
              <a:extLst>
                <a:ext uri="{FF2B5EF4-FFF2-40B4-BE49-F238E27FC236}">
                  <a16:creationId xmlns:a16="http://schemas.microsoft.com/office/drawing/2014/main" id="{DF752C06-A905-43BA-BF49-E2EC64EC2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1060"/>
              <a:ext cx="1072" cy="664"/>
            </a:xfrm>
            <a:prstGeom prst="roundRect">
              <a:avLst>
                <a:gd name="adj" fmla="val 12495"/>
              </a:avLst>
            </a:prstGeom>
            <a:solidFill>
              <a:schemeClr val="bg2"/>
            </a:solidFill>
            <a:ln w="12700">
              <a:solidFill>
                <a:srgbClr val="91919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s-ES" alt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</a:rPr>
                <a:t>Planning</a:t>
              </a:r>
              <a:endParaRPr kumimoji="0" lang="es-E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AutoShape 14">
              <a:extLst>
                <a:ext uri="{FF2B5EF4-FFF2-40B4-BE49-F238E27FC236}">
                  <a16:creationId xmlns:a16="http://schemas.microsoft.com/office/drawing/2014/main" id="{C8E04BA9-3944-4A14-B3CF-812E8939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1828"/>
              <a:ext cx="1072" cy="664"/>
            </a:xfrm>
            <a:prstGeom prst="roundRect">
              <a:avLst>
                <a:gd name="adj" fmla="val 12495"/>
              </a:avLst>
            </a:prstGeom>
            <a:solidFill>
              <a:schemeClr val="bg2"/>
            </a:solidFill>
            <a:ln w="12700">
              <a:solidFill>
                <a:srgbClr val="91919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s-ES" alt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</a:rPr>
                <a:t>Support</a:t>
              </a:r>
              <a:endParaRPr kumimoji="0" lang="es-E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AutoShape 15">
              <a:extLst>
                <a:ext uri="{FF2B5EF4-FFF2-40B4-BE49-F238E27FC236}">
                  <a16:creationId xmlns:a16="http://schemas.microsoft.com/office/drawing/2014/main" id="{D752B720-9180-45FB-BBB7-7A4F6C5BE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3220"/>
              <a:ext cx="1108" cy="664"/>
            </a:xfrm>
            <a:prstGeom prst="roundRect">
              <a:avLst>
                <a:gd name="adj" fmla="val 12495"/>
              </a:avLst>
            </a:prstGeom>
            <a:solidFill>
              <a:schemeClr val="bg2"/>
            </a:solidFill>
            <a:ln w="12700">
              <a:solidFill>
                <a:srgbClr val="91919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s-ES" alt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</a:rPr>
                <a:t>Implementation</a:t>
              </a:r>
              <a:endParaRPr kumimoji="0" lang="es-E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AutoShape 16">
              <a:extLst>
                <a:ext uri="{FF2B5EF4-FFF2-40B4-BE49-F238E27FC236}">
                  <a16:creationId xmlns:a16="http://schemas.microsoft.com/office/drawing/2014/main" id="{2EAA61CB-C179-49C0-A635-AFB49BB3D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3220"/>
              <a:ext cx="1072" cy="664"/>
            </a:xfrm>
            <a:prstGeom prst="roundRect">
              <a:avLst>
                <a:gd name="adj" fmla="val 12495"/>
              </a:avLst>
            </a:prstGeom>
            <a:solidFill>
              <a:schemeClr val="bg2"/>
            </a:solidFill>
            <a:ln w="12700">
              <a:solidFill>
                <a:srgbClr val="91919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s-ES" alt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</a:rPr>
                <a:t>Design</a:t>
              </a:r>
              <a:endParaRPr kumimoji="0" lang="es-E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AutoShape 17">
              <a:extLst>
                <a:ext uri="{FF2B5EF4-FFF2-40B4-BE49-F238E27FC236}">
                  <a16:creationId xmlns:a16="http://schemas.microsoft.com/office/drawing/2014/main" id="{87CE7BA4-3BF5-4547-A8DF-CECF0ACFF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3460"/>
              <a:ext cx="88" cy="184"/>
            </a:xfrm>
            <a:prstGeom prst="diamond">
              <a:avLst/>
            </a:prstGeom>
            <a:solidFill>
              <a:srgbClr val="FC0128"/>
            </a:solidFill>
            <a:ln w="12700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AutoShape 18">
              <a:extLst>
                <a:ext uri="{FF2B5EF4-FFF2-40B4-BE49-F238E27FC236}">
                  <a16:creationId xmlns:a16="http://schemas.microsoft.com/office/drawing/2014/main" id="{3E22FA09-67B7-4D42-9818-E30CBCB17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1828"/>
              <a:ext cx="1072" cy="664"/>
            </a:xfrm>
            <a:prstGeom prst="roundRect">
              <a:avLst>
                <a:gd name="adj" fmla="val 12495"/>
              </a:avLst>
            </a:prstGeom>
            <a:solidFill>
              <a:schemeClr val="bg2"/>
            </a:solidFill>
            <a:ln w="12700">
              <a:solidFill>
                <a:srgbClr val="91919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s-ES" alt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</a:rPr>
                <a:t>Analysis</a:t>
              </a:r>
              <a:endParaRPr kumimoji="0" lang="es-E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" name="AutoShape 19">
              <a:extLst>
                <a:ext uri="{FF2B5EF4-FFF2-40B4-BE49-F238E27FC236}">
                  <a16:creationId xmlns:a16="http://schemas.microsoft.com/office/drawing/2014/main" id="{FB174157-7DF5-4504-AE29-6DA756EDA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" y="2452"/>
              <a:ext cx="184" cy="88"/>
            </a:xfrm>
            <a:prstGeom prst="diamond">
              <a:avLst/>
            </a:prstGeom>
            <a:solidFill>
              <a:srgbClr val="FC0128"/>
            </a:solidFill>
            <a:ln w="12700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" name="AutoShape 20">
              <a:extLst>
                <a:ext uri="{FF2B5EF4-FFF2-40B4-BE49-F238E27FC236}">
                  <a16:creationId xmlns:a16="http://schemas.microsoft.com/office/drawing/2014/main" id="{9C37B171-DC25-4E24-B856-F4B890790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252"/>
              <a:ext cx="88" cy="184"/>
            </a:xfrm>
            <a:prstGeom prst="diamond">
              <a:avLst/>
            </a:prstGeom>
            <a:solidFill>
              <a:srgbClr val="FC0128"/>
            </a:solidFill>
            <a:ln w="12700">
              <a:solidFill>
                <a:srgbClr val="91919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52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Four Types of feasibility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EEA1E8DA-11B1-4768-9253-49DC7C5CDDB0}"/>
              </a:ext>
            </a:extLst>
          </p:cNvPr>
          <p:cNvGrpSpPr>
            <a:grpSpLocks/>
          </p:cNvGrpSpPr>
          <p:nvPr/>
        </p:nvGrpSpPr>
        <p:grpSpPr bwMode="auto">
          <a:xfrm>
            <a:off x="521207" y="1228344"/>
            <a:ext cx="11017201" cy="5181600"/>
            <a:chOff x="192" y="816"/>
            <a:chExt cx="5376" cy="3264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4A009531-CB96-4F0C-A9CC-D51A8B3A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16"/>
              <a:ext cx="2736" cy="3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>
              <a:lvl1pPr marL="231775" indent="-231775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74675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860425" indent="-1714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231775" marR="0" lvl="0" indent="-231775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Technical feasibility</a:t>
              </a:r>
            </a:p>
            <a:p>
              <a:pPr marL="574675" marR="0" lvl="1" indent="-228600" defTabSz="914400" eaLnBrk="0" fontAlgn="base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Is the project possible with current technology?</a:t>
              </a:r>
            </a:p>
            <a:p>
              <a:pPr marL="574675" marR="0" lvl="1" indent="-228600" defTabSz="914400" eaLnBrk="0" fontAlgn="base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What technical risk is there?</a:t>
              </a:r>
            </a:p>
            <a:p>
              <a:pPr marL="574675" marR="0" lvl="1" indent="-228600" defTabSz="914400" eaLnBrk="0" fontAlgn="base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Availability of the technology:</a:t>
              </a:r>
            </a:p>
            <a:p>
              <a:pPr marL="860425" marR="0" lvl="2" indent="-171450" defTabSz="914400" eaLnBrk="0" fontAlgn="base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Is it available locally?</a:t>
              </a:r>
            </a:p>
            <a:p>
              <a:pPr marL="860425" marR="0" lvl="2" indent="-171450" defTabSz="914400" eaLnBrk="0" fontAlgn="base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Can it be obtained?</a:t>
              </a:r>
            </a:p>
            <a:p>
              <a:pPr marL="860425" marR="0" lvl="2" indent="-171450" defTabSz="914400" eaLnBrk="0" fontAlgn="base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Will it be compatible with other systems?</a:t>
              </a:r>
            </a:p>
            <a:p>
              <a:pPr marL="0" lvl="0" indent="0" defTabSz="914400" eaLnBrk="0" fontAlgn="base" hangingPunct="0">
                <a:spcBef>
                  <a:spcPct val="25000"/>
                </a:spcBef>
                <a:spcAft>
                  <a:spcPct val="0"/>
                </a:spcAft>
                <a:defRPr/>
              </a:pPr>
              <a:r>
                <a:rPr lang="en-US" altLang="en-US" b="1" kern="0" dirty="0">
                  <a:solidFill>
                    <a:srgbClr val="000000"/>
                  </a:solidFill>
                </a:rPr>
                <a:t>Operational feasibility</a:t>
              </a:r>
            </a:p>
            <a:p>
              <a:pPr marL="630238" lvl="1" defTabSz="914400" eaLnBrk="0" fontAlgn="base" hangingPunct="0">
                <a:spcBef>
                  <a:spcPct val="25000"/>
                </a:spcBef>
                <a:spcAft>
                  <a:spcPct val="0"/>
                </a:spcAft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If the system is developed, will it be used?</a:t>
              </a:r>
            </a:p>
            <a:p>
              <a:pPr marL="630238" lvl="1" defTabSz="914400" eaLnBrk="0" fontAlgn="base" hangingPunct="0">
                <a:spcBef>
                  <a:spcPct val="25000"/>
                </a:spcBef>
                <a:spcAft>
                  <a:spcPct val="0"/>
                </a:spcAft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Human and social issues…</a:t>
              </a:r>
            </a:p>
            <a:p>
              <a:pPr marL="0" lvl="2" indent="-169863" defTabSz="914400" eaLnBrk="0" fontAlgn="base" hangingPunct="0">
                <a:spcBef>
                  <a:spcPct val="25000"/>
                </a:spcBef>
                <a:spcAft>
                  <a:spcPct val="0"/>
                </a:spcAft>
                <a:defRPr/>
              </a:pPr>
              <a:r>
                <a:rPr lang="en-US" altLang="en-US" sz="1400" kern="0" dirty="0">
                  <a:solidFill>
                    <a:srgbClr val="000000"/>
                  </a:solidFill>
                </a:rPr>
                <a:t>Potential </a:t>
              </a:r>
              <a:r>
                <a:rPr lang="en-US" altLang="en-US" sz="1400" kern="0" dirty="0" err="1">
                  <a:solidFill>
                    <a:srgbClr val="000000"/>
                  </a:solidFill>
                </a:rPr>
                <a:t>labour</a:t>
              </a:r>
              <a:r>
                <a:rPr lang="en-US" altLang="en-US" sz="1400" kern="0" dirty="0">
                  <a:solidFill>
                    <a:srgbClr val="000000"/>
                  </a:solidFill>
                </a:rPr>
                <a:t> objections?</a:t>
              </a:r>
            </a:p>
            <a:p>
              <a:pPr marL="0" lvl="2" indent="-169863" defTabSz="914400" eaLnBrk="0" fontAlgn="base" hangingPunct="0">
                <a:spcBef>
                  <a:spcPct val="25000"/>
                </a:spcBef>
                <a:spcAft>
                  <a:spcPct val="0"/>
                </a:spcAft>
                <a:defRPr/>
              </a:pPr>
              <a:r>
                <a:rPr lang="en-US" altLang="en-US" sz="1400" kern="0" dirty="0">
                  <a:solidFill>
                    <a:srgbClr val="000000"/>
                  </a:solidFill>
                </a:rPr>
                <a:t>Manager resistance?</a:t>
              </a:r>
            </a:p>
            <a:p>
              <a:pPr marL="0" lvl="2" indent="-169863" defTabSz="914400" eaLnBrk="0" fontAlgn="base" hangingPunct="0">
                <a:spcBef>
                  <a:spcPct val="25000"/>
                </a:spcBef>
                <a:spcAft>
                  <a:spcPct val="0"/>
                </a:spcAft>
                <a:defRPr/>
              </a:pPr>
              <a:r>
                <a:rPr lang="en-US" altLang="en-US" sz="1400" kern="0" dirty="0">
                  <a:solidFill>
                    <a:srgbClr val="000000"/>
                  </a:solidFill>
                </a:rPr>
                <a:t>Organizational conflicts and policies?</a:t>
              </a:r>
            </a:p>
            <a:p>
              <a:pPr marL="0" lvl="2" indent="-169863" defTabSz="914400" eaLnBrk="0" fontAlgn="base" hangingPunct="0">
                <a:spcBef>
                  <a:spcPct val="25000"/>
                </a:spcBef>
                <a:spcAft>
                  <a:spcPct val="0"/>
                </a:spcAft>
                <a:defRPr/>
              </a:pPr>
              <a:r>
                <a:rPr lang="en-US" altLang="en-US" sz="1400" kern="0" dirty="0">
                  <a:solidFill>
                    <a:srgbClr val="000000"/>
                  </a:solidFill>
                </a:rPr>
                <a:t>Social acceptability?</a:t>
              </a:r>
            </a:p>
            <a:p>
              <a:pPr marL="0" lvl="2" indent="-169863" defTabSz="914400" eaLnBrk="0" fontAlgn="base" hangingPunct="0">
                <a:spcBef>
                  <a:spcPct val="25000"/>
                </a:spcBef>
                <a:spcAft>
                  <a:spcPct val="0"/>
                </a:spcAft>
                <a:defRPr/>
              </a:pPr>
              <a:r>
                <a:rPr lang="en-US" altLang="en-US" sz="1400" kern="0" dirty="0">
                  <a:solidFill>
                    <a:srgbClr val="000000"/>
                  </a:solidFill>
                </a:rPr>
                <a:t>legal aspects and government regulations?</a:t>
              </a:r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DAEEC4B1-57F7-404D-B595-B84D20606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2592" cy="3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630238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indent="-169863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231775" lvl="0" indent="-231775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b="1" kern="0" dirty="0">
                  <a:solidFill>
                    <a:srgbClr val="000000"/>
                  </a:solidFill>
                </a:rPr>
                <a:t>Economic feasibility </a:t>
              </a:r>
            </a:p>
            <a:p>
              <a:pPr marL="574675" lvl="1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Is the project possible, given resource constraints?</a:t>
              </a:r>
            </a:p>
            <a:p>
              <a:pPr marL="574675" lvl="1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What are the benefits?</a:t>
              </a:r>
            </a:p>
            <a:p>
              <a:pPr marL="860425" lvl="2" indent="-171450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kern="0" dirty="0">
                  <a:solidFill>
                    <a:srgbClr val="000000"/>
                  </a:solidFill>
                </a:rPr>
                <a:t>Both tangible and intangible</a:t>
              </a:r>
            </a:p>
            <a:p>
              <a:pPr marL="860425" lvl="2" indent="-171450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kern="0" dirty="0">
                  <a:solidFill>
                    <a:srgbClr val="000000"/>
                  </a:solidFill>
                </a:rPr>
                <a:t>Quantify them! </a:t>
              </a:r>
            </a:p>
            <a:p>
              <a:pPr marL="574675" lvl="1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kern="0" dirty="0">
                  <a:solidFill>
                    <a:srgbClr val="000000"/>
                  </a:solidFill>
                </a:rPr>
                <a:t>What are the development and operational costs?</a:t>
              </a:r>
            </a:p>
            <a:p>
              <a:pPr marL="574675" lvl="1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kern="0" dirty="0">
                  <a:solidFill>
                    <a:srgbClr val="000000"/>
                  </a:solidFill>
                </a:rPr>
                <a:t>Are the benefits worth the costs? </a:t>
              </a:r>
              <a:endPara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Schedule feasibility</a:t>
              </a:r>
            </a:p>
            <a:p>
              <a:pPr marL="630238" marR="0" lvl="1" indent="-228600" defTabSz="914400" eaLnBrk="0" fontAlgn="base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Is it possible to build a solution in time to be useful?</a:t>
              </a:r>
            </a:p>
            <a:p>
              <a:pPr marL="0" marR="0" lvl="2" indent="-169863" defTabSz="914400" eaLnBrk="0" fontAlgn="base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What are the consequences of delay?</a:t>
              </a:r>
            </a:p>
            <a:p>
              <a:pPr marL="0" marR="0" lvl="2" indent="-169863" defTabSz="914400" eaLnBrk="0" fontAlgn="base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Any constraints on the schedule?</a:t>
              </a:r>
            </a:p>
            <a:p>
              <a:pPr marL="0" marR="0" lvl="2" indent="-169863" defTabSz="914400" eaLnBrk="0" fontAlgn="base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Can these constraints be met?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66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8463" cy="640080"/>
          </a:xfrm>
        </p:spPr>
        <p:txBody>
          <a:bodyPr>
            <a:noAutofit/>
          </a:bodyPr>
          <a:lstStyle/>
          <a:p>
            <a:r>
              <a:rPr lang="en-US" altLang="en-US" dirty="0"/>
              <a:t>Feasibility - Technical Feasibility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F3D835-7062-45FB-BDBB-41C1E29E1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-99" charset="2"/>
              <a:buChar char="Ü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defRPr sz="16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defRPr sz="1400" b="1" kern="1200">
                <a:solidFill>
                  <a:srgbClr val="408000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Is the proposed technology or solution practical?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Do we currently possess the necessary technology?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Do we possess the necessary technical expertise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…and is the schedule reasonable for this team?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Is relevant technology mature enough to be easily applied to our problem?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What kinds of technology will we need?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Some organizations like to use state-of-the-art technology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…but most prefer to use mature and proven technology. 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 mature technology has a larger customer base for obtaining advice concerning problems and improvements.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Monotype Sorts" pitchFamily="-99" charset="2"/>
              <a:buChar char="Ü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Is the required technology available “in house”?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If the technology is available: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…does it have the capacity to handle the solution?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Ä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If the technology is not available: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408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…can it be acquired?</a:t>
            </a:r>
          </a:p>
        </p:txBody>
      </p:sp>
    </p:spTree>
    <p:extLst>
      <p:ext uri="{BB962C8B-B14F-4D97-AF65-F5344CB8AC3E}">
        <p14:creationId xmlns:p14="http://schemas.microsoft.com/office/powerpoint/2010/main" val="426438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2227</Words>
  <Application>Microsoft Office PowerPoint</Application>
  <PresentationFormat>Widescreen</PresentationFormat>
  <Paragraphs>364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Calibri</vt:lpstr>
      <vt:lpstr>Comic Sans MS</vt:lpstr>
      <vt:lpstr>Helvetica</vt:lpstr>
      <vt:lpstr>Monotype Sorts</vt:lpstr>
      <vt:lpstr>Segoe UI Light</vt:lpstr>
      <vt:lpstr>Symbol</vt:lpstr>
      <vt:lpstr>Times</vt:lpstr>
      <vt:lpstr>Trebuchet MS</vt:lpstr>
      <vt:lpstr>Tw Cen MT</vt:lpstr>
      <vt:lpstr>Tw Cen MT (Headings)</vt:lpstr>
      <vt:lpstr>Wingdings</vt:lpstr>
      <vt:lpstr>Circuit</vt:lpstr>
      <vt:lpstr>Feasibility Study instructor: Rwagaju Aphrodice RCA</vt:lpstr>
      <vt:lpstr>Feasibility Study</vt:lpstr>
      <vt:lpstr>Feasibility - Why a feasibility study?</vt:lpstr>
      <vt:lpstr>Feasibility - Content of a feasibility study</vt:lpstr>
      <vt:lpstr>Feasibility - Exploring Feasibility</vt:lpstr>
      <vt:lpstr>Feasibility - Exploring Feasibility</vt:lpstr>
      <vt:lpstr>Feasibility - Feasibility Checkpoints</vt:lpstr>
      <vt:lpstr>Feasibility - Four Types of feasibility</vt:lpstr>
      <vt:lpstr>Feasibility - Technical Feasibility</vt:lpstr>
      <vt:lpstr>Feasibility - Economic Feasibility</vt:lpstr>
      <vt:lpstr>EXAMPLE OF Cost for IMPLEMENTATION OF COVID-19 VACCINE supply CHAIN MIS</vt:lpstr>
      <vt:lpstr>EXAMPLE OF Cost for IMPLEMENTATION OF COVID-19 VACCINE supply CHAIN MIS</vt:lpstr>
      <vt:lpstr>EXAMPLE OF Cost for IMPLEMENTATION OF COVID-19 VACCINE supply CHAIN MIS</vt:lpstr>
      <vt:lpstr>Feasibility - Analyzing Costs vs. Benefits</vt:lpstr>
      <vt:lpstr>FEASIBILITY – ROI Example 1</vt:lpstr>
      <vt:lpstr>FEASIBILITY – ROI EXAMPLE 2</vt:lpstr>
      <vt:lpstr>Feasibility – TIME Value Of money</vt:lpstr>
      <vt:lpstr>Feasibility - Calculating Present Value</vt:lpstr>
      <vt:lpstr>Feasibility - Net Present Value</vt:lpstr>
      <vt:lpstr>Feasibility – Decision based on NPV</vt:lpstr>
      <vt:lpstr>Feasibility - Computing the payback period</vt:lpstr>
      <vt:lpstr>Feasibility - Exploring Feasibility</vt:lpstr>
      <vt:lpstr>Feasibility - Return on Investment (ROI) analysis</vt:lpstr>
      <vt:lpstr>Feasibility – Internal rate of return (IRR)</vt:lpstr>
      <vt:lpstr>Feasibility – Profitability index</vt:lpstr>
      <vt:lpstr>Feasibility – Economic feasibility tips</vt:lpstr>
      <vt:lpstr>Feasibility - Schedule Feasibility</vt:lpstr>
      <vt:lpstr>Feasibility - Operational Feasibility</vt:lpstr>
      <vt:lpstr>Feasibility - Feasibility Study Contents</vt:lpstr>
      <vt:lpstr>Feasibility - Comparing Alternatives</vt:lpstr>
      <vt:lpstr>Feasibility - Example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2020-12-29T10:43:01Z</dcterms:created>
  <dcterms:modified xsi:type="dcterms:W3CDTF">2023-02-16T22:36:26Z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