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68BAB4-2415-459B-B7CA-9EB40A084613}">
          <p14:sldIdLst>
            <p14:sldId id="256"/>
            <p14:sldId id="257"/>
            <p14:sldId id="258"/>
            <p14:sldId id="259"/>
            <p14:sldId id="260"/>
            <p14:sldId id="261"/>
          </p14:sldIdLst>
        </p14:section>
        <p14:section name="Untitled Section" id="{E6B46AA5-5DC4-488E-9C69-AAFBF5BD71B8}">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27A3B0-2409-46A6-8D7B-0B4C0A5DB42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101272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7A3B0-2409-46A6-8D7B-0B4C0A5DB42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159002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7A3B0-2409-46A6-8D7B-0B4C0A5DB42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D630E2-9AE6-483C-B728-31E71688306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4348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27A3B0-2409-46A6-8D7B-0B4C0A5DB42F}"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3564611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27A3B0-2409-46A6-8D7B-0B4C0A5DB42F}"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D630E2-9AE6-483C-B728-31E71688306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1826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27A3B0-2409-46A6-8D7B-0B4C0A5DB42F}"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3413493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7A3B0-2409-46A6-8D7B-0B4C0A5DB42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922861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7A3B0-2409-46A6-8D7B-0B4C0A5DB42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215050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7A3B0-2409-46A6-8D7B-0B4C0A5DB42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91103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7A3B0-2409-46A6-8D7B-0B4C0A5DB42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215858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27A3B0-2409-46A6-8D7B-0B4C0A5DB42F}"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204596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27A3B0-2409-46A6-8D7B-0B4C0A5DB42F}"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317328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27A3B0-2409-46A6-8D7B-0B4C0A5DB42F}"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221633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7A3B0-2409-46A6-8D7B-0B4C0A5DB42F}"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408797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27A3B0-2409-46A6-8D7B-0B4C0A5DB42F}"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413620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27A3B0-2409-46A6-8D7B-0B4C0A5DB42F}"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D630E2-9AE6-483C-B728-31E71688306F}" type="slidenum">
              <a:rPr lang="en-US" smtClean="0"/>
              <a:t>‹#›</a:t>
            </a:fld>
            <a:endParaRPr lang="en-US"/>
          </a:p>
        </p:txBody>
      </p:sp>
    </p:spTree>
    <p:extLst>
      <p:ext uri="{BB962C8B-B14F-4D97-AF65-F5344CB8AC3E}">
        <p14:creationId xmlns:p14="http://schemas.microsoft.com/office/powerpoint/2010/main" val="211956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27A3B0-2409-46A6-8D7B-0B4C0A5DB42F}" type="datetimeFigureOut">
              <a:rPr lang="en-US" smtClean="0"/>
              <a:t>11/26/2023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D630E2-9AE6-483C-B728-31E71688306F}" type="slidenum">
              <a:rPr lang="en-US" smtClean="0"/>
              <a:t>‹#›</a:t>
            </a:fld>
            <a:endParaRPr lang="en-US"/>
          </a:p>
        </p:txBody>
      </p:sp>
    </p:spTree>
    <p:extLst>
      <p:ext uri="{BB962C8B-B14F-4D97-AF65-F5344CB8AC3E}">
        <p14:creationId xmlns:p14="http://schemas.microsoft.com/office/powerpoint/2010/main" val="741574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cikit-learn.org/stable/modules/model_evaluation.html#mean-squared-log-erro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74DD79-5419-6E74-0AFB-A325D0694DDD}"/>
              </a:ext>
            </a:extLst>
          </p:cNvPr>
          <p:cNvSpPr txBox="1"/>
          <p:nvPr/>
        </p:nvSpPr>
        <p:spPr>
          <a:xfrm>
            <a:off x="2057399" y="744339"/>
            <a:ext cx="8934451" cy="461665"/>
          </a:xfrm>
          <a:prstGeom prst="rect">
            <a:avLst/>
          </a:prstGeom>
          <a:noFill/>
        </p:spPr>
        <p:txBody>
          <a:bodyPr wrap="square">
            <a:spAutoFit/>
          </a:bodyPr>
          <a:lstStyle/>
          <a:p>
            <a:r>
              <a:rPr lang="en-IN" sz="2400" b="1" dirty="0" err="1">
                <a:latin typeface="Times New Roman" panose="02020603050405020304" pitchFamily="18" charset="0"/>
                <a:cs typeface="Times New Roman" panose="02020603050405020304" pitchFamily="18" charset="0"/>
              </a:rPr>
              <a:t>AltUni</a:t>
            </a:r>
            <a:r>
              <a:rPr lang="en-IN" sz="2400" b="1" dirty="0">
                <a:latin typeface="Times New Roman" panose="02020603050405020304" pitchFamily="18" charset="0"/>
                <a:cs typeface="Times New Roman" panose="02020603050405020304" pitchFamily="18" charset="0"/>
              </a:rPr>
              <a:t> Regression with a Media Campaign Cost – Project Report</a:t>
            </a:r>
          </a:p>
        </p:txBody>
      </p:sp>
      <p:sp>
        <p:nvSpPr>
          <p:cNvPr id="8" name="Rectangle 1">
            <a:extLst>
              <a:ext uri="{FF2B5EF4-FFF2-40B4-BE49-F238E27FC236}">
                <a16:creationId xmlns:a16="http://schemas.microsoft.com/office/drawing/2014/main" id="{3EC2825A-9E08-A824-7B6D-1E0DDCB829A5}"/>
              </a:ext>
            </a:extLst>
          </p:cNvPr>
          <p:cNvSpPr>
            <a:spLocks noChangeArrowheads="1"/>
          </p:cNvSpPr>
          <p:nvPr/>
        </p:nvSpPr>
        <p:spPr bwMode="auto">
          <a:xfrm>
            <a:off x="1790700" y="1502688"/>
            <a:ext cx="100584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Description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for this competition (both train and test) was generated from a deep learning model trained on the Media Campaign Cost Prediction dataset. Feature distributions are close to, but not the same, as the original. Feel free to use the original dataset as part of this competition, both to explore differences as well as to see whether incorporating the original in training improves model performance.</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train.csv</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training dataset; cost is the target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test.csv</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test dataset; your objective is to predict cost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sample_submission.csv</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 sample submission file in the correct format</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 Mean Squared Log Error (RMLSE)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Submissions are scored on the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root mean squared log error (RMSLE)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mean_squared_log_error with squared=False).</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Submission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each id in the test set, you must predict the value for the target cost.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31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227AC6-FEF0-936E-8B47-D9037BBBCF01}"/>
              </a:ext>
            </a:extLst>
          </p:cNvPr>
          <p:cNvSpPr txBox="1"/>
          <p:nvPr/>
        </p:nvSpPr>
        <p:spPr>
          <a:xfrm>
            <a:off x="2030463" y="685800"/>
            <a:ext cx="406553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 1: Importing Libraries</a:t>
            </a:r>
          </a:p>
        </p:txBody>
      </p:sp>
      <p:sp>
        <p:nvSpPr>
          <p:cNvPr id="4" name="TextBox 3">
            <a:extLst>
              <a:ext uri="{FF2B5EF4-FFF2-40B4-BE49-F238E27FC236}">
                <a16:creationId xmlns:a16="http://schemas.microsoft.com/office/drawing/2014/main" id="{1C2C5000-D659-789E-D00F-483A2099DAC9}"/>
              </a:ext>
            </a:extLst>
          </p:cNvPr>
          <p:cNvSpPr txBox="1"/>
          <p:nvPr/>
        </p:nvSpPr>
        <p:spPr>
          <a:xfrm>
            <a:off x="3048000" y="1405622"/>
            <a:ext cx="6096000" cy="1754326"/>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library(</a:t>
            </a:r>
            <a:r>
              <a:rPr lang="en-US" dirty="0" err="1">
                <a:latin typeface="Times New Roman" panose="02020603050405020304" pitchFamily="18" charset="0"/>
                <a:cs typeface="Times New Roman" panose="02020603050405020304" pitchFamily="18" charset="0"/>
              </a:rPr>
              <a:t>dplyr</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library(ggplot2)</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library(</a:t>
            </a:r>
            <a:r>
              <a:rPr lang="en-US" dirty="0" err="1">
                <a:latin typeface="Times New Roman" panose="02020603050405020304" pitchFamily="18" charset="0"/>
                <a:cs typeface="Times New Roman" panose="02020603050405020304" pitchFamily="18" charset="0"/>
              </a:rPr>
              <a:t>DataExplorer</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library(</a:t>
            </a:r>
            <a:r>
              <a:rPr lang="en-US" dirty="0" err="1">
                <a:latin typeface="Times New Roman" panose="02020603050405020304" pitchFamily="18" charset="0"/>
                <a:cs typeface="Times New Roman" panose="02020603050405020304" pitchFamily="18" charset="0"/>
              </a:rPr>
              <a:t>summarytools</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library(reshape2)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library(</a:t>
            </a:r>
            <a:r>
              <a:rPr lang="en-US" dirty="0" err="1">
                <a:latin typeface="Times New Roman" panose="02020603050405020304" pitchFamily="18" charset="0"/>
                <a:cs typeface="Times New Roman" panose="02020603050405020304" pitchFamily="18" charset="0"/>
              </a:rPr>
              <a:t>corrplot</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A35A7AD3-BF2E-75C9-78C9-FDFF4FC202A7}"/>
              </a:ext>
            </a:extLst>
          </p:cNvPr>
          <p:cNvSpPr txBox="1"/>
          <p:nvPr/>
        </p:nvSpPr>
        <p:spPr>
          <a:xfrm>
            <a:off x="2030462" y="3698053"/>
            <a:ext cx="346921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 2: Importing Data</a:t>
            </a:r>
          </a:p>
        </p:txBody>
      </p:sp>
      <p:sp>
        <p:nvSpPr>
          <p:cNvPr id="7" name="TextBox 6">
            <a:extLst>
              <a:ext uri="{FF2B5EF4-FFF2-40B4-BE49-F238E27FC236}">
                <a16:creationId xmlns:a16="http://schemas.microsoft.com/office/drawing/2014/main" id="{32171F9F-2CE9-4C7B-E24C-BF9FC4E1D8F1}"/>
              </a:ext>
            </a:extLst>
          </p:cNvPr>
          <p:cNvSpPr txBox="1"/>
          <p:nvPr/>
        </p:nvSpPr>
        <p:spPr>
          <a:xfrm>
            <a:off x="3047999" y="4438173"/>
            <a:ext cx="8886825" cy="646331"/>
          </a:xfrm>
          <a:prstGeom prst="rect">
            <a:avLst/>
          </a:prstGeom>
          <a:noFill/>
        </p:spPr>
        <p:txBody>
          <a:bodyPr wrap="square">
            <a:spAutoFit/>
          </a:bodyPr>
          <a:lstStyle/>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train_data</a:t>
            </a:r>
            <a:r>
              <a:rPr lang="en-US" dirty="0">
                <a:latin typeface="Times New Roman" panose="02020603050405020304" pitchFamily="18" charset="0"/>
                <a:cs typeface="Times New Roman" panose="02020603050405020304" pitchFamily="18" charset="0"/>
              </a:rPr>
              <a:t> &lt;- read.csv("D:/ALTUNI/PROJECTS/R/Media Campaign/train.csv")</a:t>
            </a:r>
          </a:p>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test_data</a:t>
            </a:r>
            <a:r>
              <a:rPr lang="en-US" dirty="0">
                <a:latin typeface="Times New Roman" panose="02020603050405020304" pitchFamily="18" charset="0"/>
                <a:cs typeface="Times New Roman" panose="02020603050405020304" pitchFamily="18" charset="0"/>
              </a:rPr>
              <a:t> &lt;- read.csv("D:/ALTUNI/PROJECTS/R/Media Campaign/test.csv")</a:t>
            </a:r>
          </a:p>
        </p:txBody>
      </p:sp>
    </p:spTree>
    <p:extLst>
      <p:ext uri="{BB962C8B-B14F-4D97-AF65-F5344CB8AC3E}">
        <p14:creationId xmlns:p14="http://schemas.microsoft.com/office/powerpoint/2010/main" val="184098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94DD2D-3613-1144-D722-0D11D8CA6950}"/>
              </a:ext>
            </a:extLst>
          </p:cNvPr>
          <p:cNvSpPr txBox="1"/>
          <p:nvPr/>
        </p:nvSpPr>
        <p:spPr>
          <a:xfrm>
            <a:off x="2626781" y="669103"/>
            <a:ext cx="341792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 3: Data Summary</a:t>
            </a:r>
          </a:p>
        </p:txBody>
      </p:sp>
      <p:graphicFrame>
        <p:nvGraphicFramePr>
          <p:cNvPr id="4" name="Table 3">
            <a:extLst>
              <a:ext uri="{FF2B5EF4-FFF2-40B4-BE49-F238E27FC236}">
                <a16:creationId xmlns:a16="http://schemas.microsoft.com/office/drawing/2014/main" id="{3B583C9F-298B-A1C0-46AF-7CE33CF16E42}"/>
              </a:ext>
            </a:extLst>
          </p:cNvPr>
          <p:cNvGraphicFramePr>
            <a:graphicFrameLocks noGrp="1"/>
          </p:cNvGraphicFramePr>
          <p:nvPr>
            <p:extLst>
              <p:ext uri="{D42A27DB-BD31-4B8C-83A1-F6EECF244321}">
                <p14:modId xmlns:p14="http://schemas.microsoft.com/office/powerpoint/2010/main" val="1131167326"/>
              </p:ext>
            </p:extLst>
          </p:nvPr>
        </p:nvGraphicFramePr>
        <p:xfrm>
          <a:off x="960907" y="1882692"/>
          <a:ext cx="10688168" cy="1546308"/>
        </p:xfrm>
        <a:graphic>
          <a:graphicData uri="http://schemas.openxmlformats.org/drawingml/2006/table">
            <a:tbl>
              <a:tblPr>
                <a:tableStyleId>{5C22544A-7EE6-4342-B048-85BDC9FD1C3A}</a:tableStyleId>
              </a:tblPr>
              <a:tblGrid>
                <a:gridCol w="472691">
                  <a:extLst>
                    <a:ext uri="{9D8B030D-6E8A-4147-A177-3AD203B41FA5}">
                      <a16:colId xmlns:a16="http://schemas.microsoft.com/office/drawing/2014/main" val="1276821133"/>
                    </a:ext>
                  </a:extLst>
                </a:gridCol>
                <a:gridCol w="464753">
                  <a:extLst>
                    <a:ext uri="{9D8B030D-6E8A-4147-A177-3AD203B41FA5}">
                      <a16:colId xmlns:a16="http://schemas.microsoft.com/office/drawing/2014/main" val="2627468414"/>
                    </a:ext>
                  </a:extLst>
                </a:gridCol>
                <a:gridCol w="872306">
                  <a:extLst>
                    <a:ext uri="{9D8B030D-6E8A-4147-A177-3AD203B41FA5}">
                      <a16:colId xmlns:a16="http://schemas.microsoft.com/office/drawing/2014/main" val="4168817893"/>
                    </a:ext>
                  </a:extLst>
                </a:gridCol>
                <a:gridCol w="800100">
                  <a:extLst>
                    <a:ext uri="{9D8B030D-6E8A-4147-A177-3AD203B41FA5}">
                      <a16:colId xmlns:a16="http://schemas.microsoft.com/office/drawing/2014/main" val="3183218809"/>
                    </a:ext>
                  </a:extLst>
                </a:gridCol>
                <a:gridCol w="817178">
                  <a:extLst>
                    <a:ext uri="{9D8B030D-6E8A-4147-A177-3AD203B41FA5}">
                      <a16:colId xmlns:a16="http://schemas.microsoft.com/office/drawing/2014/main" val="2175805419"/>
                    </a:ext>
                  </a:extLst>
                </a:gridCol>
                <a:gridCol w="1038906">
                  <a:extLst>
                    <a:ext uri="{9D8B030D-6E8A-4147-A177-3AD203B41FA5}">
                      <a16:colId xmlns:a16="http://schemas.microsoft.com/office/drawing/2014/main" val="3108747895"/>
                    </a:ext>
                  </a:extLst>
                </a:gridCol>
                <a:gridCol w="753766">
                  <a:extLst>
                    <a:ext uri="{9D8B030D-6E8A-4147-A177-3AD203B41FA5}">
                      <a16:colId xmlns:a16="http://schemas.microsoft.com/office/drawing/2014/main" val="3451341687"/>
                    </a:ext>
                  </a:extLst>
                </a:gridCol>
                <a:gridCol w="458557">
                  <a:extLst>
                    <a:ext uri="{9D8B030D-6E8A-4147-A177-3AD203B41FA5}">
                      <a16:colId xmlns:a16="http://schemas.microsoft.com/office/drawing/2014/main" val="4195853804"/>
                    </a:ext>
                  </a:extLst>
                </a:gridCol>
                <a:gridCol w="637936">
                  <a:extLst>
                    <a:ext uri="{9D8B030D-6E8A-4147-A177-3AD203B41FA5}">
                      <a16:colId xmlns:a16="http://schemas.microsoft.com/office/drawing/2014/main" val="3028655037"/>
                    </a:ext>
                  </a:extLst>
                </a:gridCol>
                <a:gridCol w="471103">
                  <a:extLst>
                    <a:ext uri="{9D8B030D-6E8A-4147-A177-3AD203B41FA5}">
                      <a16:colId xmlns:a16="http://schemas.microsoft.com/office/drawing/2014/main" val="3267288737"/>
                    </a:ext>
                  </a:extLst>
                </a:gridCol>
                <a:gridCol w="595697">
                  <a:extLst>
                    <a:ext uri="{9D8B030D-6E8A-4147-A177-3AD203B41FA5}">
                      <a16:colId xmlns:a16="http://schemas.microsoft.com/office/drawing/2014/main" val="927277391"/>
                    </a:ext>
                  </a:extLst>
                </a:gridCol>
                <a:gridCol w="593341">
                  <a:extLst>
                    <a:ext uri="{9D8B030D-6E8A-4147-A177-3AD203B41FA5}">
                      <a16:colId xmlns:a16="http://schemas.microsoft.com/office/drawing/2014/main" val="2811103425"/>
                    </a:ext>
                  </a:extLst>
                </a:gridCol>
                <a:gridCol w="416309">
                  <a:extLst>
                    <a:ext uri="{9D8B030D-6E8A-4147-A177-3AD203B41FA5}">
                      <a16:colId xmlns:a16="http://schemas.microsoft.com/office/drawing/2014/main" val="2991297298"/>
                    </a:ext>
                  </a:extLst>
                </a:gridCol>
                <a:gridCol w="419100">
                  <a:extLst>
                    <a:ext uri="{9D8B030D-6E8A-4147-A177-3AD203B41FA5}">
                      <a16:colId xmlns:a16="http://schemas.microsoft.com/office/drawing/2014/main" val="4168976903"/>
                    </a:ext>
                  </a:extLst>
                </a:gridCol>
                <a:gridCol w="400050">
                  <a:extLst>
                    <a:ext uri="{9D8B030D-6E8A-4147-A177-3AD203B41FA5}">
                      <a16:colId xmlns:a16="http://schemas.microsoft.com/office/drawing/2014/main" val="3562948976"/>
                    </a:ext>
                  </a:extLst>
                </a:gridCol>
                <a:gridCol w="590550">
                  <a:extLst>
                    <a:ext uri="{9D8B030D-6E8A-4147-A177-3AD203B41FA5}">
                      <a16:colId xmlns:a16="http://schemas.microsoft.com/office/drawing/2014/main" val="3900006764"/>
                    </a:ext>
                  </a:extLst>
                </a:gridCol>
                <a:gridCol w="429828">
                  <a:extLst>
                    <a:ext uri="{9D8B030D-6E8A-4147-A177-3AD203B41FA5}">
                      <a16:colId xmlns:a16="http://schemas.microsoft.com/office/drawing/2014/main" val="3911497415"/>
                    </a:ext>
                  </a:extLst>
                </a:gridCol>
                <a:gridCol w="455997">
                  <a:extLst>
                    <a:ext uri="{9D8B030D-6E8A-4147-A177-3AD203B41FA5}">
                      <a16:colId xmlns:a16="http://schemas.microsoft.com/office/drawing/2014/main" val="3450045393"/>
                    </a:ext>
                  </a:extLst>
                </a:gridCol>
              </a:tblGrid>
              <a:tr h="423777">
                <a:tc>
                  <a:txBody>
                    <a:bodyPr/>
                    <a:lstStyle/>
                    <a:p>
                      <a:pPr algn="ctr" fontAlgn="b"/>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id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err="1">
                          <a:effectLst/>
                          <a:latin typeface="Times New Roman" panose="02020603050405020304" pitchFamily="18" charset="0"/>
                          <a:cs typeface="Times New Roman" panose="02020603050405020304" pitchFamily="18" charset="0"/>
                        </a:rPr>
                        <a:t>store_sales.in.millions</a:t>
                      </a:r>
                      <a:r>
                        <a:rPr lang="en-US" sz="1100" u="none" strike="noStrike" dirty="0">
                          <a:effectLst/>
                          <a:latin typeface="Times New Roman" panose="02020603050405020304" pitchFamily="18" charset="0"/>
                          <a:cs typeface="Times New Roman" panose="02020603050405020304" pitchFamily="18" charset="0"/>
                        </a:rPr>
                        <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unit_sales.in.millions.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err="1">
                          <a:effectLst/>
                          <a:latin typeface="Times New Roman" panose="02020603050405020304" pitchFamily="18" charset="0"/>
                          <a:cs typeface="Times New Roman" panose="02020603050405020304" pitchFamily="18" charset="0"/>
                        </a:rPr>
                        <a:t>total_children</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num_children_at_home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avg_cars_at.home.approx..1</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gross_weight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recyclable_package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low_fat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units_per_case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store_sqft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coffee_bar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video_store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salad_bar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prepared_food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florist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cost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9189501"/>
                  </a:ext>
                </a:extLst>
              </a:tr>
              <a:tr h="155564">
                <a:tc>
                  <a:txBody>
                    <a:bodyPr/>
                    <a:lstStyle/>
                    <a:p>
                      <a:pPr algn="ctr" fontAlgn="b"/>
                      <a:r>
                        <a:rPr lang="en-US" sz="1100" u="none" strike="noStrike">
                          <a:effectLst/>
                          <a:latin typeface="Times New Roman" panose="02020603050405020304" pitchFamily="18" charset="0"/>
                          <a:cs typeface="Times New Roman" panose="02020603050405020304" pitchFamily="18" charset="0"/>
                        </a:rPr>
                        <a:t>Min.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0.510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6.000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20319</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50.79</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2621053"/>
                  </a:ext>
                </a:extLst>
              </a:tr>
              <a:tr h="155564">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1st Qu.</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90084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3.720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9.710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23593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70.32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988979"/>
                  </a:ext>
                </a:extLst>
              </a:tr>
              <a:tr h="155564">
                <a:tc>
                  <a:txBody>
                    <a:bodyPr/>
                    <a:lstStyle/>
                    <a:p>
                      <a:pPr algn="ctr" fontAlgn="b"/>
                      <a:r>
                        <a:rPr lang="en-US" sz="1100" u="none" strike="noStrike">
                          <a:effectLst/>
                          <a:latin typeface="Times New Roman" panose="02020603050405020304" pitchFamily="18" charset="0"/>
                          <a:cs typeface="Times New Roman" panose="02020603050405020304" pitchFamily="18" charset="0"/>
                        </a:rPr>
                        <a:t>Median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180168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5.780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13.600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1.000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27694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98.81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5420157"/>
                  </a:ext>
                </a:extLst>
              </a:tr>
              <a:tr h="155564">
                <a:tc>
                  <a:txBody>
                    <a:bodyPr/>
                    <a:lstStyle/>
                    <a:p>
                      <a:pPr algn="ctr" fontAlgn="b"/>
                      <a:r>
                        <a:rPr lang="en-US" sz="1100" u="none" strike="noStrike">
                          <a:effectLst/>
                          <a:latin typeface="Times New Roman" panose="02020603050405020304" pitchFamily="18" charset="0"/>
                          <a:cs typeface="Times New Roman" panose="02020603050405020304" pitchFamily="18" charset="0"/>
                        </a:rPr>
                        <a:t>Mean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180168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6.337</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3.044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2.456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0.6894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2.204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13.820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0.568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0.3278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18.970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28180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0.5648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0.2774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0.5048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0.5048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0.5032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99.61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448282"/>
                  </a:ext>
                </a:extLst>
              </a:tr>
              <a:tr h="155564">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3rd Qu.</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270251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8.400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4.000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4.000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17.700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28.000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33858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126.62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7329649"/>
                  </a:ext>
                </a:extLst>
              </a:tr>
              <a:tr h="155564">
                <a:tc>
                  <a:txBody>
                    <a:bodyPr/>
                    <a:lstStyle/>
                    <a:p>
                      <a:pPr algn="ctr" fontAlgn="b"/>
                      <a:r>
                        <a:rPr lang="en-US" sz="1100" u="none" strike="noStrike">
                          <a:effectLst/>
                          <a:latin typeface="Times New Roman" panose="02020603050405020304" pitchFamily="18" charset="0"/>
                          <a:cs typeface="Times New Roman" panose="02020603050405020304" pitchFamily="18" charset="0"/>
                        </a:rPr>
                        <a:t>Max.</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360335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22.920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6.000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5.000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5.0000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4.000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21.900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36.000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39696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149.75</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64" marR="5364" marT="53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415599"/>
                  </a:ext>
                </a:extLst>
              </a:tr>
            </a:tbl>
          </a:graphicData>
        </a:graphic>
      </p:graphicFrame>
      <p:sp>
        <p:nvSpPr>
          <p:cNvPr id="5" name="TextBox 4">
            <a:extLst>
              <a:ext uri="{FF2B5EF4-FFF2-40B4-BE49-F238E27FC236}">
                <a16:creationId xmlns:a16="http://schemas.microsoft.com/office/drawing/2014/main" id="{9A98155B-A174-6CD6-038B-37E1E708D139}"/>
              </a:ext>
            </a:extLst>
          </p:cNvPr>
          <p:cNvSpPr txBox="1"/>
          <p:nvPr/>
        </p:nvSpPr>
        <p:spPr>
          <a:xfrm>
            <a:off x="5179522" y="1337453"/>
            <a:ext cx="2250937" cy="338554"/>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Summary of </a:t>
            </a:r>
            <a:r>
              <a:rPr lang="en-US" sz="1600" b="1" dirty="0" err="1">
                <a:latin typeface="Times New Roman" panose="02020603050405020304" pitchFamily="18" charset="0"/>
                <a:cs typeface="Times New Roman" panose="02020603050405020304" pitchFamily="18" charset="0"/>
              </a:rPr>
              <a:t>train_data</a:t>
            </a:r>
            <a:endParaRPr lang="en-US" sz="1600"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7A44B225-0DFE-7B55-CEF6-CBA19E4AB91B}"/>
              </a:ext>
            </a:extLst>
          </p:cNvPr>
          <p:cNvGraphicFramePr>
            <a:graphicFrameLocks noGrp="1"/>
          </p:cNvGraphicFramePr>
          <p:nvPr>
            <p:extLst>
              <p:ext uri="{D42A27DB-BD31-4B8C-83A1-F6EECF244321}">
                <p14:modId xmlns:p14="http://schemas.microsoft.com/office/powerpoint/2010/main" val="398410986"/>
              </p:ext>
            </p:extLst>
          </p:nvPr>
        </p:nvGraphicFramePr>
        <p:xfrm>
          <a:off x="960907" y="4027580"/>
          <a:ext cx="10023051" cy="1547813"/>
        </p:xfrm>
        <a:graphic>
          <a:graphicData uri="http://schemas.openxmlformats.org/drawingml/2006/table">
            <a:tbl>
              <a:tblPr>
                <a:tableStyleId>{5C22544A-7EE6-4342-B048-85BDC9FD1C3A}</a:tableStyleId>
              </a:tblPr>
              <a:tblGrid>
                <a:gridCol w="473120">
                  <a:extLst>
                    <a:ext uri="{9D8B030D-6E8A-4147-A177-3AD203B41FA5}">
                      <a16:colId xmlns:a16="http://schemas.microsoft.com/office/drawing/2014/main" val="3270132501"/>
                    </a:ext>
                  </a:extLst>
                </a:gridCol>
                <a:gridCol w="465183">
                  <a:extLst>
                    <a:ext uri="{9D8B030D-6E8A-4147-A177-3AD203B41FA5}">
                      <a16:colId xmlns:a16="http://schemas.microsoft.com/office/drawing/2014/main" val="3647317152"/>
                    </a:ext>
                  </a:extLst>
                </a:gridCol>
                <a:gridCol w="815415">
                  <a:extLst>
                    <a:ext uri="{9D8B030D-6E8A-4147-A177-3AD203B41FA5}">
                      <a16:colId xmlns:a16="http://schemas.microsoft.com/office/drawing/2014/main" val="3659163576"/>
                    </a:ext>
                  </a:extLst>
                </a:gridCol>
                <a:gridCol w="742950">
                  <a:extLst>
                    <a:ext uri="{9D8B030D-6E8A-4147-A177-3AD203B41FA5}">
                      <a16:colId xmlns:a16="http://schemas.microsoft.com/office/drawing/2014/main" val="157736851"/>
                    </a:ext>
                  </a:extLst>
                </a:gridCol>
                <a:gridCol w="817608">
                  <a:extLst>
                    <a:ext uri="{9D8B030D-6E8A-4147-A177-3AD203B41FA5}">
                      <a16:colId xmlns:a16="http://schemas.microsoft.com/office/drawing/2014/main" val="687272019"/>
                    </a:ext>
                  </a:extLst>
                </a:gridCol>
                <a:gridCol w="811167">
                  <a:extLst>
                    <a:ext uri="{9D8B030D-6E8A-4147-A177-3AD203B41FA5}">
                      <a16:colId xmlns:a16="http://schemas.microsoft.com/office/drawing/2014/main" val="3924051524"/>
                    </a:ext>
                  </a:extLst>
                </a:gridCol>
                <a:gridCol w="762000">
                  <a:extLst>
                    <a:ext uri="{9D8B030D-6E8A-4147-A177-3AD203B41FA5}">
                      <a16:colId xmlns:a16="http://schemas.microsoft.com/office/drawing/2014/main" val="269759830"/>
                    </a:ext>
                  </a:extLst>
                </a:gridCol>
                <a:gridCol w="428625">
                  <a:extLst>
                    <a:ext uri="{9D8B030D-6E8A-4147-A177-3AD203B41FA5}">
                      <a16:colId xmlns:a16="http://schemas.microsoft.com/office/drawing/2014/main" val="1911853154"/>
                    </a:ext>
                  </a:extLst>
                </a:gridCol>
                <a:gridCol w="685800">
                  <a:extLst>
                    <a:ext uri="{9D8B030D-6E8A-4147-A177-3AD203B41FA5}">
                      <a16:colId xmlns:a16="http://schemas.microsoft.com/office/drawing/2014/main" val="2788342595"/>
                    </a:ext>
                  </a:extLst>
                </a:gridCol>
                <a:gridCol w="471533">
                  <a:extLst>
                    <a:ext uri="{9D8B030D-6E8A-4147-A177-3AD203B41FA5}">
                      <a16:colId xmlns:a16="http://schemas.microsoft.com/office/drawing/2014/main" val="1195629892"/>
                    </a:ext>
                  </a:extLst>
                </a:gridCol>
                <a:gridCol w="585742">
                  <a:extLst>
                    <a:ext uri="{9D8B030D-6E8A-4147-A177-3AD203B41FA5}">
                      <a16:colId xmlns:a16="http://schemas.microsoft.com/office/drawing/2014/main" val="2977342689"/>
                    </a:ext>
                  </a:extLst>
                </a:gridCol>
                <a:gridCol w="593770">
                  <a:extLst>
                    <a:ext uri="{9D8B030D-6E8A-4147-A177-3AD203B41FA5}">
                      <a16:colId xmlns:a16="http://schemas.microsoft.com/office/drawing/2014/main" val="866373559"/>
                    </a:ext>
                  </a:extLst>
                </a:gridCol>
                <a:gridCol w="406355">
                  <a:extLst>
                    <a:ext uri="{9D8B030D-6E8A-4147-A177-3AD203B41FA5}">
                      <a16:colId xmlns:a16="http://schemas.microsoft.com/office/drawing/2014/main" val="1465998233"/>
                    </a:ext>
                  </a:extLst>
                </a:gridCol>
                <a:gridCol w="409575">
                  <a:extLst>
                    <a:ext uri="{9D8B030D-6E8A-4147-A177-3AD203B41FA5}">
                      <a16:colId xmlns:a16="http://schemas.microsoft.com/office/drawing/2014/main" val="2160164508"/>
                    </a:ext>
                  </a:extLst>
                </a:gridCol>
                <a:gridCol w="579483">
                  <a:extLst>
                    <a:ext uri="{9D8B030D-6E8A-4147-A177-3AD203B41FA5}">
                      <a16:colId xmlns:a16="http://schemas.microsoft.com/office/drawing/2014/main" val="1209753523"/>
                    </a:ext>
                  </a:extLst>
                </a:gridCol>
                <a:gridCol w="544467">
                  <a:extLst>
                    <a:ext uri="{9D8B030D-6E8A-4147-A177-3AD203B41FA5}">
                      <a16:colId xmlns:a16="http://schemas.microsoft.com/office/drawing/2014/main" val="776785375"/>
                    </a:ext>
                  </a:extLst>
                </a:gridCol>
                <a:gridCol w="430258">
                  <a:extLst>
                    <a:ext uri="{9D8B030D-6E8A-4147-A177-3AD203B41FA5}">
                      <a16:colId xmlns:a16="http://schemas.microsoft.com/office/drawing/2014/main" val="2466930589"/>
                    </a:ext>
                  </a:extLst>
                </a:gridCol>
              </a:tblGrid>
              <a:tr h="440749">
                <a:tc>
                  <a:txBody>
                    <a:bodyPr/>
                    <a:lstStyle/>
                    <a:p>
                      <a:pPr algn="ctr" fontAlgn="b"/>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id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err="1">
                          <a:effectLst/>
                          <a:latin typeface="Times New Roman" panose="02020603050405020304" pitchFamily="18" charset="0"/>
                          <a:cs typeface="Times New Roman" panose="02020603050405020304" pitchFamily="18" charset="0"/>
                        </a:rPr>
                        <a:t>store_sales.in.millions</a:t>
                      </a:r>
                      <a:r>
                        <a:rPr lang="en-US" sz="1100" u="none" strike="noStrike" dirty="0">
                          <a:effectLst/>
                          <a:latin typeface="Times New Roman" panose="02020603050405020304" pitchFamily="18" charset="0"/>
                          <a:cs typeface="Times New Roman" panose="02020603050405020304" pitchFamily="18" charset="0"/>
                        </a:rPr>
                        <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unit_sales.in.millions.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total_children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num_children_at_home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latin typeface="Times New Roman" panose="02020603050405020304" pitchFamily="18" charset="0"/>
                          <a:cs typeface="Times New Roman" panose="02020603050405020304" pitchFamily="18" charset="0"/>
                        </a:rPr>
                        <a:t>avg_cars_at.home.approx..1</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err="1">
                          <a:effectLst/>
                          <a:latin typeface="Times New Roman" panose="02020603050405020304" pitchFamily="18" charset="0"/>
                          <a:cs typeface="Times New Roman" panose="02020603050405020304" pitchFamily="18" charset="0"/>
                        </a:rPr>
                        <a:t>gross_weight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recyclable_package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low_fat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units_per_case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store_sqft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coffee_bar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video_store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salad_bar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prepared_food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florist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3392"/>
                  </a:ext>
                </a:extLst>
              </a:tr>
              <a:tr h="161794">
                <a:tc>
                  <a:txBody>
                    <a:bodyPr/>
                    <a:lstStyle/>
                    <a:p>
                      <a:pPr algn="ctr" fontAlgn="b"/>
                      <a:r>
                        <a:rPr lang="en-US" sz="1100" u="none" strike="noStrike">
                          <a:effectLst/>
                          <a:latin typeface="Times New Roman" panose="02020603050405020304" pitchFamily="18" charset="0"/>
                          <a:cs typeface="Times New Roman" panose="02020603050405020304" pitchFamily="18" charset="0"/>
                        </a:rPr>
                        <a:t>Min.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360336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0.510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6.000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20319</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9468687"/>
                  </a:ext>
                </a:extLst>
              </a:tr>
              <a:tr h="161794">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1st Qu.</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420392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3.750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9.710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23593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745409"/>
                  </a:ext>
                </a:extLst>
              </a:tr>
              <a:tr h="161794">
                <a:tc>
                  <a:txBody>
                    <a:bodyPr/>
                    <a:lstStyle/>
                    <a:p>
                      <a:pPr algn="ctr" fontAlgn="b"/>
                      <a:r>
                        <a:rPr lang="en-US" sz="1100" u="none" strike="noStrike">
                          <a:effectLst/>
                          <a:latin typeface="Times New Roman" panose="02020603050405020304" pitchFamily="18" charset="0"/>
                          <a:cs typeface="Times New Roman" panose="02020603050405020304" pitchFamily="18" charset="0"/>
                        </a:rPr>
                        <a:t>Median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480448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5.800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13.600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27694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318817"/>
                  </a:ext>
                </a:extLst>
              </a:tr>
              <a:tr h="161794">
                <a:tc>
                  <a:txBody>
                    <a:bodyPr/>
                    <a:lstStyle/>
                    <a:p>
                      <a:pPr algn="ctr" fontAlgn="b"/>
                      <a:r>
                        <a:rPr lang="en-US" sz="1100" u="none" strike="noStrike">
                          <a:effectLst/>
                          <a:latin typeface="Times New Roman" panose="02020603050405020304" pitchFamily="18" charset="0"/>
                          <a:cs typeface="Times New Roman" panose="02020603050405020304" pitchFamily="18" charset="0"/>
                        </a:rPr>
                        <a:t>Mean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480448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6.354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3.044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2.454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0.6854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2.198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13.830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0.5657</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0.3269</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18.960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28175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0.5642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0.2756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0.5044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0.5044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0.5018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1743138"/>
                  </a:ext>
                </a:extLst>
              </a:tr>
              <a:tr h="161794">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3rd Qu.</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540503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8.400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4.000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4.000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17.800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28.000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33858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5642891"/>
                  </a:ext>
                </a:extLst>
              </a:tr>
              <a:tr h="161794">
                <a:tc>
                  <a:txBody>
                    <a:bodyPr/>
                    <a:lstStyle/>
                    <a:p>
                      <a:pPr algn="ctr" fontAlgn="b"/>
                      <a:r>
                        <a:rPr lang="en-US" sz="1100" u="none" strike="noStrike">
                          <a:effectLst/>
                          <a:latin typeface="Times New Roman" panose="02020603050405020304" pitchFamily="18" charset="0"/>
                          <a:cs typeface="Times New Roman" panose="02020603050405020304" pitchFamily="18" charset="0"/>
                        </a:rPr>
                        <a:t>Max.</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600559</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22.920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6.000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5.000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5.0000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4.000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21.900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36.000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39696</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Times New Roman" panose="02020603050405020304" pitchFamily="18" charset="0"/>
                          <a:cs typeface="Times New Roman" panose="02020603050405020304" pitchFamily="18" charset="0"/>
                        </a:rPr>
                        <a:t>1.0000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1.0000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579" marR="5579" marT="55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5664130"/>
                  </a:ext>
                </a:extLst>
              </a:tr>
            </a:tbl>
          </a:graphicData>
        </a:graphic>
      </p:graphicFrame>
      <p:sp>
        <p:nvSpPr>
          <p:cNvPr id="7" name="TextBox 6">
            <a:extLst>
              <a:ext uri="{FF2B5EF4-FFF2-40B4-BE49-F238E27FC236}">
                <a16:creationId xmlns:a16="http://schemas.microsoft.com/office/drawing/2014/main" id="{3AF9C121-F0FE-EA5C-24F0-9FDCD2D3CD30}"/>
              </a:ext>
            </a:extLst>
          </p:cNvPr>
          <p:cNvSpPr txBox="1"/>
          <p:nvPr/>
        </p:nvSpPr>
        <p:spPr>
          <a:xfrm>
            <a:off x="5242037" y="3559013"/>
            <a:ext cx="2125903" cy="338554"/>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Summary of </a:t>
            </a:r>
            <a:r>
              <a:rPr lang="en-US" sz="1600" b="1" dirty="0" err="1">
                <a:latin typeface="Times New Roman" panose="02020603050405020304" pitchFamily="18" charset="0"/>
                <a:cs typeface="Times New Roman" panose="02020603050405020304" pitchFamily="18" charset="0"/>
              </a:rPr>
              <a:t>test_data</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186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3ED45-8A01-645F-138F-BE536746889A}"/>
              </a:ext>
            </a:extLst>
          </p:cNvPr>
          <p:cNvSpPr txBox="1"/>
          <p:nvPr/>
        </p:nvSpPr>
        <p:spPr>
          <a:xfrm>
            <a:off x="2626781" y="669103"/>
            <a:ext cx="329769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 4: Data Cleaning</a:t>
            </a:r>
          </a:p>
        </p:txBody>
      </p:sp>
      <p:sp>
        <p:nvSpPr>
          <p:cNvPr id="3" name="TextBox 2">
            <a:extLst>
              <a:ext uri="{FF2B5EF4-FFF2-40B4-BE49-F238E27FC236}">
                <a16:creationId xmlns:a16="http://schemas.microsoft.com/office/drawing/2014/main" id="{8A68BF9A-BF02-AB12-0672-044673E42858}"/>
              </a:ext>
            </a:extLst>
          </p:cNvPr>
          <p:cNvSpPr txBox="1"/>
          <p:nvPr/>
        </p:nvSpPr>
        <p:spPr>
          <a:xfrm>
            <a:off x="2119430" y="1228725"/>
            <a:ext cx="5251759" cy="1421992"/>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no missing values in the </a:t>
            </a:r>
            <a:r>
              <a:rPr lang="en-US" sz="2000" dirty="0" err="1">
                <a:latin typeface="Times New Roman" panose="02020603050405020304" pitchFamily="18" charset="0"/>
                <a:cs typeface="Times New Roman" panose="02020603050405020304" pitchFamily="18" charset="0"/>
              </a:rPr>
              <a:t>train_data</a:t>
            </a:r>
            <a:r>
              <a:rPr lang="en-US" sz="2000"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no outliers in the </a:t>
            </a:r>
            <a:r>
              <a:rPr lang="en-US" sz="2000" dirty="0" err="1">
                <a:latin typeface="Times New Roman" panose="02020603050405020304" pitchFamily="18" charset="0"/>
                <a:cs typeface="Times New Roman" panose="02020603050405020304" pitchFamily="18" charset="0"/>
              </a:rPr>
              <a:t>train_data</a:t>
            </a:r>
            <a:r>
              <a:rPr lang="en-US" sz="2000"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no duplicated rows in the </a:t>
            </a:r>
            <a:r>
              <a:rPr lang="en-US" sz="2000" dirty="0" err="1">
                <a:latin typeface="Times New Roman" panose="02020603050405020304" pitchFamily="18" charset="0"/>
                <a:cs typeface="Times New Roman" panose="02020603050405020304" pitchFamily="18" charset="0"/>
              </a:rPr>
              <a:t>train_data</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1531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8"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49"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50"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51"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52"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3"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4"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5"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6"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7"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58"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59"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60" name="Group 5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1"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62"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3"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4"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5"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6"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67"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68"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69"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70"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71"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72"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73" name="Rectangle 72">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2" name="TextBox 1">
            <a:extLst>
              <a:ext uri="{FF2B5EF4-FFF2-40B4-BE49-F238E27FC236}">
                <a16:creationId xmlns:a16="http://schemas.microsoft.com/office/drawing/2014/main" id="{FEB3EF11-3B87-2122-39E1-C0E301C003B5}"/>
              </a:ext>
            </a:extLst>
          </p:cNvPr>
          <p:cNvSpPr txBox="1"/>
          <p:nvPr/>
        </p:nvSpPr>
        <p:spPr>
          <a:xfrm>
            <a:off x="2589212" y="67613"/>
            <a:ext cx="8552594" cy="1005840"/>
          </a:xfrm>
          <a:prstGeom prst="rect">
            <a:avLst/>
          </a:prstGeom>
        </p:spPr>
        <p:txBody>
          <a:bodyPr vert="horz" lIns="91440" tIns="45720" rIns="91440" bIns="45720" rtlCol="0" anchor="b">
            <a:normAutofit/>
          </a:bodyPr>
          <a:lstStyle/>
          <a:p>
            <a:pPr>
              <a:spcBef>
                <a:spcPct val="0"/>
              </a:spcBef>
              <a:spcAft>
                <a:spcPts val="600"/>
              </a:spcAft>
            </a:pPr>
            <a:r>
              <a:rPr lang="en-US" sz="2000" dirty="0">
                <a:solidFill>
                  <a:schemeClr val="tx1">
                    <a:lumMod val="85000"/>
                    <a:lumOff val="15000"/>
                  </a:schemeClr>
                </a:solidFill>
                <a:latin typeface="Times New Roman" panose="02020603050405020304" pitchFamily="18" charset="0"/>
                <a:ea typeface="+mj-ea"/>
                <a:cs typeface="Times New Roman" panose="02020603050405020304" pitchFamily="18" charset="0"/>
              </a:rPr>
              <a:t>Histogram plots for all the columns except id column for </a:t>
            </a:r>
            <a:r>
              <a:rPr lang="en-US" sz="2000" dirty="0" err="1">
                <a:solidFill>
                  <a:schemeClr val="tx1">
                    <a:lumMod val="85000"/>
                    <a:lumOff val="15000"/>
                  </a:schemeClr>
                </a:solidFill>
                <a:latin typeface="Times New Roman" panose="02020603050405020304" pitchFamily="18" charset="0"/>
                <a:ea typeface="+mj-ea"/>
                <a:cs typeface="Times New Roman" panose="02020603050405020304" pitchFamily="18" charset="0"/>
              </a:rPr>
              <a:t>train_data</a:t>
            </a:r>
            <a:r>
              <a:rPr lang="en-US" sz="2000" dirty="0">
                <a:solidFill>
                  <a:schemeClr val="tx1">
                    <a:lumMod val="85000"/>
                    <a:lumOff val="15000"/>
                  </a:schemeClr>
                </a:solidFill>
                <a:latin typeface="Times New Roman" panose="02020603050405020304" pitchFamily="18" charset="0"/>
                <a:ea typeface="+mj-ea"/>
                <a:cs typeface="Times New Roman" panose="02020603050405020304" pitchFamily="18" charset="0"/>
              </a:rPr>
              <a:t> is as follows:</a:t>
            </a:r>
          </a:p>
        </p:txBody>
      </p:sp>
      <p:sp>
        <p:nvSpPr>
          <p:cNvPr id="4" name="TextBox 3">
            <a:extLst>
              <a:ext uri="{FF2B5EF4-FFF2-40B4-BE49-F238E27FC236}">
                <a16:creationId xmlns:a16="http://schemas.microsoft.com/office/drawing/2014/main" id="{FF6DCD06-D04B-8CA6-B920-66572F90A367}"/>
              </a:ext>
            </a:extLst>
          </p:cNvPr>
          <p:cNvSpPr txBox="1"/>
          <p:nvPr/>
        </p:nvSpPr>
        <p:spPr>
          <a:xfrm>
            <a:off x="2589212" y="1609344"/>
            <a:ext cx="3555557" cy="4301878"/>
          </a:xfrm>
          <a:prstGeom prst="rect">
            <a:avLst/>
          </a:prstGeom>
        </p:spPr>
        <p:txBody>
          <a:bodyPr vert="horz" lIns="91440" tIns="45720" rIns="91440" bIns="45720" rtlCol="0">
            <a:normAutofit/>
          </a:bodyPr>
          <a:lstStyle/>
          <a:p>
            <a:pPr marL="285750" indent="-285750" algn="just">
              <a:spcBef>
                <a:spcPts val="1000"/>
              </a:spcBef>
              <a:buClr>
                <a:schemeClr val="accent1"/>
              </a:buClr>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From these histograms, all the following columns are the categorical variables.</a:t>
            </a:r>
          </a:p>
          <a:p>
            <a:pPr marL="285750" indent="-285750" algn="just">
              <a:spcBef>
                <a:spcPts val="1000"/>
              </a:spcBef>
              <a:buClr>
                <a:schemeClr val="accent1"/>
              </a:buClr>
              <a:buFont typeface="Wingdings 3" charset="2"/>
              <a:buChar char=""/>
            </a:pP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unit_sales.in.millions</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total_children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num_children_at_home</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avg_cars_at.home.approx..1,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recyclable_package</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low_fat</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coffee_bar</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video_store</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salad_bar</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prepared_food</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florist</a:t>
            </a:r>
          </a:p>
          <a:p>
            <a:pPr marL="285750" indent="-285750" algn="just">
              <a:spcBef>
                <a:spcPts val="1000"/>
              </a:spcBef>
              <a:buClr>
                <a:schemeClr val="accent1"/>
              </a:buClr>
              <a:buFont typeface="Wingdings 3" charset="2"/>
              <a:buChar char=""/>
            </a:pP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store_sales.in.millions</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is positively skewed.</a:t>
            </a:r>
          </a:p>
          <a:p>
            <a:pPr marL="285750" indent="-285750" algn="just">
              <a:spcBef>
                <a:spcPts val="1000"/>
              </a:spcBef>
              <a:buClr>
                <a:schemeClr val="accent1"/>
              </a:buClr>
              <a:buFont typeface="Wingdings 3" charset="2"/>
              <a:buChar char=""/>
            </a:pP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gross_weight</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unit_per_case</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cost are multi – modal distributions.</a:t>
            </a:r>
          </a:p>
        </p:txBody>
      </p:sp>
      <p:pic>
        <p:nvPicPr>
          <p:cNvPr id="3" name="Picture 2">
            <a:extLst>
              <a:ext uri="{FF2B5EF4-FFF2-40B4-BE49-F238E27FC236}">
                <a16:creationId xmlns:a16="http://schemas.microsoft.com/office/drawing/2014/main" id="{173AEF17-D25F-F225-B10D-8708423E2DD7}"/>
              </a:ext>
            </a:extLst>
          </p:cNvPr>
          <p:cNvPicPr>
            <a:picLocks noChangeAspect="1"/>
          </p:cNvPicPr>
          <p:nvPr/>
        </p:nvPicPr>
        <p:blipFill>
          <a:blip r:embed="rId2"/>
          <a:stretch>
            <a:fillRect/>
          </a:stretch>
        </p:blipFill>
        <p:spPr>
          <a:xfrm>
            <a:off x="6323013" y="1524312"/>
            <a:ext cx="5181600" cy="3290316"/>
          </a:xfrm>
          <a:prstGeom prst="rect">
            <a:avLst/>
          </a:prstGeom>
        </p:spPr>
      </p:pic>
    </p:spTree>
    <p:extLst>
      <p:ext uri="{BB962C8B-B14F-4D97-AF65-F5344CB8AC3E}">
        <p14:creationId xmlns:p14="http://schemas.microsoft.com/office/powerpoint/2010/main" val="170565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5" name="Group 2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9" name="Rectangle 3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43" name="Rectangle 4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104BBD-D4BF-25FB-547C-70948FCF0D98}"/>
              </a:ext>
            </a:extLst>
          </p:cNvPr>
          <p:cNvSpPr txBox="1"/>
          <p:nvPr/>
        </p:nvSpPr>
        <p:spPr>
          <a:xfrm>
            <a:off x="649224" y="645106"/>
            <a:ext cx="3650279" cy="1259894"/>
          </a:xfrm>
          <a:prstGeom prst="rect">
            <a:avLst/>
          </a:prstGeom>
        </p:spPr>
        <p:txBody>
          <a:bodyPr vert="horz" lIns="91440" tIns="45720" rIns="91440" bIns="45720" rtlCol="0" anchor="t">
            <a:normAutofit/>
          </a:bodyPr>
          <a:lstStyle/>
          <a:p>
            <a:pPr>
              <a:spcBef>
                <a:spcPct val="0"/>
              </a:spcBef>
              <a:spcAft>
                <a:spcPts val="600"/>
              </a:spcAft>
            </a:pPr>
            <a:r>
              <a:rPr lang="en-US" sz="3600" b="1">
                <a:solidFill>
                  <a:schemeClr val="tx1">
                    <a:lumMod val="85000"/>
                    <a:lumOff val="15000"/>
                  </a:schemeClr>
                </a:solidFill>
                <a:latin typeface="+mj-lt"/>
                <a:ea typeface="+mj-ea"/>
                <a:cs typeface="+mj-cs"/>
              </a:rPr>
              <a:t>Correlation Matrix</a:t>
            </a:r>
          </a:p>
        </p:txBody>
      </p:sp>
      <p:sp>
        <p:nvSpPr>
          <p:cNvPr id="45" name="Rectangle 4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14BC3083-0DDF-3DA9-08C0-1AD2BFF7E69A}"/>
              </a:ext>
            </a:extLst>
          </p:cNvPr>
          <p:cNvSpPr txBox="1"/>
          <p:nvPr/>
        </p:nvSpPr>
        <p:spPr>
          <a:xfrm>
            <a:off x="649225" y="2133600"/>
            <a:ext cx="3650278" cy="3759253"/>
          </a:xfrm>
          <a:prstGeom prst="rect">
            <a:avLst/>
          </a:prstGeom>
        </p:spPr>
        <p:txBody>
          <a:bodyPr vert="horz" lIns="91440" tIns="45720" rIns="91440" bIns="45720" rtlCol="0">
            <a:normAutofit/>
          </a:bodyPr>
          <a:lstStyle/>
          <a:p>
            <a:pPr marL="285750" indent="-285750" algn="just">
              <a:spcBef>
                <a:spcPts val="1000"/>
              </a:spcBef>
              <a:buClr>
                <a:schemeClr val="accent1"/>
              </a:buClr>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There is a strong positive correlation between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store_sales.in.millions</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&amp;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unit_sales.in.millions</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285750" indent="-285750">
              <a:spcBef>
                <a:spcPts val="1000"/>
              </a:spcBef>
              <a:buClr>
                <a:schemeClr val="accent1"/>
              </a:buClr>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There is a moderate correlation between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total_children</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&amp;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num_children_at_home</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285750" indent="-285750">
              <a:spcBef>
                <a:spcPts val="1000"/>
              </a:spcBef>
              <a:buClr>
                <a:schemeClr val="accent1"/>
              </a:buClr>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There is a strong negative correlation between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prepared_food</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&amp; florist.</a:t>
            </a:r>
          </a:p>
        </p:txBody>
      </p:sp>
      <p:pic>
        <p:nvPicPr>
          <p:cNvPr id="5" name="Picture 4" descr="A close-up of a graph&#10;&#10;Description automatically generated">
            <a:extLst>
              <a:ext uri="{FF2B5EF4-FFF2-40B4-BE49-F238E27FC236}">
                <a16:creationId xmlns:a16="http://schemas.microsoft.com/office/drawing/2014/main" id="{49BABDE5-4840-7744-CDC5-3617204948BF}"/>
              </a:ext>
            </a:extLst>
          </p:cNvPr>
          <p:cNvPicPr>
            <a:picLocks noChangeAspect="1"/>
          </p:cNvPicPr>
          <p:nvPr/>
        </p:nvPicPr>
        <p:blipFill rotWithShape="1">
          <a:blip r:embed="rId2"/>
          <a:srcRect l="30973" t="16489"/>
          <a:stretch/>
        </p:blipFill>
        <p:spPr>
          <a:xfrm>
            <a:off x="4677638" y="640080"/>
            <a:ext cx="6837386" cy="5252773"/>
          </a:xfrm>
          <a:prstGeom prst="rect">
            <a:avLst/>
          </a:prstGeom>
        </p:spPr>
      </p:pic>
      <p:sp>
        <p:nvSpPr>
          <p:cNvPr id="4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553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B931DB-63C6-04CD-7243-3E3B57FF9BE0}"/>
              </a:ext>
            </a:extLst>
          </p:cNvPr>
          <p:cNvSpPr txBox="1"/>
          <p:nvPr/>
        </p:nvSpPr>
        <p:spPr>
          <a:xfrm>
            <a:off x="2626781" y="669103"/>
            <a:ext cx="344998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 5: Model Building</a:t>
            </a:r>
          </a:p>
        </p:txBody>
      </p:sp>
      <p:sp>
        <p:nvSpPr>
          <p:cNvPr id="3" name="TextBox 2">
            <a:extLst>
              <a:ext uri="{FF2B5EF4-FFF2-40B4-BE49-F238E27FC236}">
                <a16:creationId xmlns:a16="http://schemas.microsoft.com/office/drawing/2014/main" id="{367E8E61-60A8-F527-08D8-5B5E6A4C3192}"/>
              </a:ext>
            </a:extLst>
          </p:cNvPr>
          <p:cNvSpPr txBox="1"/>
          <p:nvPr/>
        </p:nvSpPr>
        <p:spPr>
          <a:xfrm>
            <a:off x="2262306" y="1219200"/>
            <a:ext cx="9148644" cy="128907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Splitted</a:t>
            </a:r>
            <a:r>
              <a:rPr lang="en-US" dirty="0">
                <a:latin typeface="Times New Roman" panose="02020603050405020304" pitchFamily="18" charset="0"/>
                <a:cs typeface="Times New Roman" panose="02020603050405020304" pitchFamily="18" charset="0"/>
              </a:rPr>
              <a:t> the train data into train set and validation set according to 80-20 rule.</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Built two models to predict media cost in train data i.e., (1) Linear Regression Model &amp; (2) XG Boost Model and computed RMSLE from each model.</a:t>
            </a:r>
          </a:p>
        </p:txBody>
      </p:sp>
      <p:sp>
        <p:nvSpPr>
          <p:cNvPr id="4" name="Rectangle 1">
            <a:extLst>
              <a:ext uri="{FF2B5EF4-FFF2-40B4-BE49-F238E27FC236}">
                <a16:creationId xmlns:a16="http://schemas.microsoft.com/office/drawing/2014/main" id="{10E5838C-9C38-58F5-4337-C2876FAD4D00}"/>
              </a:ext>
            </a:extLst>
          </p:cNvPr>
          <p:cNvSpPr>
            <a:spLocks noChangeArrowheads="1"/>
          </p:cNvSpPr>
          <p:nvPr/>
        </p:nvSpPr>
        <p:spPr bwMode="auto">
          <a:xfrm>
            <a:off x="2262306" y="2615951"/>
            <a:ext cx="9534525" cy="246221"/>
          </a:xfrm>
          <a:prstGeom prst="rect">
            <a:avLst/>
          </a:prstGeom>
          <a:solidFill>
            <a:srgbClr val="0022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Lucida Console" panose="020B0609040504020204" pitchFamily="49" charset="0"/>
              </a:rPr>
              <a:t>RMSLE on Validation Set (Linear Regression): 0.3160414</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2E27C36-94BD-C507-6E63-F5044F719AF8}"/>
              </a:ext>
            </a:extLst>
          </p:cNvPr>
          <p:cNvSpPr>
            <a:spLocks noChangeArrowheads="1"/>
          </p:cNvSpPr>
          <p:nvPr/>
        </p:nvSpPr>
        <p:spPr bwMode="auto">
          <a:xfrm>
            <a:off x="2262306" y="3000614"/>
            <a:ext cx="5487080" cy="246221"/>
          </a:xfrm>
          <a:prstGeom prst="rect">
            <a:avLst/>
          </a:prstGeom>
          <a:solidFill>
            <a:srgbClr val="0022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Lucida Console" panose="020B0609040504020204" pitchFamily="49" charset="0"/>
              </a:rPr>
              <a:t>RMSLE on Validation Set (</a:t>
            </a:r>
            <a:r>
              <a:rPr kumimoji="0" lang="en-US" altLang="en-US" sz="1600" b="0" i="0" u="none" strike="noStrike" cap="none" normalizeH="0" baseline="0" dirty="0" err="1">
                <a:ln>
                  <a:noFill/>
                </a:ln>
                <a:solidFill>
                  <a:srgbClr val="FFFFFF"/>
                </a:solidFill>
                <a:effectLst/>
                <a:latin typeface="Lucida Console" panose="020B0609040504020204" pitchFamily="49" charset="0"/>
              </a:rPr>
              <a:t>XGBoost</a:t>
            </a:r>
            <a:r>
              <a:rPr kumimoji="0" lang="en-US" altLang="en-US" sz="1600" b="0" i="0" u="none" strike="noStrike" cap="none" normalizeH="0" baseline="0" dirty="0">
                <a:ln>
                  <a:noFill/>
                </a:ln>
                <a:solidFill>
                  <a:srgbClr val="FFFFFF"/>
                </a:solidFill>
                <a:effectLst/>
                <a:latin typeface="Lucida Console" panose="020B0609040504020204" pitchFamily="49" charset="0"/>
              </a:rPr>
              <a:t>): 0.2971233</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FA43458-2C71-BA3C-0610-C7F683CE3967}"/>
              </a:ext>
            </a:extLst>
          </p:cNvPr>
          <p:cNvSpPr txBox="1"/>
          <p:nvPr/>
        </p:nvSpPr>
        <p:spPr>
          <a:xfrm>
            <a:off x="2262306" y="3246835"/>
            <a:ext cx="9148644" cy="87357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Since RMSLE is lower for XG Boost model than that of Linear Regression Model, hence calculated the new predictions for cost variable on test data using XG Boost Model.</a:t>
            </a:r>
          </a:p>
        </p:txBody>
      </p:sp>
      <p:graphicFrame>
        <p:nvGraphicFramePr>
          <p:cNvPr id="8" name="Table 7">
            <a:extLst>
              <a:ext uri="{FF2B5EF4-FFF2-40B4-BE49-F238E27FC236}">
                <a16:creationId xmlns:a16="http://schemas.microsoft.com/office/drawing/2014/main" id="{DD060E13-3AE5-A276-BFF6-A6547EC11DC3}"/>
              </a:ext>
            </a:extLst>
          </p:cNvPr>
          <p:cNvGraphicFramePr>
            <a:graphicFrameLocks noGrp="1"/>
          </p:cNvGraphicFramePr>
          <p:nvPr>
            <p:extLst>
              <p:ext uri="{D42A27DB-BD31-4B8C-83A1-F6EECF244321}">
                <p14:modId xmlns:p14="http://schemas.microsoft.com/office/powerpoint/2010/main" val="1033017229"/>
              </p:ext>
            </p:extLst>
          </p:nvPr>
        </p:nvGraphicFramePr>
        <p:xfrm>
          <a:off x="4928870" y="4366628"/>
          <a:ext cx="2334260" cy="2225040"/>
        </p:xfrm>
        <a:graphic>
          <a:graphicData uri="http://schemas.openxmlformats.org/drawingml/2006/table">
            <a:tbl>
              <a:tblPr firstRow="1" bandRow="1">
                <a:tableStyleId>{5C22544A-7EE6-4342-B048-85BDC9FD1C3A}</a:tableStyleId>
              </a:tblPr>
              <a:tblGrid>
                <a:gridCol w="1008380">
                  <a:extLst>
                    <a:ext uri="{9D8B030D-6E8A-4147-A177-3AD203B41FA5}">
                      <a16:colId xmlns:a16="http://schemas.microsoft.com/office/drawing/2014/main" val="2960750324"/>
                    </a:ext>
                  </a:extLst>
                </a:gridCol>
                <a:gridCol w="1325880">
                  <a:extLst>
                    <a:ext uri="{9D8B030D-6E8A-4147-A177-3AD203B41FA5}">
                      <a16:colId xmlns:a16="http://schemas.microsoft.com/office/drawing/2014/main" val="1157649419"/>
                    </a:ext>
                  </a:extLst>
                </a:gridCol>
              </a:tblGrid>
              <a:tr h="370840">
                <a:tc>
                  <a:txBody>
                    <a:bodyPr/>
                    <a:lstStyle/>
                    <a:p>
                      <a:pPr algn="ctr"/>
                      <a:r>
                        <a:rPr lang="en-US" dirty="0"/>
                        <a:t>i</a:t>
                      </a:r>
                      <a:r>
                        <a:rPr lang="en-US"/>
                        <a:t>d</a:t>
                      </a:r>
                      <a:endParaRPr lang="en-US" dirty="0"/>
                    </a:p>
                  </a:txBody>
                  <a:tcPr anchor="ctr"/>
                </a:tc>
                <a:tc>
                  <a:txBody>
                    <a:bodyPr/>
                    <a:lstStyle/>
                    <a:p>
                      <a:pPr algn="ctr"/>
                      <a:r>
                        <a:rPr lang="en-US" dirty="0"/>
                        <a:t>Cost</a:t>
                      </a:r>
                    </a:p>
                  </a:txBody>
                  <a:tcPr anchor="ctr"/>
                </a:tc>
                <a:extLst>
                  <a:ext uri="{0D108BD9-81ED-4DB2-BD59-A6C34878D82A}">
                    <a16:rowId xmlns:a16="http://schemas.microsoft.com/office/drawing/2014/main" val="337153092"/>
                  </a:ext>
                </a:extLst>
              </a:tr>
              <a:tr h="370840">
                <a:tc>
                  <a:txBody>
                    <a:bodyPr/>
                    <a:lstStyle/>
                    <a:p>
                      <a:pPr algn="ctr"/>
                      <a:r>
                        <a:rPr lang="en-US" dirty="0"/>
                        <a:t>360336</a:t>
                      </a:r>
                    </a:p>
                  </a:txBody>
                  <a:tcPr anchor="ctr"/>
                </a:tc>
                <a:tc>
                  <a:txBody>
                    <a:bodyPr/>
                    <a:lstStyle/>
                    <a:p>
                      <a:pPr algn="ctr"/>
                      <a:r>
                        <a:rPr lang="en-US" dirty="0"/>
                        <a:t>100.92557</a:t>
                      </a:r>
                    </a:p>
                  </a:txBody>
                  <a:tcPr anchor="ctr"/>
                </a:tc>
                <a:extLst>
                  <a:ext uri="{0D108BD9-81ED-4DB2-BD59-A6C34878D82A}">
                    <a16:rowId xmlns:a16="http://schemas.microsoft.com/office/drawing/2014/main" val="532860933"/>
                  </a:ext>
                </a:extLst>
              </a:tr>
              <a:tr h="370840">
                <a:tc>
                  <a:txBody>
                    <a:bodyPr/>
                    <a:lstStyle/>
                    <a:p>
                      <a:pPr algn="ctr"/>
                      <a:r>
                        <a:rPr lang="en-US" dirty="0"/>
                        <a:t>360337</a:t>
                      </a:r>
                    </a:p>
                  </a:txBody>
                  <a:tcPr anchor="ctr"/>
                </a:tc>
                <a:tc>
                  <a:txBody>
                    <a:bodyPr/>
                    <a:lstStyle/>
                    <a:p>
                      <a:pPr algn="ctr"/>
                      <a:r>
                        <a:rPr lang="en-US" dirty="0"/>
                        <a:t>102.23499</a:t>
                      </a:r>
                    </a:p>
                  </a:txBody>
                  <a:tcPr anchor="ctr"/>
                </a:tc>
                <a:extLst>
                  <a:ext uri="{0D108BD9-81ED-4DB2-BD59-A6C34878D82A}">
                    <a16:rowId xmlns:a16="http://schemas.microsoft.com/office/drawing/2014/main" val="1187496410"/>
                  </a:ext>
                </a:extLst>
              </a:tr>
              <a:tr h="370840">
                <a:tc>
                  <a:txBody>
                    <a:bodyPr/>
                    <a:lstStyle/>
                    <a:p>
                      <a:pPr algn="ctr"/>
                      <a:r>
                        <a:rPr lang="en-US" dirty="0"/>
                        <a:t>360338</a:t>
                      </a:r>
                    </a:p>
                  </a:txBody>
                  <a:tcPr anchor="ctr"/>
                </a:tc>
                <a:tc>
                  <a:txBody>
                    <a:bodyPr/>
                    <a:lstStyle/>
                    <a:p>
                      <a:pPr algn="ctr"/>
                      <a:r>
                        <a:rPr lang="en-US" dirty="0"/>
                        <a:t>94.98256</a:t>
                      </a:r>
                    </a:p>
                  </a:txBody>
                  <a:tcPr anchor="ctr"/>
                </a:tc>
                <a:extLst>
                  <a:ext uri="{0D108BD9-81ED-4DB2-BD59-A6C34878D82A}">
                    <a16:rowId xmlns:a16="http://schemas.microsoft.com/office/drawing/2014/main" val="2890085794"/>
                  </a:ext>
                </a:extLst>
              </a:tr>
              <a:tr h="370840">
                <a:tc>
                  <a:txBody>
                    <a:bodyPr/>
                    <a:lstStyle/>
                    <a:p>
                      <a:pPr algn="ctr"/>
                      <a:r>
                        <a:rPr lang="en-US" dirty="0"/>
                        <a:t>360339</a:t>
                      </a:r>
                    </a:p>
                  </a:txBody>
                  <a:tcPr anchor="ctr"/>
                </a:tc>
                <a:tc>
                  <a:txBody>
                    <a:bodyPr/>
                    <a:lstStyle/>
                    <a:p>
                      <a:pPr algn="ctr"/>
                      <a:r>
                        <a:rPr lang="en-US" dirty="0"/>
                        <a:t>100.55412</a:t>
                      </a:r>
                    </a:p>
                  </a:txBody>
                  <a:tcPr anchor="ctr"/>
                </a:tc>
                <a:extLst>
                  <a:ext uri="{0D108BD9-81ED-4DB2-BD59-A6C34878D82A}">
                    <a16:rowId xmlns:a16="http://schemas.microsoft.com/office/drawing/2014/main" val="525297746"/>
                  </a:ext>
                </a:extLst>
              </a:tr>
              <a:tr h="370840">
                <a:tc>
                  <a:txBody>
                    <a:bodyPr/>
                    <a:lstStyle/>
                    <a:p>
                      <a:pPr algn="ctr"/>
                      <a:r>
                        <a:rPr lang="en-US" dirty="0"/>
                        <a:t>360340</a:t>
                      </a:r>
                    </a:p>
                  </a:txBody>
                  <a:tcPr anchor="ctr"/>
                </a:tc>
                <a:tc>
                  <a:txBody>
                    <a:bodyPr/>
                    <a:lstStyle/>
                    <a:p>
                      <a:pPr algn="ctr"/>
                      <a:r>
                        <a:rPr lang="en-US" dirty="0"/>
                        <a:t>81.45965</a:t>
                      </a:r>
                    </a:p>
                  </a:txBody>
                  <a:tcPr anchor="ctr"/>
                </a:tc>
                <a:extLst>
                  <a:ext uri="{0D108BD9-81ED-4DB2-BD59-A6C34878D82A}">
                    <a16:rowId xmlns:a16="http://schemas.microsoft.com/office/drawing/2014/main" val="1631925239"/>
                  </a:ext>
                </a:extLst>
              </a:tr>
            </a:tbl>
          </a:graphicData>
        </a:graphic>
      </p:graphicFrame>
    </p:spTree>
    <p:extLst>
      <p:ext uri="{BB962C8B-B14F-4D97-AF65-F5344CB8AC3E}">
        <p14:creationId xmlns:p14="http://schemas.microsoft.com/office/powerpoint/2010/main" val="33903406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397</TotalTime>
  <Words>970</Words>
  <Application>Microsoft Office PowerPoint</Application>
  <PresentationFormat>Widescreen</PresentationFormat>
  <Paragraphs>303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Gothic</vt:lpstr>
      <vt:lpstr>Lucida Console</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Sankar Vangala</dc:creator>
  <cp:lastModifiedBy>Ravi Sankar Vangala</cp:lastModifiedBy>
  <cp:revision>4</cp:revision>
  <dcterms:created xsi:type="dcterms:W3CDTF">2023-11-20T17:36:11Z</dcterms:created>
  <dcterms:modified xsi:type="dcterms:W3CDTF">2023-11-26T13:40:32Z</dcterms:modified>
</cp:coreProperties>
</file>