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CD5C-21D5-4135-AF4C-2CC13BEB3A5B}" type="datetimeFigureOut">
              <a:rPr lang="id-ID" smtClean="0"/>
              <a:t>29/05/2014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5615-5FFC-40E5-A125-923835F639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092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CD5C-21D5-4135-AF4C-2CC13BEB3A5B}" type="datetimeFigureOut">
              <a:rPr lang="id-ID" smtClean="0"/>
              <a:t>29/05/2014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5615-5FFC-40E5-A125-923835F639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917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CD5C-21D5-4135-AF4C-2CC13BEB3A5B}" type="datetimeFigureOut">
              <a:rPr lang="id-ID" smtClean="0"/>
              <a:t>29/05/2014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5615-5FFC-40E5-A125-923835F639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4126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CD5C-21D5-4135-AF4C-2CC13BEB3A5B}" type="datetimeFigureOut">
              <a:rPr lang="id-ID" smtClean="0"/>
              <a:t>29/05/2014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5615-5FFC-40E5-A125-923835F6396B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658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CD5C-21D5-4135-AF4C-2CC13BEB3A5B}" type="datetimeFigureOut">
              <a:rPr lang="id-ID" smtClean="0"/>
              <a:t>29/05/2014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5615-5FFC-40E5-A125-923835F639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5124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CD5C-21D5-4135-AF4C-2CC13BEB3A5B}" type="datetimeFigureOut">
              <a:rPr lang="id-ID" smtClean="0"/>
              <a:t>29/05/2014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5615-5FFC-40E5-A125-923835F639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0225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CD5C-21D5-4135-AF4C-2CC13BEB3A5B}" type="datetimeFigureOut">
              <a:rPr lang="id-ID" smtClean="0"/>
              <a:t>29/05/2014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5615-5FFC-40E5-A125-923835F639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5706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CD5C-21D5-4135-AF4C-2CC13BEB3A5B}" type="datetimeFigureOut">
              <a:rPr lang="id-ID" smtClean="0"/>
              <a:t>29/05/2014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5615-5FFC-40E5-A125-923835F639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660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CD5C-21D5-4135-AF4C-2CC13BEB3A5B}" type="datetimeFigureOut">
              <a:rPr lang="id-ID" smtClean="0"/>
              <a:t>29/05/2014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5615-5FFC-40E5-A125-923835F639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937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CD5C-21D5-4135-AF4C-2CC13BEB3A5B}" type="datetimeFigureOut">
              <a:rPr lang="id-ID" smtClean="0"/>
              <a:t>29/05/2014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5615-5FFC-40E5-A125-923835F639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92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CD5C-21D5-4135-AF4C-2CC13BEB3A5B}" type="datetimeFigureOut">
              <a:rPr lang="id-ID" smtClean="0"/>
              <a:t>29/05/2014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5615-5FFC-40E5-A125-923835F639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861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CD5C-21D5-4135-AF4C-2CC13BEB3A5B}" type="datetimeFigureOut">
              <a:rPr lang="id-ID" smtClean="0"/>
              <a:t>29/05/2014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5615-5FFC-40E5-A125-923835F639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879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CD5C-21D5-4135-AF4C-2CC13BEB3A5B}" type="datetimeFigureOut">
              <a:rPr lang="id-ID" smtClean="0"/>
              <a:t>29/05/2014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5615-5FFC-40E5-A125-923835F639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341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CD5C-21D5-4135-AF4C-2CC13BEB3A5B}" type="datetimeFigureOut">
              <a:rPr lang="id-ID" smtClean="0"/>
              <a:t>29/05/2014</a:t>
            </a:fld>
            <a:endParaRPr lang="id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5615-5FFC-40E5-A125-923835F639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99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CD5C-21D5-4135-AF4C-2CC13BEB3A5B}" type="datetimeFigureOut">
              <a:rPr lang="id-ID" smtClean="0"/>
              <a:t>29/05/2014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5615-5FFC-40E5-A125-923835F639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190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CD5C-21D5-4135-AF4C-2CC13BEB3A5B}" type="datetimeFigureOut">
              <a:rPr lang="id-ID" smtClean="0"/>
              <a:t>29/05/2014</a:t>
            </a:fld>
            <a:endParaRPr lang="id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5615-5FFC-40E5-A125-923835F639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489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CD5C-21D5-4135-AF4C-2CC13BEB3A5B}" type="datetimeFigureOut">
              <a:rPr lang="id-ID" smtClean="0"/>
              <a:t>29/05/2014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5615-5FFC-40E5-A125-923835F639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293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C4BCD5C-21D5-4135-AF4C-2CC13BEB3A5B}" type="datetimeFigureOut">
              <a:rPr lang="id-ID" smtClean="0"/>
              <a:t>29/05/2014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45615-5FFC-40E5-A125-923835F639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161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13" Type="http://schemas.openxmlformats.org/officeDocument/2006/relationships/image" Target="../media/image18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12" Type="http://schemas.openxmlformats.org/officeDocument/2006/relationships/image" Target="../media/image17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openxmlformats.org/officeDocument/2006/relationships/image" Target="../media/image16.jpg"/><Relationship Id="rId5" Type="http://schemas.openxmlformats.org/officeDocument/2006/relationships/image" Target="../media/image10.jpg"/><Relationship Id="rId15" Type="http://schemas.openxmlformats.org/officeDocument/2006/relationships/image" Target="../media/image20.jpg"/><Relationship Id="rId10" Type="http://schemas.openxmlformats.org/officeDocument/2006/relationships/image" Target="../media/image15.jpg"/><Relationship Id="rId4" Type="http://schemas.openxmlformats.org/officeDocument/2006/relationships/image" Target="../media/image9.jpg"/><Relationship Id="rId9" Type="http://schemas.openxmlformats.org/officeDocument/2006/relationships/image" Target="../media/image14.jpg"/><Relationship Id="rId1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13" Type="http://schemas.openxmlformats.org/officeDocument/2006/relationships/image" Target="../media/image18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12" Type="http://schemas.openxmlformats.org/officeDocument/2006/relationships/image" Target="../media/image17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openxmlformats.org/officeDocument/2006/relationships/image" Target="../media/image16.jpg"/><Relationship Id="rId5" Type="http://schemas.openxmlformats.org/officeDocument/2006/relationships/image" Target="../media/image10.jpg"/><Relationship Id="rId15" Type="http://schemas.openxmlformats.org/officeDocument/2006/relationships/image" Target="../media/image20.jpg"/><Relationship Id="rId10" Type="http://schemas.openxmlformats.org/officeDocument/2006/relationships/image" Target="../media/image15.jpg"/><Relationship Id="rId4" Type="http://schemas.openxmlformats.org/officeDocument/2006/relationships/image" Target="../media/image9.jpg"/><Relationship Id="rId9" Type="http://schemas.openxmlformats.org/officeDocument/2006/relationships/image" Target="../media/image14.jpg"/><Relationship Id="rId1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r"/>
            <a:r>
              <a:rPr lang="id-ID" sz="3600" b="1" dirty="0" err="1"/>
              <a:t>Computing</a:t>
            </a:r>
            <a:r>
              <a:rPr lang="id-ID" sz="3600" b="1" dirty="0"/>
              <a:t> </a:t>
            </a:r>
            <a:r>
              <a:rPr lang="id-ID" sz="3600" b="1" dirty="0" err="1"/>
              <a:t>Breadth</a:t>
            </a:r>
            <a:r>
              <a:rPr lang="id-ID" sz="3600" b="1" dirty="0"/>
              <a:t> First </a:t>
            </a:r>
            <a:r>
              <a:rPr lang="id-ID" sz="3600" b="1" dirty="0" err="1"/>
              <a:t>Search</a:t>
            </a:r>
            <a:r>
              <a:rPr lang="id-ID" sz="3600" b="1" dirty="0"/>
              <a:t> </a:t>
            </a:r>
            <a:r>
              <a:rPr lang="id-ID" sz="3600" b="1" dirty="0" err="1"/>
              <a:t>in</a:t>
            </a:r>
            <a:r>
              <a:rPr lang="id-ID" sz="3600" b="1" dirty="0"/>
              <a:t> </a:t>
            </a:r>
            <a:r>
              <a:rPr lang="id-ID" sz="3600" b="1" dirty="0" err="1"/>
              <a:t>Large</a:t>
            </a:r>
            <a:r>
              <a:rPr lang="id-ID" sz="3600" b="1" dirty="0"/>
              <a:t> </a:t>
            </a:r>
            <a:r>
              <a:rPr lang="id-ID" sz="3600" b="1" dirty="0" err="1"/>
              <a:t>Graph</a:t>
            </a:r>
            <a:r>
              <a:rPr lang="id-ID" sz="3600" b="1" dirty="0"/>
              <a:t> </a:t>
            </a:r>
            <a:r>
              <a:rPr lang="id-ID" sz="3600" b="1" dirty="0" err="1"/>
              <a:t>Using</a:t>
            </a:r>
            <a:r>
              <a:rPr lang="id-ID" sz="3600" b="1" dirty="0"/>
              <a:t> </a:t>
            </a:r>
            <a:r>
              <a:rPr lang="id-ID" sz="3600" b="1" dirty="0" err="1"/>
              <a:t>hMetis</a:t>
            </a:r>
            <a:r>
              <a:rPr lang="id-ID" sz="3600" b="1" dirty="0"/>
              <a:t> </a:t>
            </a:r>
            <a:r>
              <a:rPr lang="id-ID" sz="3600" b="1" dirty="0" err="1"/>
              <a:t>Partitioning</a:t>
            </a:r>
            <a:endParaRPr lang="id-ID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24082"/>
            <a:ext cx="9144000" cy="833718"/>
          </a:xfrm>
        </p:spPr>
        <p:txBody>
          <a:bodyPr/>
          <a:lstStyle/>
          <a:p>
            <a:pPr algn="ctr"/>
            <a:r>
              <a:rPr lang="id-ID" dirty="0" smtClean="0"/>
              <a:t>KECERDASAN BUATAN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083644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605118"/>
            <a:ext cx="8839200" cy="55718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000" dirty="0" err="1"/>
              <a:t>hMetis</a:t>
            </a:r>
            <a:r>
              <a:rPr lang="id-ID" sz="2000" dirty="0"/>
              <a:t> memungkinkan untuk menentukan parameter K, yang mewakili jumlah fragmen yang diinginkan. </a:t>
            </a:r>
            <a:r>
              <a:rPr lang="id-ID" sz="2000" dirty="0" err="1"/>
              <a:t>hMetis</a:t>
            </a:r>
            <a:r>
              <a:rPr lang="id-ID" sz="2000" dirty="0"/>
              <a:t> </a:t>
            </a:r>
            <a:r>
              <a:rPr lang="id-ID" sz="2000" dirty="0" err="1" smtClean="0"/>
              <a:t>mempartisi</a:t>
            </a:r>
            <a:r>
              <a:rPr lang="id-ID" sz="2000" dirty="0" smtClean="0"/>
              <a:t> grafik </a:t>
            </a:r>
            <a:r>
              <a:rPr lang="id-ID" sz="2000" dirty="0"/>
              <a:t>menjadi fragmen K sedemikian rupa sehingga setiap fragmen mengandung kurang lebih jumlah simpul yang sama, sambil meminimalkan jumlah sisi yang melintasi fragmen</a:t>
            </a:r>
            <a:r>
              <a:rPr lang="id-ID" sz="2000" dirty="0" smtClean="0"/>
              <a:t>. Seperti pada gambar berikut :</a:t>
            </a:r>
          </a:p>
          <a:p>
            <a:pPr marL="0" indent="0">
              <a:buNone/>
            </a:pPr>
            <a:endParaRPr lang="id-ID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4452359" y="2602734"/>
            <a:ext cx="4315124" cy="3574229"/>
            <a:chOff x="0" y="0"/>
            <a:chExt cx="3072384" cy="2916936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072384" cy="210312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210312"/>
              <a:ext cx="3072384" cy="210312"/>
            </a:xfrm>
            <a:prstGeom prst="rect">
              <a:avLst/>
            </a:prstGeom>
          </p:spPr>
        </p:pic>
        <p:pic>
          <p:nvPicPr>
            <p:cNvPr id="7" name="Picture 6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420624"/>
              <a:ext cx="3072384" cy="210312"/>
            </a:xfrm>
            <a:prstGeom prst="rect">
              <a:avLst/>
            </a:prstGeom>
          </p:spPr>
        </p:pic>
        <p:pic>
          <p:nvPicPr>
            <p:cNvPr id="8" name="Picture 7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0" y="630936"/>
              <a:ext cx="3072384" cy="210312"/>
            </a:xfrm>
            <a:prstGeom prst="rect">
              <a:avLst/>
            </a:prstGeom>
          </p:spPr>
        </p:pic>
        <p:pic>
          <p:nvPicPr>
            <p:cNvPr id="9" name="Picture 8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0" y="841248"/>
              <a:ext cx="3072384" cy="210312"/>
            </a:xfrm>
            <a:prstGeom prst="rect">
              <a:avLst/>
            </a:prstGeom>
          </p:spPr>
        </p:pic>
        <p:pic>
          <p:nvPicPr>
            <p:cNvPr id="10" name="Picture 9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0" y="1051560"/>
              <a:ext cx="3072384" cy="210312"/>
            </a:xfrm>
            <a:prstGeom prst="rect">
              <a:avLst/>
            </a:prstGeom>
          </p:spPr>
        </p:pic>
        <p:pic>
          <p:nvPicPr>
            <p:cNvPr id="11" name="Picture 10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0" y="1261872"/>
              <a:ext cx="3072384" cy="210312"/>
            </a:xfrm>
            <a:prstGeom prst="rect">
              <a:avLst/>
            </a:prstGeom>
          </p:spPr>
        </p:pic>
        <p:pic>
          <p:nvPicPr>
            <p:cNvPr id="12" name="Picture 11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0" y="1472184"/>
              <a:ext cx="3072384" cy="210312"/>
            </a:xfrm>
            <a:prstGeom prst="rect">
              <a:avLst/>
            </a:prstGeom>
          </p:spPr>
        </p:pic>
        <p:pic>
          <p:nvPicPr>
            <p:cNvPr id="13" name="Picture 12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0" y="1682496"/>
              <a:ext cx="3072384" cy="210312"/>
            </a:xfrm>
            <a:prstGeom prst="rect">
              <a:avLst/>
            </a:prstGeom>
          </p:spPr>
        </p:pic>
        <p:pic>
          <p:nvPicPr>
            <p:cNvPr id="14" name="Picture 13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0" y="1892808"/>
              <a:ext cx="3072384" cy="210312"/>
            </a:xfrm>
            <a:prstGeom prst="rect">
              <a:avLst/>
            </a:prstGeom>
          </p:spPr>
        </p:pic>
        <p:pic>
          <p:nvPicPr>
            <p:cNvPr id="15" name="Picture 14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0" y="2103120"/>
              <a:ext cx="3072384" cy="210312"/>
            </a:xfrm>
            <a:prstGeom prst="rect">
              <a:avLst/>
            </a:prstGeom>
          </p:spPr>
        </p:pic>
        <p:pic>
          <p:nvPicPr>
            <p:cNvPr id="16" name="Picture 15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0" y="2313432"/>
              <a:ext cx="3072384" cy="210312"/>
            </a:xfrm>
            <a:prstGeom prst="rect">
              <a:avLst/>
            </a:prstGeom>
          </p:spPr>
        </p:pic>
        <p:pic>
          <p:nvPicPr>
            <p:cNvPr id="17" name="Picture 16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0" y="2523744"/>
              <a:ext cx="3072384" cy="210312"/>
            </a:xfrm>
            <a:prstGeom prst="rect">
              <a:avLst/>
            </a:prstGeom>
          </p:spPr>
        </p:pic>
        <p:pic>
          <p:nvPicPr>
            <p:cNvPr id="18" name="Picture 17"/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0" y="2734056"/>
              <a:ext cx="3072384" cy="182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0342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906" y="564776"/>
            <a:ext cx="9551894" cy="561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000" dirty="0" smtClean="0"/>
              <a:t>Dari gambar di atas merupakan grafik partisi yang terdiri dari 21 simpul. </a:t>
            </a:r>
            <a:r>
              <a:rPr lang="id-ID" sz="2000" dirty="0"/>
              <a:t>Garis putus-putus membaginya menjadi empat fragmen yang </a:t>
            </a:r>
            <a:r>
              <a:rPr lang="id-ID" sz="2000" dirty="0" smtClean="0"/>
              <a:t>mana masing-masing fragmen terdiri </a:t>
            </a:r>
            <a:r>
              <a:rPr lang="id-ID" sz="2000" dirty="0"/>
              <a:t>dari lima simpul</a:t>
            </a:r>
            <a:r>
              <a:rPr lang="id-ID" sz="2000" dirty="0" smtClean="0"/>
              <a:t>.</a:t>
            </a:r>
          </a:p>
          <a:p>
            <a:pPr marL="0" indent="0">
              <a:buNone/>
            </a:pPr>
            <a:endParaRPr lang="id-ID" sz="2000" dirty="0"/>
          </a:p>
          <a:p>
            <a:pPr marL="457200" lvl="1" indent="-457200">
              <a:spcBef>
                <a:spcPts val="1000"/>
              </a:spcBef>
              <a:buAutoNum type="alphaLcPeriod" startAt="2"/>
            </a:pPr>
            <a:r>
              <a:rPr lang="id-ID" sz="2000" dirty="0" smtClean="0"/>
              <a:t>Pendekatan </a:t>
            </a:r>
            <a:r>
              <a:rPr lang="id-ID" sz="2000" dirty="0" err="1"/>
              <a:t>heuristik</a:t>
            </a:r>
            <a:r>
              <a:rPr lang="id-ID" sz="2000" dirty="0"/>
              <a:t> untuk menghitung BFS (</a:t>
            </a:r>
            <a:r>
              <a:rPr lang="id-ID" sz="2000" dirty="0" err="1"/>
              <a:t>h_BFS</a:t>
            </a:r>
            <a:r>
              <a:rPr lang="id-ID" sz="2000" dirty="0" smtClean="0"/>
              <a:t>)</a:t>
            </a:r>
          </a:p>
          <a:p>
            <a:pPr marL="0" lvl="1" indent="0" algn="just">
              <a:spcBef>
                <a:spcPts val="1000"/>
              </a:spcBef>
              <a:buNone/>
            </a:pPr>
            <a:r>
              <a:rPr lang="id-ID" sz="2000" dirty="0"/>
              <a:t>Algoritma </a:t>
            </a:r>
            <a:r>
              <a:rPr lang="id-ID" sz="2000" dirty="0" err="1"/>
              <a:t>hMetis</a:t>
            </a:r>
            <a:r>
              <a:rPr lang="id-ID" sz="2000" dirty="0"/>
              <a:t> </a:t>
            </a:r>
            <a:r>
              <a:rPr lang="id-ID" sz="2000" dirty="0" err="1"/>
              <a:t>mempartisikan</a:t>
            </a:r>
            <a:r>
              <a:rPr lang="id-ID" sz="2000" dirty="0"/>
              <a:t> simpul dari grafik menjadi fragmen. Grafik </a:t>
            </a:r>
            <a:r>
              <a:rPr lang="id-ID" sz="2000" i="1" dirty="0" err="1"/>
              <a:t>edges</a:t>
            </a:r>
            <a:r>
              <a:rPr lang="id-ID" sz="2000" dirty="0"/>
              <a:t> terdiri dari dua jenis: </a:t>
            </a:r>
            <a:r>
              <a:rPr lang="id-ID" sz="2000" i="1" dirty="0" err="1"/>
              <a:t>local</a:t>
            </a:r>
            <a:r>
              <a:rPr lang="id-ID" sz="2000" dirty="0"/>
              <a:t> dan </a:t>
            </a:r>
            <a:r>
              <a:rPr lang="id-ID" sz="2000" i="1" dirty="0"/>
              <a:t>border</a:t>
            </a:r>
            <a:r>
              <a:rPr lang="id-ID" sz="2000" dirty="0"/>
              <a:t>. </a:t>
            </a:r>
            <a:r>
              <a:rPr lang="id-ID" sz="2000" dirty="0" err="1"/>
              <a:t>Local</a:t>
            </a:r>
            <a:r>
              <a:rPr lang="id-ID" sz="2000" dirty="0"/>
              <a:t> </a:t>
            </a:r>
            <a:r>
              <a:rPr lang="id-ID" sz="2000" dirty="0" err="1"/>
              <a:t>edges</a:t>
            </a:r>
            <a:r>
              <a:rPr lang="id-ID" sz="2000" dirty="0"/>
              <a:t> merupakan satu simpul yang berada pada fragmen yang sama, sedangkan </a:t>
            </a:r>
            <a:r>
              <a:rPr lang="id-ID" sz="2000" i="1" dirty="0"/>
              <a:t>border </a:t>
            </a:r>
            <a:r>
              <a:rPr lang="id-ID" sz="2000" i="1" dirty="0" err="1"/>
              <a:t>edges</a:t>
            </a:r>
            <a:r>
              <a:rPr lang="id-ID" sz="2000" dirty="0"/>
              <a:t> merupakan salah satu simpul kedua yang berada pada fragmen-fragmen yang berbeda. Dua fragmen yang dikatakan berdekatan jika mereka memiliki </a:t>
            </a:r>
            <a:r>
              <a:rPr lang="id-ID" sz="2000" i="1" dirty="0" err="1"/>
              <a:t>edges</a:t>
            </a:r>
            <a:r>
              <a:rPr lang="id-ID" sz="2000" dirty="0"/>
              <a:t> dengan </a:t>
            </a:r>
            <a:r>
              <a:rPr lang="id-ID" sz="2000" i="1" dirty="0" err="1"/>
              <a:t>endpoints</a:t>
            </a:r>
            <a:r>
              <a:rPr lang="id-ID" sz="2000" dirty="0"/>
              <a:t> pada fragmen-fragmen yang </a:t>
            </a:r>
            <a:r>
              <a:rPr lang="id-ID" sz="2000" dirty="0" smtClean="0"/>
              <a:t>berbeda. Seperti pada gambar berikut :</a:t>
            </a:r>
            <a:endParaRPr lang="id-ID" sz="2000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527677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87906" y="658906"/>
            <a:ext cx="4908176" cy="4988859"/>
            <a:chOff x="0" y="0"/>
            <a:chExt cx="3072384" cy="2916936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072384" cy="210312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210312"/>
              <a:ext cx="3072384" cy="210312"/>
            </a:xfrm>
            <a:prstGeom prst="rect">
              <a:avLst/>
            </a:prstGeom>
          </p:spPr>
        </p:pic>
        <p:pic>
          <p:nvPicPr>
            <p:cNvPr id="7" name="Picture 6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420624"/>
              <a:ext cx="3072384" cy="210312"/>
            </a:xfrm>
            <a:prstGeom prst="rect">
              <a:avLst/>
            </a:prstGeom>
          </p:spPr>
        </p:pic>
        <p:pic>
          <p:nvPicPr>
            <p:cNvPr id="8" name="Picture 7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0" y="630936"/>
              <a:ext cx="3072384" cy="210312"/>
            </a:xfrm>
            <a:prstGeom prst="rect">
              <a:avLst/>
            </a:prstGeom>
          </p:spPr>
        </p:pic>
        <p:pic>
          <p:nvPicPr>
            <p:cNvPr id="9" name="Picture 8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0" y="841248"/>
              <a:ext cx="3072384" cy="210312"/>
            </a:xfrm>
            <a:prstGeom prst="rect">
              <a:avLst/>
            </a:prstGeom>
          </p:spPr>
        </p:pic>
        <p:pic>
          <p:nvPicPr>
            <p:cNvPr id="10" name="Picture 9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0" y="1051560"/>
              <a:ext cx="3072384" cy="210312"/>
            </a:xfrm>
            <a:prstGeom prst="rect">
              <a:avLst/>
            </a:prstGeom>
          </p:spPr>
        </p:pic>
        <p:pic>
          <p:nvPicPr>
            <p:cNvPr id="11" name="Picture 10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0" y="1261872"/>
              <a:ext cx="3072384" cy="210312"/>
            </a:xfrm>
            <a:prstGeom prst="rect">
              <a:avLst/>
            </a:prstGeom>
          </p:spPr>
        </p:pic>
        <p:pic>
          <p:nvPicPr>
            <p:cNvPr id="12" name="Picture 11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0" y="1472184"/>
              <a:ext cx="3072384" cy="210312"/>
            </a:xfrm>
            <a:prstGeom prst="rect">
              <a:avLst/>
            </a:prstGeom>
          </p:spPr>
        </p:pic>
        <p:pic>
          <p:nvPicPr>
            <p:cNvPr id="13" name="Picture 12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0" y="1682496"/>
              <a:ext cx="3072384" cy="210312"/>
            </a:xfrm>
            <a:prstGeom prst="rect">
              <a:avLst/>
            </a:prstGeom>
          </p:spPr>
        </p:pic>
        <p:pic>
          <p:nvPicPr>
            <p:cNvPr id="14" name="Picture 13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0" y="1892808"/>
              <a:ext cx="3072384" cy="210312"/>
            </a:xfrm>
            <a:prstGeom prst="rect">
              <a:avLst/>
            </a:prstGeom>
          </p:spPr>
        </p:pic>
        <p:pic>
          <p:nvPicPr>
            <p:cNvPr id="15" name="Picture 14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0" y="2103120"/>
              <a:ext cx="3072384" cy="210312"/>
            </a:xfrm>
            <a:prstGeom prst="rect">
              <a:avLst/>
            </a:prstGeom>
          </p:spPr>
        </p:pic>
        <p:pic>
          <p:nvPicPr>
            <p:cNvPr id="16" name="Picture 15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0" y="2313432"/>
              <a:ext cx="3072384" cy="210312"/>
            </a:xfrm>
            <a:prstGeom prst="rect">
              <a:avLst/>
            </a:prstGeom>
          </p:spPr>
        </p:pic>
        <p:pic>
          <p:nvPicPr>
            <p:cNvPr id="17" name="Picture 16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0" y="2523744"/>
              <a:ext cx="3072384" cy="210312"/>
            </a:xfrm>
            <a:prstGeom prst="rect">
              <a:avLst/>
            </a:prstGeom>
          </p:spPr>
        </p:pic>
        <p:pic>
          <p:nvPicPr>
            <p:cNvPr id="18" name="Picture 17"/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0" y="2734056"/>
              <a:ext cx="3072384" cy="182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39704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18" y="672353"/>
            <a:ext cx="9605682" cy="5504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000" dirty="0" smtClean="0"/>
              <a:t>Berikut ini merupakan algoritma </a:t>
            </a:r>
            <a:r>
              <a:rPr lang="id-ID" sz="2000" dirty="0" err="1" smtClean="0"/>
              <a:t>heuristik</a:t>
            </a:r>
            <a:r>
              <a:rPr lang="id-ID" sz="2000" dirty="0" smtClean="0"/>
              <a:t> </a:t>
            </a:r>
            <a:r>
              <a:rPr lang="id-ID" sz="2000" dirty="0" err="1" smtClean="0"/>
              <a:t>h_BFS</a:t>
            </a:r>
            <a:r>
              <a:rPr lang="id-ID" sz="2000" dirty="0" smtClean="0"/>
              <a:t> :</a:t>
            </a:r>
          </a:p>
          <a:p>
            <a:pPr marL="0" indent="0">
              <a:buNone/>
            </a:pPr>
            <a:endParaRPr lang="id-ID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79772"/>
              </p:ext>
            </p:extLst>
          </p:nvPr>
        </p:nvGraphicFramePr>
        <p:xfrm>
          <a:off x="1775012" y="1331253"/>
          <a:ext cx="8081682" cy="48506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3147"/>
                <a:gridCol w="5738535"/>
              </a:tblGrid>
              <a:tr h="2204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 dirty="0">
                          <a:effectLst/>
                        </a:rPr>
                        <a:t> 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88" marR="72856" marT="2534" marB="0"/>
                </a:tc>
                <a:tc>
                  <a:txBody>
                    <a:bodyPr/>
                    <a:lstStyle/>
                    <a:p>
                      <a:pPr marL="81597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H_BFS(G,s)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88" marR="72856" marT="2534" marB="0"/>
                </a:tc>
              </a:tr>
              <a:tr h="220486"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1.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88" marR="72856" marT="2534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Initalize_G(G,V,s)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88" marR="72856" marT="2534" marB="0"/>
                </a:tc>
              </a:tr>
              <a:tr h="220486"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88" marR="72856" marT="2534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fragment_no=fragment_number(s)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88" marR="72856" marT="2534" marB="0"/>
                </a:tc>
              </a:tr>
              <a:tr h="220486"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88" marR="72856" marT="2534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if Local(s,fragment_no)=True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88" marR="72856" marT="2534" marB="0"/>
                </a:tc>
              </a:tr>
              <a:tr h="220486"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3.1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88" marR="72856" marT="2534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Then Enqueue(L_Queue,s)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88" marR="72856" marT="2534" marB="0"/>
                </a:tc>
              </a:tr>
              <a:tr h="220486"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3.2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88" marR="72856" marT="253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Else Enqueue(B_Queue,s)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88" marR="72856" marT="2534" marB="0"/>
                </a:tc>
              </a:tr>
              <a:tr h="220486"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88" marR="72856" marT="2534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while isnotempty(L_Queue) or isnotempty(B_Queue)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88" marR="72856" marT="2534" marB="0"/>
                </a:tc>
              </a:tr>
              <a:tr h="220486"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4.1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88" marR="72856" marT="2534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do if isnotempty(L_Queue)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88" marR="72856" marT="2534" marB="0"/>
                </a:tc>
              </a:tr>
              <a:tr h="220486"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4.1.1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88" marR="72856" marT="2534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Then selected_node=Dequeue(L_Queue)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88" marR="72856" marT="2534" marB="0"/>
                </a:tc>
              </a:tr>
              <a:tr h="220486"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4.1.2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88" marR="72856" marT="2534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Else selected_node=Dequeue(B_Queue,fragment_no)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88" marR="72856" marT="2534" marB="0"/>
                </a:tc>
              </a:tr>
              <a:tr h="220486"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4.2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88" marR="72856" marT="2534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 err="1">
                          <a:effectLst/>
                        </a:rPr>
                        <a:t>fragment_no</a:t>
                      </a:r>
                      <a:r>
                        <a:rPr lang="id-ID" sz="1200" dirty="0">
                          <a:effectLst/>
                        </a:rPr>
                        <a:t>=</a:t>
                      </a:r>
                      <a:r>
                        <a:rPr lang="id-ID" sz="1200" dirty="0" err="1">
                          <a:effectLst/>
                        </a:rPr>
                        <a:t>fragment_number</a:t>
                      </a:r>
                      <a:r>
                        <a:rPr lang="id-ID" sz="1200" dirty="0">
                          <a:effectLst/>
                        </a:rPr>
                        <a:t>[</a:t>
                      </a:r>
                      <a:r>
                        <a:rPr lang="id-ID" sz="1200" dirty="0" err="1">
                          <a:effectLst/>
                        </a:rPr>
                        <a:t>selected_node</a:t>
                      </a:r>
                      <a:r>
                        <a:rPr lang="id-ID" sz="1200" dirty="0">
                          <a:effectLst/>
                        </a:rPr>
                        <a:t>] 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88" marR="72856" marT="2534" marB="0"/>
                </a:tc>
              </a:tr>
              <a:tr h="220486"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4.3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88" marR="72856" marT="2534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if fragment_no in not in memory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88" marR="72856" marT="2534" marB="0"/>
                </a:tc>
              </a:tr>
              <a:tr h="220486"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4.3.1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88" marR="72856" marT="2534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then transfer fragment_no in memory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88" marR="72856" marT="2534" marB="0"/>
                </a:tc>
              </a:tr>
              <a:tr h="220486"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4.4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88" marR="72856" marT="2534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for each x -&gt; adj[selected_node]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88" marR="72856" marT="2534" marB="0"/>
                </a:tc>
              </a:tr>
              <a:tr h="220486"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4.4.1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88" marR="72856" marT="2534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do if color[x]=white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88" marR="72856" marT="2534" marB="0"/>
                </a:tc>
              </a:tr>
              <a:tr h="220486"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4.4.1.1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88" marR="72856" marT="2534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then color[x]=gray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88" marR="72856" marT="2534" marB="0"/>
                </a:tc>
              </a:tr>
              <a:tr h="220486"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4.4.1.2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88" marR="72856" marT="253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D[x]=d[selected_node]+1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88" marR="72856" marT="2534" marB="0"/>
                </a:tc>
              </a:tr>
              <a:tr h="220486"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4.4.1.3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88" marR="72856" marT="2534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predecessor[x]=selected_node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88" marR="72856" marT="2534" marB="0"/>
                </a:tc>
              </a:tr>
              <a:tr h="220486"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4.4.1.4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88" marR="72856" marT="253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if Local(x,fragment_no)=true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88" marR="72856" marT="2534" marB="0"/>
                </a:tc>
              </a:tr>
              <a:tr h="220486"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4.4.1.4.1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88" marR="72856" marT="253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then Enqueue(L_Queue,x)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88" marR="72856" marT="2534" marB="0"/>
                </a:tc>
              </a:tr>
              <a:tr h="220486"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4.4.1.4.2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88" marR="72856" marT="253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else Enqueue(B_Queue,x)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88" marR="72856" marT="2534" marB="0"/>
                </a:tc>
              </a:tr>
              <a:tr h="220486"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88" marR="72856" marT="253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 err="1">
                          <a:effectLst/>
                        </a:rPr>
                        <a:t>color</a:t>
                      </a:r>
                      <a:r>
                        <a:rPr lang="id-ID" sz="1200" dirty="0">
                          <a:effectLst/>
                        </a:rPr>
                        <a:t>[</a:t>
                      </a:r>
                      <a:r>
                        <a:rPr lang="id-ID" sz="1200" dirty="0" err="1">
                          <a:effectLst/>
                        </a:rPr>
                        <a:t>selected_node</a:t>
                      </a:r>
                      <a:r>
                        <a:rPr lang="id-ID" sz="1200" dirty="0">
                          <a:effectLst/>
                        </a:rPr>
                        <a:t>]=</a:t>
                      </a:r>
                      <a:r>
                        <a:rPr lang="id-ID" sz="1200" dirty="0" err="1">
                          <a:effectLst/>
                        </a:rPr>
                        <a:t>black</a:t>
                      </a:r>
                      <a:r>
                        <a:rPr lang="id-ID" sz="1200" dirty="0">
                          <a:effectLst/>
                        </a:rPr>
                        <a:t> 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88" marR="72856" marT="2534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510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1564" y="510988"/>
            <a:ext cx="9592235" cy="5665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000" dirty="0" smtClean="0"/>
              <a:t>Kemudian berdasarkan algoritma di atas, akan dilakukan penelusuran untuk menghitung </a:t>
            </a:r>
            <a:r>
              <a:rPr lang="id-ID" sz="2000" dirty="0" err="1" smtClean="0"/>
              <a:t>h_BFS</a:t>
            </a:r>
            <a:r>
              <a:rPr lang="id-ID" sz="2000" dirty="0" smtClean="0"/>
              <a:t>.</a:t>
            </a:r>
          </a:p>
          <a:p>
            <a:pPr marL="0" indent="0">
              <a:buNone/>
            </a:pPr>
            <a:endParaRPr lang="id-ID" sz="20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5182" t="37901" r="65885" b="34022"/>
          <a:stretch/>
        </p:blipFill>
        <p:spPr>
          <a:xfrm>
            <a:off x="1631573" y="1976712"/>
            <a:ext cx="2708998" cy="371139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2"/>
          <a:srcRect l="37093" t="38197" r="33123" b="34061"/>
          <a:stretch/>
        </p:blipFill>
        <p:spPr>
          <a:xfrm>
            <a:off x="5069538" y="2043947"/>
            <a:ext cx="2776720" cy="3724841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2"/>
          <a:srcRect l="68451" t="38197" r="3279" b="34161"/>
          <a:stretch/>
        </p:blipFill>
        <p:spPr>
          <a:xfrm>
            <a:off x="8646455" y="2043947"/>
            <a:ext cx="2635626" cy="371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900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988" t="67461" r="66197" b="3454"/>
          <a:stretch/>
        </p:blipFill>
        <p:spPr>
          <a:xfrm>
            <a:off x="1089212" y="1344706"/>
            <a:ext cx="2944906" cy="4141694"/>
          </a:xfrm>
          <a:prstGeom prst="rect">
            <a:avLst/>
          </a:prstGeom>
        </p:spPr>
      </p:pic>
      <p:pic>
        <p:nvPicPr>
          <p:cNvPr id="5" name="Content Placeholder 3"/>
          <p:cNvPicPr>
            <a:picLocks/>
          </p:cNvPicPr>
          <p:nvPr/>
        </p:nvPicPr>
        <p:blipFill rotWithShape="1">
          <a:blip r:embed="rId2"/>
          <a:srcRect l="35936" t="67461" r="33977" b="3454"/>
          <a:stretch/>
        </p:blipFill>
        <p:spPr>
          <a:xfrm>
            <a:off x="5015753" y="1344706"/>
            <a:ext cx="2971799" cy="4141694"/>
          </a:xfrm>
          <a:prstGeom prst="rect">
            <a:avLst/>
          </a:prstGeom>
        </p:spPr>
      </p:pic>
      <p:pic>
        <p:nvPicPr>
          <p:cNvPr id="6" name="Content Placeholder 3"/>
          <p:cNvPicPr>
            <a:picLocks/>
          </p:cNvPicPr>
          <p:nvPr/>
        </p:nvPicPr>
        <p:blipFill rotWithShape="1">
          <a:blip r:embed="rId2"/>
          <a:srcRect l="68203" t="67461" r="3208" b="3454"/>
          <a:stretch/>
        </p:blipFill>
        <p:spPr>
          <a:xfrm>
            <a:off x="8969187" y="1344706"/>
            <a:ext cx="2823882" cy="414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400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5. IMPLEMENTASI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003612"/>
            <a:ext cx="9952975" cy="41733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000" dirty="0"/>
              <a:t>Algoritma </a:t>
            </a:r>
            <a:r>
              <a:rPr lang="id-ID" sz="2000" dirty="0" err="1" smtClean="0"/>
              <a:t>hMetis</a:t>
            </a:r>
            <a:r>
              <a:rPr lang="id-ID" sz="2000" dirty="0" smtClean="0"/>
              <a:t> di atas </a:t>
            </a:r>
            <a:r>
              <a:rPr lang="id-ID" sz="2000" dirty="0"/>
              <a:t>dikembangkan di Visual C++ ® 6.0 </a:t>
            </a:r>
            <a:r>
              <a:rPr lang="id-ID" sz="2000" dirty="0" err="1"/>
              <a:t>Enterprise</a:t>
            </a:r>
            <a:r>
              <a:rPr lang="id-ID" sz="2000" dirty="0"/>
              <a:t> </a:t>
            </a:r>
            <a:r>
              <a:rPr lang="id-ID" sz="2000" dirty="0" err="1"/>
              <a:t>Edition</a:t>
            </a:r>
            <a:r>
              <a:rPr lang="id-ID" sz="2000" dirty="0"/>
              <a:t> </a:t>
            </a:r>
            <a:r>
              <a:rPr lang="id-ID" sz="2000" dirty="0" smtClean="0"/>
              <a:t>oleh </a:t>
            </a:r>
            <a:r>
              <a:rPr lang="id-ID" sz="2000" dirty="0"/>
              <a:t>D. S. Malik (2006), dan </a:t>
            </a:r>
            <a:r>
              <a:rPr lang="id-ID" sz="2000" dirty="0" err="1"/>
              <a:t>Harvey</a:t>
            </a:r>
            <a:r>
              <a:rPr lang="id-ID" sz="2000" dirty="0"/>
              <a:t> </a:t>
            </a:r>
            <a:r>
              <a:rPr lang="id-ID" sz="2000" dirty="0" err="1"/>
              <a:t>Deitel</a:t>
            </a:r>
            <a:r>
              <a:rPr lang="id-ID" sz="2000" dirty="0"/>
              <a:t> (2005) yang diterapkan pada Intel ® </a:t>
            </a:r>
            <a:r>
              <a:rPr lang="id-ID" sz="2000" dirty="0" err="1"/>
              <a:t>Pentium</a:t>
            </a:r>
            <a:r>
              <a:rPr lang="id-ID" sz="2000" dirty="0"/>
              <a:t> ® M dengan kecepatan 1.73 </a:t>
            </a:r>
            <a:r>
              <a:rPr lang="id-ID" sz="2000" dirty="0" err="1"/>
              <a:t>GHz</a:t>
            </a:r>
            <a:r>
              <a:rPr lang="id-ID" sz="2000" dirty="0"/>
              <a:t> prosesor dan 504 MB RAM, </a:t>
            </a:r>
            <a:r>
              <a:rPr lang="id-ID" sz="2000" dirty="0" smtClean="0"/>
              <a:t>yang berjalan </a:t>
            </a:r>
            <a:r>
              <a:rPr lang="id-ID" sz="2000" dirty="0"/>
              <a:t>pada Microsoft Windows XP Professional Service </a:t>
            </a:r>
            <a:r>
              <a:rPr lang="id-ID" sz="2000" dirty="0" err="1"/>
              <a:t>Pack</a:t>
            </a:r>
            <a:r>
              <a:rPr lang="id-ID" sz="2000" dirty="0"/>
              <a:t> 2. Dari semua </a:t>
            </a:r>
            <a:r>
              <a:rPr lang="id-ID" sz="2000" dirty="0" smtClean="0"/>
              <a:t>percobaan tersebut, </a:t>
            </a:r>
            <a:r>
              <a:rPr lang="id-ID" sz="2000" dirty="0"/>
              <a:t>didapatlah hasil sebagai berikut </a:t>
            </a:r>
            <a:r>
              <a:rPr lang="id-ID" sz="2000" dirty="0" smtClean="0"/>
              <a:t>:</a:t>
            </a:r>
            <a:endParaRPr lang="id-ID" sz="2000" dirty="0"/>
          </a:p>
          <a:p>
            <a:pPr marL="514350" indent="-514350">
              <a:buFont typeface="+mj-lt"/>
              <a:buAutoNum type="arabicPeriod"/>
            </a:pPr>
            <a:r>
              <a:rPr lang="id-ID" sz="2000" dirty="0" smtClean="0"/>
              <a:t> </a:t>
            </a:r>
            <a:r>
              <a:rPr lang="id-ID" sz="2000" dirty="0"/>
              <a:t>waktu durasi 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 smtClean="0"/>
              <a:t> </a:t>
            </a:r>
            <a:r>
              <a:rPr lang="id-ID" sz="2000" dirty="0"/>
              <a:t>jumlah operasi I/O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 smtClean="0"/>
              <a:t> </a:t>
            </a:r>
            <a:r>
              <a:rPr lang="id-ID" sz="2000" dirty="0"/>
              <a:t>jumlah partisi</a:t>
            </a:r>
            <a:r>
              <a:rPr lang="id-ID" sz="2000" dirty="0" smtClean="0"/>
              <a:t>.</a:t>
            </a:r>
          </a:p>
          <a:p>
            <a:pPr marL="0" indent="0">
              <a:buNone/>
            </a:pPr>
            <a:endParaRPr lang="id-ID" sz="2000" dirty="0"/>
          </a:p>
          <a:p>
            <a:pPr marL="0" indent="0">
              <a:buNone/>
            </a:pPr>
            <a:endParaRPr lang="id-ID" sz="2000" dirty="0"/>
          </a:p>
          <a:p>
            <a:pPr marL="0" indent="0">
              <a:buNone/>
            </a:pP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6702518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7434" y="510988"/>
            <a:ext cx="9686365" cy="5665975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Berikut </a:t>
            </a:r>
            <a:r>
              <a:rPr lang="id-ID" dirty="0"/>
              <a:t>pengamatan yang </a:t>
            </a:r>
            <a:r>
              <a:rPr lang="id-ID" dirty="0" smtClean="0"/>
              <a:t>dibuat berdasarkan </a:t>
            </a:r>
            <a:r>
              <a:rPr lang="id-ID" dirty="0"/>
              <a:t>hasil-hasil percobaan</a:t>
            </a:r>
            <a:r>
              <a:rPr lang="id-ID" dirty="0" smtClean="0"/>
              <a:t>:</a:t>
            </a:r>
          </a:p>
          <a:p>
            <a:pPr marL="0" indent="0">
              <a:buNone/>
            </a:pPr>
            <a:endParaRPr lang="id-ID" dirty="0" smtClean="0"/>
          </a:p>
          <a:p>
            <a:r>
              <a:rPr lang="id-ID" dirty="0" smtClean="0"/>
              <a:t>Tabel </a:t>
            </a:r>
            <a:r>
              <a:rPr lang="id-ID" dirty="0"/>
              <a:t>1: Hasil pada </a:t>
            </a:r>
            <a:r>
              <a:rPr lang="id-ID" dirty="0" err="1"/>
              <a:t>Grid</a:t>
            </a:r>
            <a:r>
              <a:rPr lang="id-ID" dirty="0"/>
              <a:t> dengan partisi yang berbeda</a:t>
            </a:r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313480"/>
              </p:ext>
            </p:extLst>
          </p:nvPr>
        </p:nvGraphicFramePr>
        <p:xfrm>
          <a:off x="1667433" y="2111187"/>
          <a:ext cx="9547414" cy="40657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8983"/>
                <a:gridCol w="1074179"/>
                <a:gridCol w="591467"/>
                <a:gridCol w="1039836"/>
                <a:gridCol w="709759"/>
                <a:gridCol w="1093260"/>
                <a:gridCol w="642027"/>
                <a:gridCol w="1031251"/>
                <a:gridCol w="593375"/>
                <a:gridCol w="1116154"/>
                <a:gridCol w="557123"/>
              </a:tblGrid>
              <a:tr h="578374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 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 anchor="ctr"/>
                </a:tc>
                <a:tc rowSpan="2">
                  <a:txBody>
                    <a:bodyPr/>
                    <a:lstStyle/>
                    <a:p>
                      <a:pPr marR="317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BFS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000" dirty="0">
                          <a:effectLst/>
                        </a:rPr>
                        <a:t> 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R="1066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 err="1">
                          <a:effectLst/>
                        </a:rPr>
                        <a:t>h_BFS</a:t>
                      </a:r>
                      <a:r>
                        <a:rPr lang="id-ID" sz="1000" dirty="0">
                          <a:effectLst/>
                        </a:rPr>
                        <a:t> 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57837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565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4 Partisi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558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8 Partisi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565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16 Partisi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558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32 Partisi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11739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Ukuran Grafik 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Waktu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I/O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Waktu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>
                  <a:txBody>
                    <a:bodyPr/>
                    <a:lstStyle/>
                    <a:p>
                      <a:pPr marR="5461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I/O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Waktu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I/O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Waktu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I/O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>
                  <a:txBody>
                    <a:bodyPr/>
                    <a:lstStyle/>
                    <a:p>
                      <a:pPr marR="5524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Waktu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>
                  <a:txBody>
                    <a:bodyPr/>
                    <a:lstStyle/>
                    <a:p>
                      <a:pPr marL="2603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I/O 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</a:tr>
              <a:tr h="5783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100*100 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3.14 hours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>
                  <a:txBody>
                    <a:bodyPr/>
                    <a:lstStyle/>
                    <a:p>
                      <a:pPr marL="3238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445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49.71 Sec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8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20.34 Sec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>
                  <a:txBody>
                    <a:bodyPr/>
                    <a:lstStyle/>
                    <a:p>
                      <a:pPr marR="5524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16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84.29 Sec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>
                  <a:txBody>
                    <a:bodyPr/>
                    <a:lstStyle/>
                    <a:p>
                      <a:pPr marR="5524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32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115.5 Sec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64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</a:tr>
              <a:tr h="5783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200*200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5 days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844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15.1 Min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8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17.9 Min 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16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18.0 Min 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32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17.67 Min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64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</a:tr>
              <a:tr h="5783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300*300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15 days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1266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63.0 Min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8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59.0 Min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16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67.35 Min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32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>
                  <a:txBody>
                    <a:bodyPr/>
                    <a:lstStyle/>
                    <a:p>
                      <a:pPr marR="5842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88.5 Min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  <a:tc>
                  <a:txBody>
                    <a:bodyPr/>
                    <a:lstStyle/>
                    <a:p>
                      <a:pPr marR="5842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64 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12065" marT="254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3733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4634" y="605118"/>
            <a:ext cx="9229165" cy="5571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000" dirty="0"/>
              <a:t>Tabel 2: Hasil pada grafik acak dengan partisi yang berbeda</a:t>
            </a:r>
          </a:p>
          <a:p>
            <a:pPr marL="0" indent="0">
              <a:buNone/>
            </a:pPr>
            <a:endParaRPr lang="id-ID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974816"/>
              </p:ext>
            </p:extLst>
          </p:nvPr>
        </p:nvGraphicFramePr>
        <p:xfrm>
          <a:off x="2178423" y="1237130"/>
          <a:ext cx="8700249" cy="49398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0629"/>
                <a:gridCol w="1018948"/>
                <a:gridCol w="531246"/>
                <a:gridCol w="973662"/>
                <a:gridCol w="613111"/>
                <a:gridCol w="977145"/>
                <a:gridCol w="609627"/>
                <a:gridCol w="935342"/>
                <a:gridCol w="548664"/>
                <a:gridCol w="1018948"/>
                <a:gridCol w="492927"/>
              </a:tblGrid>
              <a:tr h="819254">
                <a:tc rowSpan="2">
                  <a:txBody>
                    <a:bodyPr/>
                    <a:lstStyle/>
                    <a:p>
                      <a:pPr marL="393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 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210" marR="29845" marT="2540" marB="0" anchor="ctr"/>
                </a:tc>
                <a:tc rowSpan="2">
                  <a:txBody>
                    <a:bodyPr/>
                    <a:lstStyle/>
                    <a:p>
                      <a:pPr marR="317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BFS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210" marR="29845" marT="254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210" marR="29845" marT="254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210" marR="29845" marT="254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R="5461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 err="1">
                          <a:effectLst/>
                        </a:rPr>
                        <a:t>h_BFS</a:t>
                      </a:r>
                      <a:r>
                        <a:rPr lang="id-ID" sz="1000" dirty="0">
                          <a:effectLst/>
                        </a:rPr>
                        <a:t> 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210" marR="29845" marT="254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210" marR="29845" marT="254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81925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4 Partisi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210" marR="29845" marT="254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8 Partisi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210" marR="29845" marT="254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16 Partisi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210" marR="29845" marT="254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32 Partisi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210" marR="29845" marT="254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16628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Ukuran Grafik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210" marR="29845" marT="254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Waktu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210" marR="29845" marT="254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I/O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210" marR="29845" marT="254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Waktu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210" marR="29845" marT="254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I/O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210" marR="29845" marT="25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Waktu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210" marR="29845" marT="25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I/O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210" marR="29845" marT="254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Waktu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210" marR="29845" marT="254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I/O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210" marR="29845" marT="254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Waktu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210" marR="29845" marT="254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I/O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210" marR="29845" marT="2540" marB="0"/>
                </a:tc>
              </a:tr>
              <a:tr h="819254">
                <a:tc>
                  <a:txBody>
                    <a:bodyPr/>
                    <a:lstStyle/>
                    <a:p>
                      <a:pPr marL="393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10000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210" marR="29845" marT="254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3.14 hours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210" marR="29845" marT="254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126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210" marR="29845" marT="254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26.78 Min 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210" marR="29845" marT="25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8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210" marR="29845" marT="254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32.91 Min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210" marR="29845" marT="25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16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210" marR="29845" marT="254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33.63 Min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210" marR="29845" marT="25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32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210" marR="29845" marT="25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32.6 Min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210" marR="29845" marT="254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64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210" marR="29845" marT="2540" marB="0"/>
                </a:tc>
              </a:tr>
              <a:tr h="819254">
                <a:tc>
                  <a:txBody>
                    <a:bodyPr/>
                    <a:lstStyle/>
                    <a:p>
                      <a:pPr marL="393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30000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210" marR="29845" marT="254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4 days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210" marR="29845" marT="254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378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210" marR="29845" marT="254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4.6 Hour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210" marR="29845" marT="25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8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210" marR="29845" marT="254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4.71 Hour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210" marR="29845" marT="254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16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210" marR="29845" marT="254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4.47 Hour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210" marR="29845" marT="2540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32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210" marR="29845" marT="254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4.96 Hour 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210" marR="29845" marT="254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64 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210" marR="29845" marT="254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6615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6. KESIMPULAN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8764" y="1801905"/>
            <a:ext cx="9009529" cy="4375057"/>
          </a:xfrm>
        </p:spPr>
        <p:txBody>
          <a:bodyPr>
            <a:normAutofit/>
          </a:bodyPr>
          <a:lstStyle/>
          <a:p>
            <a:pPr marL="0" lvl="0" indent="0" algn="just" fontAlgn="base">
              <a:buNone/>
            </a:pPr>
            <a:r>
              <a:rPr lang="id-ID" sz="2000" dirty="0" smtClean="0"/>
              <a:t>Algoritma </a:t>
            </a:r>
            <a:r>
              <a:rPr lang="id-ID" sz="2000" dirty="0" err="1"/>
              <a:t>h_BFS</a:t>
            </a:r>
            <a:r>
              <a:rPr lang="id-ID" sz="2000" dirty="0"/>
              <a:t>  secara signifikan lebih unggul dari BFS baik mengukur waktu durasi dan jumlah operasi I / O. BFS membutuhkan waktu lebih lama karena sejumlah besar operasi I / O.</a:t>
            </a:r>
          </a:p>
          <a:p>
            <a:pPr marL="0" lvl="0" indent="0" algn="just" fontAlgn="base">
              <a:buNone/>
            </a:pPr>
            <a:r>
              <a:rPr lang="id-ID" sz="2000" dirty="0" smtClean="0"/>
              <a:t>Jumlah </a:t>
            </a:r>
            <a:r>
              <a:rPr lang="id-ID" sz="2000" dirty="0"/>
              <a:t>operasi I/O meningkat seiring peningkatan jumlah partisi tetapi tetap lebih sedikit dibandingkan dengan jumlah I/O BFS</a:t>
            </a:r>
          </a:p>
          <a:p>
            <a:pPr marL="0" indent="0" algn="just">
              <a:buNone/>
            </a:pPr>
            <a:endParaRPr lang="id-ID" sz="2000" dirty="0"/>
          </a:p>
          <a:p>
            <a:pPr marL="0" indent="0" algn="just">
              <a:buNone/>
            </a:pP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4976637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ANGGOTA KELOMPOK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AGNESTRI ADITYA			DBC 109 012</a:t>
            </a:r>
          </a:p>
          <a:p>
            <a:r>
              <a:rPr lang="id-ID" dirty="0" smtClean="0"/>
              <a:t>AFRIZAL					DBC 109 079</a:t>
            </a:r>
          </a:p>
          <a:p>
            <a:r>
              <a:rPr lang="id-ID" dirty="0" smtClean="0"/>
              <a:t>SYAIFUL RIZAL				DBC 109 096</a:t>
            </a:r>
          </a:p>
          <a:p>
            <a:r>
              <a:rPr lang="id-ID" dirty="0" smtClean="0"/>
              <a:t>DEVI NELAWATI			DBC 110 056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91716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 PENGANTAR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825624"/>
            <a:ext cx="8554687" cy="47768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000" dirty="0"/>
              <a:t>Banyak aplikasi seperti jaringan, data Mining, dan aplikasi </a:t>
            </a:r>
            <a:r>
              <a:rPr lang="id-ID" sz="2000" dirty="0" err="1"/>
              <a:t>web</a:t>
            </a:r>
            <a:r>
              <a:rPr lang="id-ID" sz="2000" dirty="0"/>
              <a:t> direpresentasikan sebagai grafik</a:t>
            </a:r>
            <a:r>
              <a:rPr lang="id-ID" sz="2000" dirty="0" smtClean="0"/>
              <a:t>. </a:t>
            </a:r>
            <a:r>
              <a:rPr lang="id-ID" sz="2000" dirty="0"/>
              <a:t>Aplikasi ini membutuhkan pencarian grafik; memeriksa secara menyeluruh semua </a:t>
            </a:r>
            <a:r>
              <a:rPr lang="id-ID" sz="2000" dirty="0" err="1"/>
              <a:t>node</a:t>
            </a:r>
            <a:r>
              <a:rPr lang="id-ID" sz="2000" dirty="0"/>
              <a:t> dalam grafik dengan tujuan menemukan sebuah </a:t>
            </a:r>
            <a:r>
              <a:rPr lang="id-ID" sz="2000" dirty="0" err="1"/>
              <a:t>node</a:t>
            </a:r>
            <a:r>
              <a:rPr lang="id-ID" sz="2000" dirty="0"/>
              <a:t> tertentu atau satu dengan properti yang diberikan. Teknik yang berbeda yang diadopsi untuk grafik pencarian seperti </a:t>
            </a:r>
            <a:r>
              <a:rPr lang="id-ID" sz="2000" dirty="0" err="1"/>
              <a:t>Breadth</a:t>
            </a:r>
            <a:r>
              <a:rPr lang="id-ID" sz="2000" dirty="0"/>
              <a:t> </a:t>
            </a:r>
            <a:r>
              <a:rPr lang="id-ID" sz="2000" dirty="0" err="1"/>
              <a:t>first</a:t>
            </a:r>
            <a:r>
              <a:rPr lang="id-ID" sz="2000" dirty="0"/>
              <a:t> </a:t>
            </a:r>
            <a:r>
              <a:rPr lang="id-ID" sz="2000" dirty="0" err="1"/>
              <a:t>Search</a:t>
            </a:r>
            <a:r>
              <a:rPr lang="id-ID" sz="2000" dirty="0"/>
              <a:t> (BFS) </a:t>
            </a:r>
            <a:r>
              <a:rPr lang="id-ID" sz="2000" dirty="0" err="1"/>
              <a:t>and</a:t>
            </a:r>
            <a:r>
              <a:rPr lang="id-ID" sz="2000" dirty="0"/>
              <a:t> </a:t>
            </a:r>
            <a:r>
              <a:rPr lang="id-ID" sz="2000" dirty="0" err="1"/>
              <a:t>Depth</a:t>
            </a:r>
            <a:r>
              <a:rPr lang="id-ID" sz="2000" dirty="0"/>
              <a:t> First </a:t>
            </a:r>
            <a:r>
              <a:rPr lang="id-ID" sz="2000" dirty="0" err="1"/>
              <a:t>Search</a:t>
            </a:r>
            <a:r>
              <a:rPr lang="id-ID" sz="2000" dirty="0"/>
              <a:t> (DFS). Sangat mudah untuk menerapkan BFS pada grafik kecil karena cocok dalam memori, sedangkan untuk grafik besar, BFS menimbulkan banyak tantangan yang berkaitan dengan penyimpanan dalam memori dan operasi I / O</a:t>
            </a:r>
            <a:r>
              <a:rPr lang="id-ID" sz="2000" dirty="0" smtClean="0"/>
              <a:t>. </a:t>
            </a:r>
            <a:r>
              <a:rPr lang="id-ID" sz="2000" dirty="0"/>
              <a:t>Algoritma paralel dan terdistribusi yang berbeda diperkenalkan untuk mengatasi kesulitan-kesulitan yang berkaitan dengan BFS pada grafik besar yang memindahkan semua perhitungan dengan beberapa proses.</a:t>
            </a:r>
          </a:p>
        </p:txBody>
      </p:sp>
    </p:spTree>
    <p:extLst>
      <p:ext uri="{BB962C8B-B14F-4D97-AF65-F5344CB8AC3E}">
        <p14:creationId xmlns:p14="http://schemas.microsoft.com/office/powerpoint/2010/main" val="17075180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1871" y="860612"/>
            <a:ext cx="8946775" cy="53297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000" dirty="0" smtClean="0"/>
              <a:t>Tulisan ini </a:t>
            </a:r>
            <a:r>
              <a:rPr lang="id-ID" sz="2000" dirty="0"/>
              <a:t>memperkenalkan pendekatan </a:t>
            </a:r>
            <a:r>
              <a:rPr lang="id-ID" sz="2000" dirty="0" err="1"/>
              <a:t>heuristik</a:t>
            </a:r>
            <a:r>
              <a:rPr lang="id-ID" sz="2000" dirty="0"/>
              <a:t> untuk menghitung BFS pada grafik besar (</a:t>
            </a:r>
            <a:r>
              <a:rPr lang="id-ID" sz="2000" dirty="0" err="1"/>
              <a:t>h_BFS</a:t>
            </a:r>
            <a:r>
              <a:rPr lang="id-ID" sz="2000" dirty="0"/>
              <a:t>) berdasarkan model RAM. Ide utama adalah membagi grafik besar menjadi beberapa </a:t>
            </a:r>
            <a:r>
              <a:rPr lang="id-ID" sz="2000" dirty="0" err="1"/>
              <a:t>sub-grafik</a:t>
            </a:r>
            <a:r>
              <a:rPr lang="id-ID" sz="2000" dirty="0"/>
              <a:t> yang cocok di memori dengan menggunakan </a:t>
            </a:r>
            <a:r>
              <a:rPr lang="id-ID" sz="2000" dirty="0" err="1"/>
              <a:t>hMetis</a:t>
            </a:r>
            <a:r>
              <a:rPr lang="id-ID" sz="2000" dirty="0"/>
              <a:t>. Teknik-teknik partisi mengurangi jumlah melintasi tepi antara </a:t>
            </a:r>
            <a:r>
              <a:rPr lang="id-ID" sz="2000" dirty="0" err="1"/>
              <a:t>sub-grafik</a:t>
            </a:r>
            <a:r>
              <a:rPr lang="id-ID" sz="2000" dirty="0"/>
              <a:t>, yang mengurangi jumlah operasi I / O.</a:t>
            </a:r>
          </a:p>
        </p:txBody>
      </p:sp>
    </p:spTree>
    <p:extLst>
      <p:ext uri="{BB962C8B-B14F-4D97-AF65-F5344CB8AC3E}">
        <p14:creationId xmlns:p14="http://schemas.microsoft.com/office/powerpoint/2010/main" val="19339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2. BREADTH FIRST SEARCH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000" dirty="0" err="1"/>
              <a:t>Breadth-first</a:t>
            </a:r>
            <a:r>
              <a:rPr lang="id-ID" sz="2000" dirty="0"/>
              <a:t> </a:t>
            </a:r>
            <a:r>
              <a:rPr lang="id-ID" sz="2000" dirty="0" err="1"/>
              <a:t>search</a:t>
            </a:r>
            <a:r>
              <a:rPr lang="id-ID" sz="2000" dirty="0"/>
              <a:t> adalah algoritma yang melakukan pencarian secara melebar yang mengunjungi simpul secara </a:t>
            </a:r>
            <a:r>
              <a:rPr lang="id-ID" sz="2000" dirty="0" err="1"/>
              <a:t>preorder</a:t>
            </a:r>
            <a:r>
              <a:rPr lang="id-ID" sz="2000" dirty="0"/>
              <a:t> yaitu mengunjungi suatu simpul kemudian mengunjungi semua simpul yang bertetangga dengan simpul tersebut terlebih dahulu. Selanjutnya, simpul yang belum dikunjungi dan bertetangga dengan </a:t>
            </a:r>
            <a:r>
              <a:rPr lang="id-ID" sz="2000" dirty="0" smtClean="0"/>
              <a:t>simpul-simpul </a:t>
            </a:r>
            <a:r>
              <a:rPr lang="id-ID" sz="2000" dirty="0"/>
              <a:t>yang tadi dikunjungi , demikian seterusnya</a:t>
            </a:r>
            <a:r>
              <a:rPr lang="id-ID" sz="2000" dirty="0" smtClean="0"/>
              <a:t>.</a:t>
            </a:r>
          </a:p>
          <a:p>
            <a:pPr marL="0" indent="0" algn="just">
              <a:buNone/>
            </a:pPr>
            <a:r>
              <a:rPr lang="id-ID" sz="2000" i="1" dirty="0" err="1"/>
              <a:t>Breadth-first</a:t>
            </a:r>
            <a:r>
              <a:rPr lang="id-ID" sz="2000" i="1" dirty="0"/>
              <a:t> </a:t>
            </a:r>
            <a:r>
              <a:rPr lang="id-ID" sz="2000" i="1" dirty="0" err="1"/>
              <a:t>search</a:t>
            </a:r>
            <a:r>
              <a:rPr lang="id-ID" sz="2000" i="1" dirty="0"/>
              <a:t> (BFS) </a:t>
            </a:r>
            <a:r>
              <a:rPr lang="id-ID" sz="2000" dirty="0"/>
              <a:t>melakukan proses </a:t>
            </a:r>
            <a:r>
              <a:rPr lang="id-ID" sz="2000" dirty="0" err="1"/>
              <a:t>searching</a:t>
            </a:r>
            <a:r>
              <a:rPr lang="id-ID" sz="2000" dirty="0"/>
              <a:t> pada semua </a:t>
            </a:r>
            <a:r>
              <a:rPr lang="id-ID" sz="2000" dirty="0" err="1"/>
              <a:t>node</a:t>
            </a:r>
            <a:r>
              <a:rPr lang="id-ID" sz="2000" dirty="0"/>
              <a:t> yang berada pada level atau </a:t>
            </a:r>
            <a:r>
              <a:rPr lang="id-ID" sz="2000" dirty="0" err="1"/>
              <a:t>hirarki</a:t>
            </a:r>
            <a:r>
              <a:rPr lang="id-ID" sz="2000" dirty="0"/>
              <a:t> yang sama terlebih dahulu sebelum melanjutkan proses </a:t>
            </a:r>
            <a:r>
              <a:rPr lang="id-ID" sz="2000" dirty="0" err="1"/>
              <a:t>searching</a:t>
            </a:r>
            <a:r>
              <a:rPr lang="id-ID" sz="2000" dirty="0"/>
              <a:t> pada </a:t>
            </a:r>
            <a:r>
              <a:rPr lang="id-ID" sz="2000" dirty="0" err="1"/>
              <a:t>node</a:t>
            </a:r>
            <a:r>
              <a:rPr lang="id-ID" sz="2000" dirty="0"/>
              <a:t> di level berikutnya</a:t>
            </a:r>
            <a:r>
              <a:rPr lang="id-ID" sz="2000" dirty="0" smtClean="0"/>
              <a:t>.</a:t>
            </a:r>
          </a:p>
          <a:p>
            <a:pPr marL="0" indent="0" algn="just">
              <a:buNone/>
            </a:pPr>
            <a:r>
              <a:rPr lang="id-ID" sz="2000" dirty="0"/>
              <a:t>Urutan proses </a:t>
            </a:r>
            <a:r>
              <a:rPr lang="id-ID" sz="2000" dirty="0" err="1"/>
              <a:t>searching</a:t>
            </a:r>
            <a:r>
              <a:rPr lang="id-ID" sz="2000" dirty="0"/>
              <a:t> BFS ditunjukkan dalam </a:t>
            </a:r>
            <a:r>
              <a:rPr lang="id-ID" sz="2000" dirty="0" smtClean="0"/>
              <a:t>gambar di bawah ini: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5583217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4600" y="968188"/>
            <a:ext cx="8839200" cy="52040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000" dirty="0" smtClean="0"/>
              <a:t>Urutan </a:t>
            </a:r>
            <a:r>
              <a:rPr lang="id-ID" sz="2000" dirty="0"/>
              <a:t>proses </a:t>
            </a:r>
            <a:r>
              <a:rPr lang="id-ID" sz="2000" dirty="0" err="1"/>
              <a:t>searching</a:t>
            </a:r>
            <a:r>
              <a:rPr lang="id-ID" sz="2000" dirty="0"/>
              <a:t> BFS ditunjukkan dalam </a:t>
            </a:r>
            <a:r>
              <a:rPr lang="id-ID" sz="2000" dirty="0" smtClean="0"/>
              <a:t>gambar di bawah ini:</a:t>
            </a:r>
          </a:p>
          <a:p>
            <a:pPr marL="0" indent="0" algn="just">
              <a:buNone/>
            </a:pPr>
            <a:endParaRPr lang="id-ID" sz="2000" dirty="0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896036"/>
            <a:ext cx="6434418" cy="4028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86359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082" y="927848"/>
            <a:ext cx="9022977" cy="53297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800" dirty="0" err="1" smtClean="0"/>
              <a:t>hMetis</a:t>
            </a:r>
            <a:r>
              <a:rPr lang="id-ID" sz="2800" dirty="0" smtClean="0"/>
              <a:t> merupakan sebuah </a:t>
            </a:r>
            <a:r>
              <a:rPr lang="id-ID" sz="2800" dirty="0"/>
              <a:t>algoritma partisi </a:t>
            </a:r>
            <a:r>
              <a:rPr lang="id-ID" sz="2800" dirty="0" err="1"/>
              <a:t>multilevel</a:t>
            </a:r>
            <a:r>
              <a:rPr lang="id-ID" sz="2800" dirty="0"/>
              <a:t> </a:t>
            </a:r>
            <a:r>
              <a:rPr lang="id-ID" sz="2800" i="1" dirty="0" err="1" smtClean="0"/>
              <a:t>hypergraph</a:t>
            </a:r>
            <a:r>
              <a:rPr lang="id-ID" sz="2800" dirty="0" smtClean="0"/>
              <a:t>, yang digunakan </a:t>
            </a:r>
            <a:r>
              <a:rPr lang="id-ID" sz="2800" dirty="0"/>
              <a:t>untuk </a:t>
            </a:r>
            <a:r>
              <a:rPr lang="id-ID" sz="2800" dirty="0" err="1"/>
              <a:t>mempartisi</a:t>
            </a:r>
            <a:r>
              <a:rPr lang="id-ID" sz="2800" dirty="0"/>
              <a:t> </a:t>
            </a:r>
            <a:r>
              <a:rPr lang="id-ID" sz="2800" i="1" dirty="0" err="1"/>
              <a:t>hypergraph</a:t>
            </a:r>
            <a:r>
              <a:rPr lang="id-ID" sz="2800" i="1" dirty="0"/>
              <a:t> </a:t>
            </a:r>
            <a:r>
              <a:rPr lang="id-ID" sz="2800" dirty="0" smtClean="0"/>
              <a:t>menjadi </a:t>
            </a:r>
            <a:r>
              <a:rPr lang="id-ID" sz="2800" i="1" dirty="0"/>
              <a:t>k</a:t>
            </a:r>
            <a:r>
              <a:rPr lang="id-ID" sz="2800" dirty="0"/>
              <a:t> bagian, sedemikian hingga bobot </a:t>
            </a:r>
            <a:r>
              <a:rPr lang="id-ID" sz="2800" i="1" dirty="0" err="1" smtClean="0"/>
              <a:t>hyperedges</a:t>
            </a:r>
            <a:r>
              <a:rPr lang="id-ID" sz="2800" dirty="0" smtClean="0"/>
              <a:t> </a:t>
            </a:r>
            <a:r>
              <a:rPr lang="id-ID" sz="2800" dirty="0"/>
              <a:t>yang dipotong oleh </a:t>
            </a:r>
            <a:r>
              <a:rPr lang="id-ID" sz="2800" dirty="0" err="1"/>
              <a:t>pemartisi</a:t>
            </a:r>
            <a:r>
              <a:rPr lang="id-ID" sz="2800" dirty="0"/>
              <a:t> diminimalkan. Dengan meminimalkan </a:t>
            </a:r>
            <a:r>
              <a:rPr lang="id-ID" sz="2800" i="1" dirty="0" err="1" smtClean="0"/>
              <a:t>hyperedge-cut</a:t>
            </a:r>
            <a:r>
              <a:rPr lang="id-ID" sz="2800" dirty="0" smtClean="0"/>
              <a:t> </a:t>
            </a:r>
            <a:r>
              <a:rPr lang="id-ID" sz="2800" dirty="0"/>
              <a:t>berarti meminimalkan relasi yang tidak penting. </a:t>
            </a:r>
            <a:r>
              <a:rPr lang="id-ID" sz="2800" dirty="0" err="1"/>
              <a:t>Selan-jutnya</a:t>
            </a:r>
            <a:r>
              <a:rPr lang="id-ID" sz="2800" dirty="0"/>
              <a:t> </a:t>
            </a:r>
            <a:r>
              <a:rPr lang="id-ID" sz="2800" i="1" dirty="0"/>
              <a:t>k </a:t>
            </a:r>
            <a:r>
              <a:rPr lang="id-ID" sz="2800" dirty="0"/>
              <a:t>bagian ini secara </a:t>
            </a:r>
            <a:r>
              <a:rPr lang="id-ID" sz="2800" dirty="0" err="1"/>
              <a:t>rekursif</a:t>
            </a:r>
            <a:r>
              <a:rPr lang="id-ID" sz="2800" dirty="0"/>
              <a:t> </a:t>
            </a:r>
            <a:r>
              <a:rPr lang="id-ID" sz="2800" dirty="0" err="1"/>
              <a:t>di-</a:t>
            </a:r>
            <a:r>
              <a:rPr lang="id-ID" sz="2800" i="1" dirty="0" err="1"/>
              <a:t>bisection</a:t>
            </a:r>
            <a:r>
              <a:rPr lang="id-ID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95779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3. PENELITIAN SEBELUMNYA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000" dirty="0" smtClean="0"/>
              <a:t>Pada mulanya sebelum penggunaan algoritma </a:t>
            </a:r>
            <a:r>
              <a:rPr lang="id-ID" sz="2000" dirty="0" err="1" smtClean="0"/>
              <a:t>hMetis</a:t>
            </a:r>
            <a:r>
              <a:rPr lang="id-ID" sz="2000" dirty="0" smtClean="0"/>
              <a:t> untuk BFS pada grafik besar ada beberapa algoritma yang digunakan, antara lain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000" dirty="0" smtClean="0"/>
              <a:t> </a:t>
            </a:r>
            <a:r>
              <a:rPr lang="id-ID" sz="2000" dirty="0"/>
              <a:t>E</a:t>
            </a:r>
            <a:r>
              <a:rPr lang="id-ID" sz="2000" dirty="0" smtClean="0"/>
              <a:t>xternal </a:t>
            </a:r>
            <a:r>
              <a:rPr lang="id-ID" sz="2000" dirty="0" err="1"/>
              <a:t>memory</a:t>
            </a:r>
            <a:r>
              <a:rPr lang="id-ID" sz="2000" dirty="0"/>
              <a:t> </a:t>
            </a:r>
            <a:r>
              <a:rPr lang="id-ID" sz="2000" dirty="0" err="1" smtClean="0"/>
              <a:t>algorithm</a:t>
            </a:r>
            <a:r>
              <a:rPr lang="id-ID" sz="2000" dirty="0" smtClean="0"/>
              <a:t> , </a:t>
            </a:r>
            <a:r>
              <a:rPr lang="id-ID" sz="2000" dirty="0" err="1"/>
              <a:t>Ulrich</a:t>
            </a:r>
            <a:r>
              <a:rPr lang="id-ID" sz="2000" dirty="0"/>
              <a:t> (2001</a:t>
            </a:r>
            <a:r>
              <a:rPr lang="id-ID" sz="20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000" dirty="0" smtClean="0"/>
              <a:t> </a:t>
            </a:r>
            <a:r>
              <a:rPr lang="id-ID" sz="2000" dirty="0" err="1" smtClean="0"/>
              <a:t>Parallel</a:t>
            </a:r>
            <a:r>
              <a:rPr lang="id-ID" sz="2000" dirty="0" smtClean="0"/>
              <a:t> </a:t>
            </a:r>
            <a:r>
              <a:rPr lang="id-ID" sz="2000" dirty="0" err="1" smtClean="0"/>
              <a:t>algorithms</a:t>
            </a:r>
            <a:r>
              <a:rPr lang="id-ID" sz="2000" dirty="0" smtClean="0"/>
              <a:t>,  </a:t>
            </a:r>
            <a:r>
              <a:rPr lang="id-ID" sz="2000" dirty="0"/>
              <a:t>David (2006</a:t>
            </a:r>
            <a:r>
              <a:rPr lang="id-ID" sz="20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000" dirty="0" smtClean="0"/>
              <a:t> </a:t>
            </a:r>
            <a:r>
              <a:rPr lang="id-ID" sz="2000" dirty="0" err="1"/>
              <a:t>MR_BFS</a:t>
            </a:r>
            <a:r>
              <a:rPr lang="id-ID" sz="2000" dirty="0"/>
              <a:t> dan </a:t>
            </a:r>
            <a:r>
              <a:rPr lang="id-ID" sz="2000" dirty="0" err="1" smtClean="0"/>
              <a:t>MM_BFS</a:t>
            </a:r>
            <a:r>
              <a:rPr lang="id-ID" sz="2000" dirty="0" smtClean="0"/>
              <a:t>, </a:t>
            </a:r>
            <a:r>
              <a:rPr lang="id-ID" sz="2000" dirty="0"/>
              <a:t>D. </a:t>
            </a:r>
            <a:r>
              <a:rPr lang="id-ID" sz="2000" dirty="0" err="1"/>
              <a:t>Ajwani</a:t>
            </a:r>
            <a:r>
              <a:rPr lang="id-ID" sz="2000" dirty="0"/>
              <a:t>, </a:t>
            </a:r>
            <a:r>
              <a:rPr lang="id-ID" sz="2000" dirty="0" err="1"/>
              <a:t>and</a:t>
            </a:r>
            <a:r>
              <a:rPr lang="id-ID" sz="2000" dirty="0"/>
              <a:t> </a:t>
            </a:r>
            <a:r>
              <a:rPr lang="id-ID" sz="2000" dirty="0" err="1"/>
              <a:t>others</a:t>
            </a:r>
            <a:r>
              <a:rPr lang="id-ID" sz="2000" dirty="0"/>
              <a:t> </a:t>
            </a:r>
            <a:r>
              <a:rPr lang="id-ID" sz="2000" dirty="0" smtClean="0"/>
              <a:t>(</a:t>
            </a:r>
            <a:r>
              <a:rPr lang="id-ID" sz="2000" dirty="0"/>
              <a:t>2005), (2006), </a:t>
            </a:r>
            <a:r>
              <a:rPr lang="id-ID" sz="2000" dirty="0" err="1" smtClean="0"/>
              <a:t>and</a:t>
            </a:r>
            <a:r>
              <a:rPr lang="id-ID" sz="2000" dirty="0" smtClean="0"/>
              <a:t> </a:t>
            </a:r>
            <a:r>
              <a:rPr lang="id-ID" sz="2000" dirty="0"/>
              <a:t>(2007</a:t>
            </a:r>
            <a:r>
              <a:rPr lang="id-ID" sz="20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000" dirty="0" smtClean="0"/>
              <a:t> </a:t>
            </a:r>
            <a:r>
              <a:rPr lang="id-ID" sz="2000" dirty="0" err="1" smtClean="0"/>
              <a:t>Breadth</a:t>
            </a:r>
            <a:r>
              <a:rPr lang="id-ID" sz="2000" dirty="0" smtClean="0"/>
              <a:t> </a:t>
            </a:r>
            <a:r>
              <a:rPr lang="id-ID" sz="2000" dirty="0"/>
              <a:t>First </a:t>
            </a:r>
            <a:r>
              <a:rPr lang="id-ID" sz="2000" dirty="0" err="1"/>
              <a:t>Search</a:t>
            </a:r>
            <a:r>
              <a:rPr lang="id-ID" sz="2000" dirty="0"/>
              <a:t> </a:t>
            </a:r>
            <a:r>
              <a:rPr lang="id-ID" sz="2000" dirty="0" smtClean="0"/>
              <a:t>terdistribusi, </a:t>
            </a:r>
            <a:r>
              <a:rPr lang="id-ID" sz="2000" dirty="0"/>
              <a:t>A. </a:t>
            </a:r>
            <a:r>
              <a:rPr lang="id-ID" sz="2000" dirty="0" err="1"/>
              <a:t>Yoo</a:t>
            </a:r>
            <a:r>
              <a:rPr lang="id-ID" sz="2000" dirty="0"/>
              <a:t> (2005</a:t>
            </a:r>
            <a:r>
              <a:rPr lang="id-ID" sz="20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000" dirty="0" smtClean="0"/>
              <a:t> </a:t>
            </a:r>
            <a:r>
              <a:rPr lang="id-ID" sz="2000" dirty="0" err="1"/>
              <a:t>R</a:t>
            </a:r>
            <a:r>
              <a:rPr lang="id-ID" sz="2000" dirty="0" err="1" smtClean="0"/>
              <a:t>educed</a:t>
            </a:r>
            <a:r>
              <a:rPr lang="id-ID" sz="2000" dirty="0" smtClean="0"/>
              <a:t> </a:t>
            </a:r>
            <a:r>
              <a:rPr lang="id-ID" sz="2000" dirty="0" err="1" smtClean="0"/>
              <a:t>memory</a:t>
            </a:r>
            <a:r>
              <a:rPr lang="id-ID" sz="2000" dirty="0" smtClean="0"/>
              <a:t>, </a:t>
            </a:r>
            <a:r>
              <a:rPr lang="id-ID" sz="2000" dirty="0" err="1"/>
              <a:t>Rong</a:t>
            </a:r>
            <a:r>
              <a:rPr lang="id-ID" sz="2000" dirty="0"/>
              <a:t> </a:t>
            </a:r>
            <a:r>
              <a:rPr lang="id-ID" sz="2000" dirty="0" err="1"/>
              <a:t>Zhou</a:t>
            </a:r>
            <a:r>
              <a:rPr lang="id-ID" sz="2000" dirty="0"/>
              <a:t>, Eric A. </a:t>
            </a:r>
            <a:r>
              <a:rPr lang="id-ID" sz="2000" dirty="0" err="1"/>
              <a:t>Hansen</a:t>
            </a:r>
            <a:r>
              <a:rPr lang="id-ID" sz="2000" dirty="0"/>
              <a:t> (2004) </a:t>
            </a:r>
            <a:r>
              <a:rPr lang="id-ID" sz="2000" dirty="0" err="1"/>
              <a:t>and</a:t>
            </a:r>
            <a:r>
              <a:rPr lang="id-ID" sz="2000" dirty="0"/>
              <a:t> 2006</a:t>
            </a:r>
            <a:endParaRPr lang="id-ID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4726286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4. PENJELASAN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000" dirty="0" smtClean="0"/>
              <a:t>Pada bahasan ini akan </a:t>
            </a:r>
            <a:r>
              <a:rPr lang="id-ID" sz="2000" dirty="0"/>
              <a:t>membahas bagaimana untuk menghitung </a:t>
            </a:r>
            <a:r>
              <a:rPr lang="id-ID" sz="2000" dirty="0" err="1"/>
              <a:t>Breadth</a:t>
            </a:r>
            <a:r>
              <a:rPr lang="id-ID" sz="2000" dirty="0"/>
              <a:t> First </a:t>
            </a:r>
            <a:r>
              <a:rPr lang="id-ID" sz="2000" dirty="0" err="1"/>
              <a:t>Search</a:t>
            </a:r>
            <a:r>
              <a:rPr lang="id-ID" sz="2000" dirty="0"/>
              <a:t> untuk grafik besar (</a:t>
            </a:r>
            <a:r>
              <a:rPr lang="id-ID" sz="2000" dirty="0" err="1"/>
              <a:t>h_BFS</a:t>
            </a:r>
            <a:r>
              <a:rPr lang="id-ID" sz="2000" dirty="0"/>
              <a:t>). Pendekatan </a:t>
            </a:r>
            <a:r>
              <a:rPr lang="id-ID" sz="2000" dirty="0" smtClean="0"/>
              <a:t>ini terdiri </a:t>
            </a:r>
            <a:r>
              <a:rPr lang="id-ID" sz="2000" dirty="0"/>
              <a:t>dari </a:t>
            </a:r>
            <a:r>
              <a:rPr lang="id-ID" sz="2000" dirty="0" err="1"/>
              <a:t>pra-pengolahan</a:t>
            </a:r>
            <a:r>
              <a:rPr lang="id-ID" sz="2000" dirty="0"/>
              <a:t> grafik asli (besar) dengan membagi menjadi </a:t>
            </a:r>
            <a:r>
              <a:rPr lang="id-ID" sz="2000" dirty="0" err="1"/>
              <a:t>sub-grafik</a:t>
            </a:r>
            <a:r>
              <a:rPr lang="id-ID" sz="2000" dirty="0"/>
              <a:t> menggunakan </a:t>
            </a:r>
            <a:r>
              <a:rPr lang="id-ID" sz="2000" dirty="0" err="1" smtClean="0"/>
              <a:t>hMetis</a:t>
            </a:r>
            <a:r>
              <a:rPr lang="id-ID" sz="2000" dirty="0"/>
              <a:t>.</a:t>
            </a:r>
            <a:endParaRPr lang="id-ID" sz="2000" dirty="0" smtClean="0"/>
          </a:p>
          <a:p>
            <a:pPr marL="0" indent="0">
              <a:buNone/>
            </a:pPr>
            <a:endParaRPr lang="id-ID" sz="2000" dirty="0" smtClean="0"/>
          </a:p>
          <a:p>
            <a:pPr marL="514350" indent="-514350">
              <a:buAutoNum type="alphaLcPeriod"/>
            </a:pPr>
            <a:r>
              <a:rPr lang="id-ID" sz="2000" dirty="0" smtClean="0"/>
              <a:t>Grafik Partisi</a:t>
            </a:r>
          </a:p>
          <a:p>
            <a:pPr marL="0" indent="0" algn="just">
              <a:buNone/>
            </a:pPr>
            <a:r>
              <a:rPr lang="id-ID" sz="2000" dirty="0" err="1" smtClean="0"/>
              <a:t>Disini</a:t>
            </a:r>
            <a:r>
              <a:rPr lang="id-ID" sz="2000" dirty="0" smtClean="0"/>
              <a:t> digunakan algoritma </a:t>
            </a:r>
            <a:r>
              <a:rPr lang="id-ID" sz="2000" dirty="0" err="1" smtClean="0"/>
              <a:t>hMetis</a:t>
            </a:r>
            <a:r>
              <a:rPr lang="id-ID" sz="2000" dirty="0" smtClean="0"/>
              <a:t> untuk </a:t>
            </a:r>
            <a:r>
              <a:rPr lang="id-ID" sz="2000" dirty="0" err="1" smtClean="0"/>
              <a:t>mempartisi</a:t>
            </a:r>
            <a:r>
              <a:rPr lang="id-ID" sz="2000" dirty="0" smtClean="0"/>
              <a:t> sirkuit VLSI yang dikembangkan oleh G</a:t>
            </a:r>
            <a:r>
              <a:rPr lang="id-ID" sz="2000" dirty="0"/>
              <a:t>. </a:t>
            </a:r>
            <a:r>
              <a:rPr lang="id-ID" sz="2000" dirty="0" err="1"/>
              <a:t>Karypis</a:t>
            </a:r>
            <a:r>
              <a:rPr lang="id-ID" sz="2000" dirty="0"/>
              <a:t> dan V. </a:t>
            </a:r>
            <a:r>
              <a:rPr lang="id-ID" sz="2000" dirty="0" err="1"/>
              <a:t>Kumar</a:t>
            </a:r>
            <a:r>
              <a:rPr lang="id-ID" sz="2000" dirty="0"/>
              <a:t> </a:t>
            </a:r>
            <a:r>
              <a:rPr lang="id-ID" sz="2000" dirty="0" smtClean="0"/>
              <a:t>pada 1997, 1998 </a:t>
            </a:r>
            <a:r>
              <a:rPr lang="id-ID" sz="2000" dirty="0"/>
              <a:t>dan </a:t>
            </a:r>
            <a:r>
              <a:rPr lang="id-ID" sz="2000" dirty="0" smtClean="0"/>
              <a:t>1999 </a:t>
            </a:r>
            <a:r>
              <a:rPr lang="id-ID" sz="2000" dirty="0"/>
              <a:t>untuk partisi grafik asli</a:t>
            </a:r>
          </a:p>
        </p:txBody>
      </p:sp>
    </p:spTree>
    <p:extLst>
      <p:ext uri="{BB962C8B-B14F-4D97-AF65-F5344CB8AC3E}">
        <p14:creationId xmlns:p14="http://schemas.microsoft.com/office/powerpoint/2010/main" val="33899052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377</TotalTime>
  <Words>1059</Words>
  <Application>Microsoft Office PowerPoint</Application>
  <PresentationFormat>Widescreen</PresentationFormat>
  <Paragraphs>189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Wingdings</vt:lpstr>
      <vt:lpstr>Wingdings 3</vt:lpstr>
      <vt:lpstr>Ion</vt:lpstr>
      <vt:lpstr>Computing Breadth First Search in Large Graph Using hMetis Partitioning</vt:lpstr>
      <vt:lpstr>ANGGOTA KELOMPOK</vt:lpstr>
      <vt:lpstr>1. PENGANTAR</vt:lpstr>
      <vt:lpstr>PowerPoint Presentation</vt:lpstr>
      <vt:lpstr>2. BREADTH FIRST SEARCH</vt:lpstr>
      <vt:lpstr>PowerPoint Presentation</vt:lpstr>
      <vt:lpstr>PowerPoint Presentation</vt:lpstr>
      <vt:lpstr>3. PENELITIAN SEBELUMNYA</vt:lpstr>
      <vt:lpstr>4. PENJELASAN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IMPLEMENTASI</vt:lpstr>
      <vt:lpstr>PowerPoint Presentation</vt:lpstr>
      <vt:lpstr>PowerPoint Presentation</vt:lpstr>
      <vt:lpstr>6. KESIMPULAN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Breadth First Search in Large Graph Using hMetis Partitioning</dc:title>
  <dc:creator>Syaiful Rizal</dc:creator>
  <cp:lastModifiedBy>VAN RAY HOSEA</cp:lastModifiedBy>
  <cp:revision>28</cp:revision>
  <dcterms:created xsi:type="dcterms:W3CDTF">2014-03-23T06:56:37Z</dcterms:created>
  <dcterms:modified xsi:type="dcterms:W3CDTF">2014-05-29T16:29:04Z</dcterms:modified>
</cp:coreProperties>
</file>