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66" r:id="rId2"/>
    <p:sldId id="271" r:id="rId3"/>
    <p:sldId id="263" r:id="rId4"/>
    <p:sldId id="264" r:id="rId5"/>
    <p:sldId id="280" r:id="rId6"/>
    <p:sldId id="258" r:id="rId7"/>
    <p:sldId id="260" r:id="rId8"/>
    <p:sldId id="259" r:id="rId9"/>
    <p:sldId id="281" r:id="rId10"/>
    <p:sldId id="268" r:id="rId11"/>
    <p:sldId id="274" r:id="rId12"/>
    <p:sldId id="275" r:id="rId13"/>
    <p:sldId id="278" r:id="rId14"/>
    <p:sldId id="269" r:id="rId15"/>
    <p:sldId id="276" r:id="rId16"/>
    <p:sldId id="279" r:id="rId17"/>
    <p:sldId id="270" r:id="rId18"/>
    <p:sldId id="282"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48" autoAdjust="0"/>
    <p:restoredTop sz="94660"/>
  </p:normalViewPr>
  <p:slideViewPr>
    <p:cSldViewPr snapToGrid="0">
      <p:cViewPr varScale="1">
        <p:scale>
          <a:sx n="84" d="100"/>
          <a:sy n="84" d="100"/>
        </p:scale>
        <p:origin x="605"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294397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970454-673D-485C-8FB9-32CF31E61539}"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223958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99518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5166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59615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2484118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48355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154625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91506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304751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258994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970454-673D-485C-8FB9-32CF31E61539}"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355791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970454-673D-485C-8FB9-32CF31E61539}"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63409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219365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212907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970454-673D-485C-8FB9-32CF31E61539}" type="datetimeFigureOut">
              <a:rPr lang="en-IN" smtClean="0"/>
              <a:t>06-12-2022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5967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970454-673D-485C-8FB9-32CF31E61539}"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CE9AF-6297-4148-8CA6-4B5AF3E5559C}" type="slidenum">
              <a:rPr lang="en-IN" smtClean="0"/>
              <a:t>‹#›</a:t>
            </a:fld>
            <a:endParaRPr lang="en-IN"/>
          </a:p>
        </p:txBody>
      </p:sp>
    </p:spTree>
    <p:extLst>
      <p:ext uri="{BB962C8B-B14F-4D97-AF65-F5344CB8AC3E}">
        <p14:creationId xmlns:p14="http://schemas.microsoft.com/office/powerpoint/2010/main" val="140242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970454-673D-485C-8FB9-32CF31E61539}" type="datetimeFigureOut">
              <a:rPr lang="en-IN" smtClean="0"/>
              <a:t>06-12-2022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BCE9AF-6297-4148-8CA6-4B5AF3E5559C}" type="slidenum">
              <a:rPr lang="en-IN" smtClean="0"/>
              <a:t>‹#›</a:t>
            </a:fld>
            <a:endParaRPr lang="en-IN"/>
          </a:p>
        </p:txBody>
      </p:sp>
    </p:spTree>
    <p:extLst>
      <p:ext uri="{BB962C8B-B14F-4D97-AF65-F5344CB8AC3E}">
        <p14:creationId xmlns:p14="http://schemas.microsoft.com/office/powerpoint/2010/main" val="3138563657"/>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nshi.club/pc/python/circuitpython/circuitpython-10-step2-3-rtc.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achmemicro.com/max7219-cascaded-dot-matrix-module/"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lectronics.stackexchange.com/questions/134023/solderless-breadboards-standard-size-specifications"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rduino.stackexchange.com/questions/3216/breadboard-to-arduino-wiring-with-flat-flex-cable-assemblies"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kZhaTJVNFl5aWxPMHBLdHZZajFJbnFDdkp3UXxBQ3Jtc0trcEw4NGsyMzNfNXR4bktYYjU2a1pFMFJjMzNMenFhUUEtcTZ0SlVRS2ZYUHVMbmoweHdVb09MSTFycnQ3NE9JOElJLWk2QVUwb3hyaGxpT21GWXcyN0lYdUNES2dXMzJ5c2JCRFQ3bFFDRV9ObmhWZw&amp;q=https%3A%2F%2Fgithub.com%2Fleonardosposina%2Farduino-led-dot-matrix-clock&amp;v=jqFt02OKT2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ngimg.com/png/32396-digital-clock-fil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lectronics-lab.com/arduino-nano-33-ble-sense/"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4D3C-18E4-B7C1-17EE-E3AD0F744239}"/>
              </a:ext>
            </a:extLst>
          </p:cNvPr>
          <p:cNvSpPr>
            <a:spLocks noGrp="1"/>
          </p:cNvSpPr>
          <p:nvPr>
            <p:ph type="title"/>
          </p:nvPr>
        </p:nvSpPr>
        <p:spPr>
          <a:xfrm>
            <a:off x="646111" y="452718"/>
            <a:ext cx="10477160" cy="1250576"/>
          </a:xfrm>
        </p:spPr>
        <p:txBody>
          <a:bodyPr/>
          <a:lstStyle/>
          <a:p>
            <a:pPr algn="ctr"/>
            <a:r>
              <a:rPr lang="en-IN" sz="2200" dirty="0">
                <a:solidFill>
                  <a:srgbClr val="FF0000"/>
                </a:solidFill>
              </a:rPr>
              <a:t>                  </a:t>
            </a:r>
            <a:r>
              <a:rPr lang="en-IN" sz="2200" dirty="0">
                <a:solidFill>
                  <a:srgbClr val="FFFF00"/>
                </a:solidFill>
              </a:rPr>
              <a:t>CHAITANYA INSTITUTE OF TECHNOLOGY AND SCIENCE</a:t>
            </a:r>
            <a:br>
              <a:rPr lang="en-IN" sz="2200" dirty="0">
                <a:solidFill>
                  <a:srgbClr val="FF0000"/>
                </a:solidFill>
              </a:rPr>
            </a:br>
            <a:r>
              <a:rPr lang="en-IN" sz="1200" dirty="0">
                <a:solidFill>
                  <a:srgbClr val="FF0000"/>
                </a:solidFill>
              </a:rPr>
              <a:t>   </a:t>
            </a:r>
            <a:r>
              <a:rPr lang="en-IN" sz="1600" dirty="0" err="1">
                <a:solidFill>
                  <a:srgbClr val="FFFF00"/>
                </a:solidFill>
                <a:latin typeface="Times New Roman" panose="02020603050405020304" pitchFamily="18" charset="0"/>
                <a:cs typeface="Times New Roman" panose="02020603050405020304" pitchFamily="18" charset="0"/>
              </a:rPr>
              <a:t>Kishanpura</a:t>
            </a:r>
            <a:r>
              <a:rPr lang="en-IN" sz="1600" dirty="0">
                <a:solidFill>
                  <a:srgbClr val="FFFF00"/>
                </a:solidFill>
                <a:latin typeface="Times New Roman" panose="02020603050405020304" pitchFamily="18" charset="0"/>
                <a:cs typeface="Times New Roman" panose="02020603050405020304" pitchFamily="18" charset="0"/>
              </a:rPr>
              <a:t>,  </a:t>
            </a:r>
            <a:r>
              <a:rPr lang="en-IN" sz="1600" dirty="0" err="1">
                <a:solidFill>
                  <a:srgbClr val="FFFF00"/>
                </a:solidFill>
                <a:latin typeface="Times New Roman" panose="02020603050405020304" pitchFamily="18" charset="0"/>
                <a:cs typeface="Times New Roman" panose="02020603050405020304" pitchFamily="18" charset="0"/>
              </a:rPr>
              <a:t>Hanamkonda</a:t>
            </a:r>
            <a:r>
              <a:rPr lang="en-IN" sz="1600" dirty="0">
                <a:solidFill>
                  <a:srgbClr val="FFFF00"/>
                </a:solidFill>
                <a:latin typeface="Times New Roman" panose="02020603050405020304" pitchFamily="18" charset="0"/>
                <a:cs typeface="Times New Roman" panose="02020603050405020304" pitchFamily="18" charset="0"/>
              </a:rPr>
              <a:t>.</a:t>
            </a:r>
            <a:br>
              <a:rPr lang="en-IN" sz="2200" dirty="0">
                <a:solidFill>
                  <a:srgbClr val="FF0000"/>
                </a:solidFill>
              </a:rPr>
            </a:br>
            <a:r>
              <a:rPr lang="en-IN" sz="2200" dirty="0">
                <a:solidFill>
                  <a:srgbClr val="FF0000"/>
                </a:solidFill>
              </a:rPr>
              <a:t>          </a:t>
            </a:r>
            <a:r>
              <a:rPr lang="en-IN" sz="2200" dirty="0">
                <a:solidFill>
                  <a:srgbClr val="00B0F0"/>
                </a:solidFill>
              </a:rPr>
              <a:t>DEPARTMENT OF ELECTONICS AND COMMUNICATION ENGINEERING</a:t>
            </a:r>
            <a:br>
              <a:rPr lang="en-IN" sz="2200" dirty="0">
                <a:solidFill>
                  <a:srgbClr val="00B0F0"/>
                </a:solidFill>
              </a:rPr>
            </a:br>
            <a:endParaRPr lang="en-IN" sz="2200" dirty="0">
              <a:solidFill>
                <a:srgbClr val="00B0F0"/>
              </a:solidFill>
            </a:endParaRPr>
          </a:p>
        </p:txBody>
      </p:sp>
      <p:sp>
        <p:nvSpPr>
          <p:cNvPr id="7" name="Content Placeholder 6">
            <a:extLst>
              <a:ext uri="{FF2B5EF4-FFF2-40B4-BE49-F238E27FC236}">
                <a16:creationId xmlns:a16="http://schemas.microsoft.com/office/drawing/2014/main" id="{BE08BB37-27B7-EB27-BC20-6B5FDE6884CD}"/>
              </a:ext>
            </a:extLst>
          </p:cNvPr>
          <p:cNvSpPr>
            <a:spLocks noGrp="1"/>
          </p:cNvSpPr>
          <p:nvPr>
            <p:ph idx="1"/>
          </p:nvPr>
        </p:nvSpPr>
        <p:spPr>
          <a:xfrm>
            <a:off x="1104293" y="2052918"/>
            <a:ext cx="8946541" cy="4195481"/>
          </a:xfrm>
        </p:spPr>
        <p:txBody>
          <a:bodyPr>
            <a:normAutofit fontScale="40000" lnSpcReduction="20000"/>
          </a:bodyPr>
          <a:lstStyle/>
          <a:p>
            <a:pPr marL="0" indent="0">
              <a:buNone/>
            </a:pPr>
            <a:r>
              <a:rPr lang="en-IN" sz="2800" dirty="0">
                <a:latin typeface="Times New Roman" panose="02020603050405020304" pitchFamily="18" charset="0"/>
                <a:cs typeface="Times New Roman" panose="02020603050405020304" pitchFamily="18" charset="0"/>
              </a:rPr>
              <a:t>                  </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a:p>
            <a:pPr marL="0" indent="0">
              <a:buNone/>
            </a:pPr>
            <a:r>
              <a:rPr lang="en-IN" sz="2800" dirty="0">
                <a:latin typeface="Times New Roman" panose="02020603050405020304" pitchFamily="18" charset="0"/>
                <a:cs typeface="Times New Roman" panose="02020603050405020304" pitchFamily="18" charset="0"/>
              </a:rPr>
              <a:t>                                                                             </a:t>
            </a:r>
            <a:r>
              <a:rPr lang="en-IN" sz="6000" dirty="0">
                <a:solidFill>
                  <a:srgbClr val="FF0000"/>
                </a:solidFill>
                <a:latin typeface="Times New Roman" panose="02020603050405020304" pitchFamily="18" charset="0"/>
                <a:cs typeface="Times New Roman" panose="02020603050405020304" pitchFamily="18" charset="0"/>
              </a:rPr>
              <a:t>PORTABLE DIGITAL CLOCK</a:t>
            </a:r>
          </a:p>
          <a:p>
            <a:pPr marL="0" indent="0">
              <a:buNone/>
            </a:pPr>
            <a:r>
              <a:rPr lang="en-IN" sz="3500" dirty="0">
                <a:latin typeface="Times New Roman" panose="02020603050405020304" pitchFamily="18" charset="0"/>
                <a:cs typeface="Times New Roman" panose="02020603050405020304" pitchFamily="18" charset="0"/>
              </a:rPr>
              <a:t>                                                                                                                                          Project Done By</a:t>
            </a:r>
          </a:p>
          <a:p>
            <a:pPr marL="0" indent="0">
              <a:buNone/>
            </a:pP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B.Varsha</a:t>
            </a:r>
            <a:r>
              <a:rPr lang="en-IN" sz="3500" dirty="0">
                <a:latin typeface="Times New Roman" panose="02020603050405020304" pitchFamily="18" charset="0"/>
                <a:cs typeface="Times New Roman" panose="02020603050405020304" pitchFamily="18" charset="0"/>
              </a:rPr>
              <a:t>             (214931560L)</a:t>
            </a:r>
          </a:p>
          <a:p>
            <a:pPr marL="0" indent="0">
              <a:buNone/>
            </a:pP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T.Thanmai</a:t>
            </a:r>
            <a:r>
              <a:rPr lang="en-IN" sz="3500" dirty="0">
                <a:latin typeface="Times New Roman" panose="02020603050405020304" pitchFamily="18" charset="0"/>
                <a:cs typeface="Times New Roman" panose="02020603050405020304" pitchFamily="18" charset="0"/>
              </a:rPr>
              <a:t>          (20493T1508)</a:t>
            </a:r>
          </a:p>
          <a:p>
            <a:pPr marL="0" indent="0">
              <a:buNone/>
            </a:pP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B.Abhignareddy</a:t>
            </a:r>
            <a:r>
              <a:rPr lang="en-IN" sz="3500" dirty="0">
                <a:latin typeface="Times New Roman" panose="02020603050405020304" pitchFamily="18" charset="0"/>
                <a:cs typeface="Times New Roman" panose="02020603050405020304" pitchFamily="18" charset="0"/>
              </a:rPr>
              <a:t> (20493T1537)                       </a:t>
            </a:r>
          </a:p>
          <a:p>
            <a:pPr marL="0" indent="0">
              <a:buNone/>
            </a:pP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V.Niranjan</a:t>
            </a:r>
            <a:r>
              <a:rPr lang="en-IN" sz="3500" dirty="0">
                <a:latin typeface="Times New Roman" panose="02020603050405020304" pitchFamily="18" charset="0"/>
                <a:cs typeface="Times New Roman" panose="02020603050405020304" pitchFamily="18" charset="0"/>
              </a:rPr>
              <a:t>           (20493T1529)</a:t>
            </a:r>
            <a:endParaRPr lang="en-IN" sz="19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IN" sz="3500" dirty="0">
              <a:latin typeface="Times New Roman" panose="02020603050405020304" pitchFamily="18" charset="0"/>
              <a:cs typeface="Times New Roman" panose="02020603050405020304" pitchFamily="18" charset="0"/>
            </a:endParaRPr>
          </a:p>
          <a:p>
            <a:pPr marL="0" indent="0">
              <a:buNone/>
            </a:pPr>
            <a:r>
              <a:rPr lang="en-IN" sz="3500" dirty="0">
                <a:latin typeface="Times New Roman" panose="02020603050405020304" pitchFamily="18" charset="0"/>
                <a:cs typeface="Times New Roman" panose="02020603050405020304" pitchFamily="18" charset="0"/>
              </a:rPr>
              <a:t>    Dr ANVESH THATIKONDA                                                                                                   </a:t>
            </a:r>
            <a:r>
              <a:rPr lang="en-IN" sz="3500" dirty="0" err="1">
                <a:latin typeface="Times New Roman" panose="02020603050405020304" pitchFamily="18" charset="0"/>
                <a:cs typeface="Times New Roman" panose="02020603050405020304" pitchFamily="18" charset="0"/>
              </a:rPr>
              <a:t>Dr.k</a:t>
            </a:r>
            <a:r>
              <a:rPr lang="en-IN" sz="3500" dirty="0">
                <a:latin typeface="Times New Roman" panose="02020603050405020304" pitchFamily="18" charset="0"/>
                <a:cs typeface="Times New Roman" panose="02020603050405020304" pitchFamily="18" charset="0"/>
              </a:rPr>
              <a:t>. SEETHARAM</a:t>
            </a:r>
          </a:p>
          <a:p>
            <a:pPr marL="0" indent="0">
              <a:buNone/>
            </a:pPr>
            <a:r>
              <a:rPr lang="en-IN" sz="2800"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Project Guide                                                                                                Head of the department</a:t>
            </a:r>
          </a:p>
        </p:txBody>
      </p:sp>
      <p:pic>
        <p:nvPicPr>
          <p:cNvPr id="4" name="Picture 3">
            <a:extLst>
              <a:ext uri="{FF2B5EF4-FFF2-40B4-BE49-F238E27FC236}">
                <a16:creationId xmlns:a16="http://schemas.microsoft.com/office/drawing/2014/main" id="{4BAC6F03-C6D5-712E-5562-D2B11F960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416" y="1463040"/>
            <a:ext cx="2478024" cy="1819656"/>
          </a:xfrm>
          <a:prstGeom prst="rect">
            <a:avLst/>
          </a:prstGeom>
        </p:spPr>
      </p:pic>
    </p:spTree>
    <p:extLst>
      <p:ext uri="{BB962C8B-B14F-4D97-AF65-F5344CB8AC3E}">
        <p14:creationId xmlns:p14="http://schemas.microsoft.com/office/powerpoint/2010/main" val="202499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A0BA-53F7-BA70-BB01-62D5E6ED408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REAL TIME CLOCK</a:t>
            </a:r>
          </a:p>
        </p:txBody>
      </p:sp>
      <p:sp>
        <p:nvSpPr>
          <p:cNvPr id="3" name="Content Placeholder 2">
            <a:extLst>
              <a:ext uri="{FF2B5EF4-FFF2-40B4-BE49-F238E27FC236}">
                <a16:creationId xmlns:a16="http://schemas.microsoft.com/office/drawing/2014/main" id="{049B5CCD-3EDE-8EB4-3B77-DF79024C891B}"/>
              </a:ext>
            </a:extLst>
          </p:cNvPr>
          <p:cNvSpPr>
            <a:spLocks noGrp="1"/>
          </p:cNvSpPr>
          <p:nvPr>
            <p:ph idx="1"/>
          </p:nvPr>
        </p:nvSpPr>
        <p:spPr>
          <a:xfrm>
            <a:off x="1103312" y="1655064"/>
            <a:ext cx="8946541" cy="4602479"/>
          </a:xfrm>
        </p:spPr>
        <p:txBody>
          <a:bodyPr/>
          <a:lstStyle/>
          <a:p>
            <a:pPr marL="0" indent="0" algn="just">
              <a:buNone/>
            </a:pPr>
            <a:r>
              <a:rPr lang="en-IN" dirty="0">
                <a:latin typeface="Times New Roman" panose="02020603050405020304" pitchFamily="18" charset="0"/>
                <a:cs typeface="Times New Roman" panose="02020603050405020304" pitchFamily="18" charset="0"/>
              </a:rPr>
              <a:t>	RTC is used to store Time and Date in the system even when the system is not in operation. This is the system used in many devices including laptop, mobile phones, tablet, digital cameras etc. RTC is inbuilt part of any electronics device. DS3231 is widely used RTC. When the power is restored, RTC displays the real time irrespective of the duration for which the power is off.</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BE6EA32-7746-B44E-471F-2FF8042B033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7337" y="3429000"/>
            <a:ext cx="9077325" cy="2373033"/>
          </a:xfrm>
          <a:prstGeom prst="rect">
            <a:avLst/>
          </a:prstGeom>
        </p:spPr>
      </p:pic>
    </p:spTree>
    <p:extLst>
      <p:ext uri="{BB962C8B-B14F-4D97-AF65-F5344CB8AC3E}">
        <p14:creationId xmlns:p14="http://schemas.microsoft.com/office/powerpoint/2010/main" val="276714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E4E4-8BEC-3A42-D661-0D473B560EB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8×32 DOT MATRIX</a:t>
            </a:r>
          </a:p>
        </p:txBody>
      </p:sp>
      <p:sp>
        <p:nvSpPr>
          <p:cNvPr id="3" name="Content Placeholder 2">
            <a:extLst>
              <a:ext uri="{FF2B5EF4-FFF2-40B4-BE49-F238E27FC236}">
                <a16:creationId xmlns:a16="http://schemas.microsoft.com/office/drawing/2014/main" id="{8C14708F-995A-3A4C-D692-E577EB524C6D}"/>
              </a:ext>
            </a:extLst>
          </p:cNvPr>
          <p:cNvSpPr>
            <a:spLocks noGrp="1"/>
          </p:cNvSpPr>
          <p:nvPr>
            <p:ph idx="1"/>
          </p:nvPr>
        </p:nvSpPr>
        <p:spPr>
          <a:xfrm>
            <a:off x="1103312" y="1354238"/>
            <a:ext cx="8946541" cy="4894161"/>
          </a:xfrm>
        </p:spPr>
        <p:txBody>
          <a:bodyPr/>
          <a:lstStyle/>
          <a:p>
            <a:r>
              <a:rPr lang="en-IN" dirty="0">
                <a:latin typeface="Times New Roman" panose="02020603050405020304" pitchFamily="18" charset="0"/>
                <a:cs typeface="Times New Roman" panose="02020603050405020304" pitchFamily="18" charset="0"/>
              </a:rPr>
              <a:t>A dot matrix is a 2-dimensional patterned array, used to represent characters, symbols and images. Most types of modern technology use dot matrices for display of information, including mobile phones, televisions, and printers.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7F96B92-1E12-BB46-7D20-EF290E0A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10137" y="3145537"/>
            <a:ext cx="7315200" cy="2596895"/>
          </a:xfrm>
          <a:prstGeom prst="rect">
            <a:avLst/>
          </a:prstGeom>
        </p:spPr>
      </p:pic>
    </p:spTree>
    <p:extLst>
      <p:ext uri="{BB962C8B-B14F-4D97-AF65-F5344CB8AC3E}">
        <p14:creationId xmlns:p14="http://schemas.microsoft.com/office/powerpoint/2010/main" val="328260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75E5-07A7-2504-8772-DDE1C32C0F9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BREAD BOARD</a:t>
            </a:r>
          </a:p>
        </p:txBody>
      </p:sp>
      <p:sp>
        <p:nvSpPr>
          <p:cNvPr id="3" name="Content Placeholder 2">
            <a:extLst>
              <a:ext uri="{FF2B5EF4-FFF2-40B4-BE49-F238E27FC236}">
                <a16:creationId xmlns:a16="http://schemas.microsoft.com/office/drawing/2014/main" id="{52ACA49C-B962-C809-B2C6-A54A461DDA27}"/>
              </a:ext>
            </a:extLst>
          </p:cNvPr>
          <p:cNvSpPr>
            <a:spLocks noGrp="1"/>
          </p:cNvSpPr>
          <p:nvPr>
            <p:ph idx="1"/>
          </p:nvPr>
        </p:nvSpPr>
        <p:spPr>
          <a:xfrm>
            <a:off x="1103312" y="1736204"/>
            <a:ext cx="8946541" cy="4512196"/>
          </a:xfrm>
        </p:spPr>
        <p:txBody>
          <a:bodyPr/>
          <a:lstStyle/>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A breadboard (sometimes called a </a:t>
            </a:r>
            <a:r>
              <a:rPr lang="en-US" b="0" i="0" dirty="0" err="1">
                <a:solidFill>
                  <a:schemeClr val="tx1">
                    <a:lumMod val="95000"/>
                  </a:schemeClr>
                </a:solidFill>
                <a:effectLst/>
                <a:latin typeface="Times New Roman" panose="02020603050405020304" pitchFamily="18" charset="0"/>
                <a:cs typeface="Times New Roman" panose="02020603050405020304" pitchFamily="18" charset="0"/>
              </a:rPr>
              <a:t>plugblock</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is used for building temporary circuits. It is useful to designers because it allows components to be removed and replaced easily. It is useful to the person who wants to build a circuit to demonstrate its action, then to reuse the components in another circuit.</a:t>
            </a:r>
            <a:r>
              <a:rPr lang="en-US" i="0" dirty="0">
                <a:solidFill>
                  <a:schemeClr val="tx1">
                    <a:lumMod val="95000"/>
                  </a:schemeClr>
                </a:solidFill>
                <a:effectLst/>
                <a:latin typeface="Times New Roman" panose="02020603050405020304" pitchFamily="18" charset="0"/>
                <a:cs typeface="Times New Roman" panose="02020603050405020304" pitchFamily="18" charset="0"/>
              </a:rPr>
              <a:t> </a:t>
            </a:r>
            <a:endParaRPr lang="en-US" b="0" i="0" dirty="0">
              <a:solidFill>
                <a:schemeClr val="tx1">
                  <a:lumMod val="95000"/>
                </a:schemeClr>
              </a:solidFill>
              <a:effectLst/>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                  </a:t>
            </a:r>
            <a:br>
              <a:rPr lang="en-US"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F19C46-6E56-E616-3ED9-210F6F2344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42258" y="3520440"/>
            <a:ext cx="6470248" cy="2487168"/>
          </a:xfrm>
          <a:prstGeom prst="rect">
            <a:avLst/>
          </a:prstGeom>
        </p:spPr>
      </p:pic>
    </p:spTree>
    <p:extLst>
      <p:ext uri="{BB962C8B-B14F-4D97-AF65-F5344CB8AC3E}">
        <p14:creationId xmlns:p14="http://schemas.microsoft.com/office/powerpoint/2010/main" val="117561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40F5-1DEF-B73E-B25A-F9A0C5CEF7E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JUMPER WIRES</a:t>
            </a:r>
          </a:p>
        </p:txBody>
      </p:sp>
      <p:sp>
        <p:nvSpPr>
          <p:cNvPr id="3" name="Content Placeholder 2">
            <a:extLst>
              <a:ext uri="{FF2B5EF4-FFF2-40B4-BE49-F238E27FC236}">
                <a16:creationId xmlns:a16="http://schemas.microsoft.com/office/drawing/2014/main" id="{2984E4F0-6877-680C-D761-F3417C7E441B}"/>
              </a:ext>
            </a:extLst>
          </p:cNvPr>
          <p:cNvSpPr>
            <a:spLocks noGrp="1"/>
          </p:cNvSpPr>
          <p:nvPr>
            <p:ph idx="1"/>
          </p:nvPr>
        </p:nvSpPr>
        <p:spPr>
          <a:xfrm>
            <a:off x="1103312" y="1508760"/>
            <a:ext cx="8946541" cy="4739639"/>
          </a:xfrm>
        </p:spPr>
        <p:txBody>
          <a:bodyPr/>
          <a:lstStyle/>
          <a:p>
            <a:pPr algn="just"/>
            <a:r>
              <a:rPr lang="en-US" b="0" i="0" dirty="0">
                <a:effectLst/>
                <a:latin typeface="Times New Roman" panose="02020603050405020304" pitchFamily="18" charset="0"/>
                <a:cs typeface="Times New Roman" panose="02020603050405020304" pitchFamily="18" charset="0"/>
              </a:rPr>
              <a:t>Jumper wires are simply wires that have connector pins at each end, allowing them to be used to connect two points to each other without soldering. Jumper wires are typically used with </a:t>
            </a:r>
            <a:r>
              <a:rPr lang="en-US" dirty="0">
                <a:latin typeface="Times New Roman" panose="02020603050405020304" pitchFamily="18" charset="0"/>
                <a:cs typeface="Times New Roman" panose="02020603050405020304" pitchFamily="18" charset="0"/>
              </a:rPr>
              <a:t>breadboards</a:t>
            </a:r>
            <a:r>
              <a:rPr lang="en-US" b="0" i="0" dirty="0">
                <a:effectLst/>
                <a:latin typeface="Times New Roman" panose="02020603050405020304" pitchFamily="18" charset="0"/>
                <a:cs typeface="Times New Roman" panose="02020603050405020304" pitchFamily="18" charset="0"/>
              </a:rPr>
              <a:t> and other prototyping tools in order to make it easy to change a circuit as needed. Fairly simple. In fact, it doesn’t get much more basic than jumper wires</a:t>
            </a:r>
            <a:r>
              <a:rPr lang="en-US" b="0" i="0" dirty="0">
                <a:solidFill>
                  <a:srgbClr val="000000"/>
                </a:solidFill>
                <a:effectLst/>
                <a:latin typeface="Helvetica Neue"/>
              </a:rPr>
              <a:t>.</a:t>
            </a:r>
          </a:p>
          <a:p>
            <a:pPr marL="0" indent="0">
              <a:buNone/>
            </a:pPr>
            <a:endParaRPr lang="en-IN" dirty="0"/>
          </a:p>
        </p:txBody>
      </p:sp>
      <p:pic>
        <p:nvPicPr>
          <p:cNvPr id="5" name="Picture 4">
            <a:extLst>
              <a:ext uri="{FF2B5EF4-FFF2-40B4-BE49-F238E27FC236}">
                <a16:creationId xmlns:a16="http://schemas.microsoft.com/office/drawing/2014/main" id="{BD5FF2E6-B8A6-66EC-E7BC-897F6092FC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42147" y="3456432"/>
            <a:ext cx="7221310" cy="2948850"/>
          </a:xfrm>
          <a:prstGeom prst="rect">
            <a:avLst/>
          </a:prstGeom>
        </p:spPr>
      </p:pic>
    </p:spTree>
    <p:extLst>
      <p:ext uri="{BB962C8B-B14F-4D97-AF65-F5344CB8AC3E}">
        <p14:creationId xmlns:p14="http://schemas.microsoft.com/office/powerpoint/2010/main" val="382136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9862-A2F4-D7F3-14B3-7BB5E81D2375}"/>
              </a:ext>
            </a:extLst>
          </p:cNvPr>
          <p:cNvSpPr>
            <a:spLocks noGrp="1"/>
          </p:cNvSpPr>
          <p:nvPr>
            <p:ph type="title"/>
          </p:nvPr>
        </p:nvSpPr>
        <p:spPr>
          <a:xfrm>
            <a:off x="646111" y="425824"/>
            <a:ext cx="9404723" cy="1400530"/>
          </a:xfrm>
        </p:spPr>
        <p:txBody>
          <a:bodyPr/>
          <a:lstStyle/>
          <a:p>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F39D2B2D-9126-7046-CDB2-C23F8971DAA1}"/>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It is light and compact.</a:t>
            </a:r>
          </a:p>
          <a:p>
            <a:pPr algn="just"/>
            <a:r>
              <a:rPr lang="en-IN" dirty="0">
                <a:latin typeface="Times New Roman" panose="02020603050405020304" pitchFamily="18" charset="0"/>
                <a:cs typeface="Times New Roman" panose="02020603050405020304" pitchFamily="18" charset="0"/>
              </a:rPr>
              <a:t>Less expensive.</a:t>
            </a:r>
          </a:p>
          <a:p>
            <a:pPr algn="just"/>
            <a:r>
              <a:rPr lang="en-IN" dirty="0">
                <a:latin typeface="Times New Roman" panose="02020603050405020304" pitchFamily="18" charset="0"/>
                <a:cs typeface="Times New Roman" panose="02020603050405020304" pitchFamily="18" charset="0"/>
              </a:rPr>
              <a:t>Easy to understand time concept.</a:t>
            </a:r>
          </a:p>
          <a:p>
            <a:pPr algn="just"/>
            <a:r>
              <a:rPr lang="en-IN" dirty="0">
                <a:latin typeface="Times New Roman" panose="02020603050405020304" pitchFamily="18" charset="0"/>
                <a:cs typeface="Times New Roman" panose="02020603050405020304" pitchFamily="18" charset="0"/>
              </a:rPr>
              <a:t>Give time more accurately than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clock.</a:t>
            </a:r>
          </a:p>
          <a:p>
            <a:pPr algn="just"/>
            <a:r>
              <a:rPr lang="en-IN" dirty="0">
                <a:latin typeface="Times New Roman" panose="02020603050405020304" pitchFamily="18" charset="0"/>
                <a:cs typeface="Times New Roman" panose="02020603050405020304" pitchFamily="18" charset="0"/>
              </a:rPr>
              <a:t>No Radiation.</a:t>
            </a:r>
          </a:p>
          <a:p>
            <a:pPr algn="just"/>
            <a:r>
              <a:rPr lang="en-IN" dirty="0">
                <a:latin typeface="Times New Roman" panose="02020603050405020304" pitchFamily="18" charset="0"/>
                <a:cs typeface="Times New Roman" panose="02020603050405020304" pitchFamily="18" charset="0"/>
              </a:rPr>
              <a:t>Exact time resume- if there is any power failure, there will not be any time display on the clock. But as soon as the electric power resumes, the clock will show the right time automatically.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96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A534-FC8C-F1D7-00FE-AB43E373945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80699DEB-E3FA-36BE-1709-A3A5114A9EA9}"/>
              </a:ext>
            </a:extLst>
          </p:cNvPr>
          <p:cNvSpPr>
            <a:spLocks noGrp="1"/>
          </p:cNvSpPr>
          <p:nvPr>
            <p:ph idx="1"/>
          </p:nvPr>
        </p:nvSpPr>
        <p:spPr/>
        <p:txBody>
          <a:bodyPr>
            <a:normAutofit fontScale="92500"/>
          </a:bodyPr>
          <a:lstStyle/>
          <a:p>
            <a:pPr algn="just">
              <a:lnSpc>
                <a:spcPct val="120000"/>
              </a:lnSpc>
            </a:pPr>
            <a:r>
              <a:rPr lang="en-US" b="0" i="0" dirty="0">
                <a:effectLst/>
                <a:latin typeface="Times New Roman" panose="02020603050405020304" pitchFamily="18" charset="0"/>
                <a:cs typeface="Times New Roman" panose="02020603050405020304" pitchFamily="18" charset="0"/>
              </a:rPr>
              <a:t>Because digital clocks can be very small and inexpensive devices that enhance the popularity of product designs, they are often incorporated into all kinds of devices such as cars, radios, televisions, microwave ovens, standard </a:t>
            </a:r>
            <a:r>
              <a:rPr lang="en-US" dirty="0">
                <a:latin typeface="Times New Roman" panose="02020603050405020304" pitchFamily="18" charset="0"/>
                <a:cs typeface="Times New Roman" panose="02020603050405020304" pitchFamily="18" charset="0"/>
              </a:rPr>
              <a:t>ovens</a:t>
            </a:r>
            <a:r>
              <a:rPr lang="en-US" b="0" i="0" dirty="0">
                <a:effectLst/>
                <a:latin typeface="Times New Roman" panose="02020603050405020304" pitchFamily="18" charset="0"/>
                <a:cs typeface="Times New Roman" panose="02020603050405020304" pitchFamily="18" charset="0"/>
              </a:rPr>
              <a:t>, computers and cell phones. Sometimes their usefulness is disputed: a common complaint is that when time has to be set to Daylight Saving Time, many household clocks have to be readjusted. The incorporation of automatic synchronization by a radio time signal is reducing this problem (see </a:t>
            </a:r>
            <a:r>
              <a:rPr lang="en-US" dirty="0">
                <a:latin typeface="Times New Roman" panose="02020603050405020304" pitchFamily="18" charset="0"/>
                <a:cs typeface="Times New Roman" panose="02020603050405020304" pitchFamily="18" charset="0"/>
              </a:rPr>
              <a:t>Radio clocks</a:t>
            </a:r>
            <a:r>
              <a:rPr lang="en-US" b="0" i="0" dirty="0">
                <a:effectLst/>
                <a:latin typeface="Times New Roman" panose="02020603050405020304" pitchFamily="18" charset="0"/>
                <a:cs typeface="Times New Roman" panose="02020603050405020304" pitchFamily="18" charset="0"/>
              </a:rPr>
              <a:t>). Smart digital clocks, in addition to displaying time, scroll additional information such as weather and notifications.</a:t>
            </a:r>
            <a:endParaRPr lang="en-US" b="0" i="0" dirty="0">
              <a:solidFill>
                <a:srgbClr val="000000"/>
              </a:solidFill>
              <a:effectLst/>
              <a:latin typeface="Linux Libertine"/>
            </a:endParaRPr>
          </a:p>
          <a:p>
            <a:pPr marL="0" indent="0" algn="l">
              <a:lnSpc>
                <a:spcPct val="120000"/>
              </a:lnSpc>
              <a:buNone/>
            </a:pPr>
            <a:endParaRPr lang="en-US" b="0" i="0" dirty="0">
              <a:solidFill>
                <a:srgbClr val="202122"/>
              </a:solidFill>
              <a:effectLst/>
              <a:latin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2525252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9458-C2ED-D7BF-204F-8A5670BB9C7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13499941-3229-5A68-2D61-683456330A93}"/>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Set Time setting, off and on system.</a:t>
            </a:r>
          </a:p>
          <a:p>
            <a:r>
              <a:rPr lang="en-IN" dirty="0">
                <a:latin typeface="Times New Roman" panose="02020603050405020304" pitchFamily="18" charset="0"/>
                <a:cs typeface="Times New Roman" panose="02020603050405020304" pitchFamily="18" charset="0"/>
              </a:rPr>
              <a:t>Set Date System.</a:t>
            </a:r>
          </a:p>
          <a:p>
            <a:r>
              <a:rPr lang="en-IN" dirty="0">
                <a:latin typeface="Times New Roman" panose="02020603050405020304" pitchFamily="18" charset="0"/>
                <a:cs typeface="Times New Roman" panose="02020603050405020304" pitchFamily="18" charset="0"/>
              </a:rPr>
              <a:t>Set Alarm system.</a:t>
            </a:r>
          </a:p>
        </p:txBody>
      </p:sp>
    </p:spTree>
    <p:extLst>
      <p:ext uri="{BB962C8B-B14F-4D97-AF65-F5344CB8AC3E}">
        <p14:creationId xmlns:p14="http://schemas.microsoft.com/office/powerpoint/2010/main" val="31960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84FB-65C2-3644-D828-6D326D1807C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CA7ADF4-9B56-21D3-BE1A-8A81205EBEA4}"/>
              </a:ext>
            </a:extLst>
          </p:cNvPr>
          <p:cNvSpPr>
            <a:spLocks noGrp="1"/>
          </p:cNvSpPr>
          <p:nvPr>
            <p:ph idx="1"/>
          </p:nvPr>
        </p:nvSpPr>
        <p:spPr>
          <a:xfrm>
            <a:off x="1104293" y="1331259"/>
            <a:ext cx="8946541" cy="4195481"/>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Now-a-days different pattern of digital clocks are available in the market but most of them are of very price and low quality.</a:t>
            </a:r>
          </a:p>
          <a:p>
            <a:pPr algn="just"/>
            <a:r>
              <a:rPr lang="en-IN" dirty="0">
                <a:latin typeface="Times New Roman" panose="02020603050405020304" pitchFamily="18" charset="0"/>
                <a:cs typeface="Times New Roman" panose="02020603050405020304" pitchFamily="18" charset="0"/>
              </a:rPr>
              <a:t>Most of those cannot provide the time accurately for longer period as those are designed with IC’s like 555 timer.</a:t>
            </a:r>
          </a:p>
          <a:p>
            <a:pPr algn="just"/>
            <a:r>
              <a:rPr lang="en-IN" dirty="0">
                <a:latin typeface="Times New Roman" panose="02020603050405020304" pitchFamily="18" charset="0"/>
                <a:cs typeface="Times New Roman" panose="02020603050405020304" pitchFamily="18" charset="0"/>
              </a:rPr>
              <a:t>But our designed multipurpose digital clock is accurate because of its Real Time Clock module that keeps time update. </a:t>
            </a:r>
          </a:p>
          <a:p>
            <a:pPr algn="just"/>
            <a:r>
              <a:rPr lang="en-IN" dirty="0">
                <a:latin typeface="Times New Roman" panose="02020603050405020304" pitchFamily="18" charset="0"/>
                <a:cs typeface="Times New Roman" panose="02020603050405020304" pitchFamily="18" charset="0"/>
              </a:rPr>
              <a:t>We have completed this project successfully and have successfully made a 12 hour digital clock with an a A.M/P.M display.</a:t>
            </a:r>
          </a:p>
        </p:txBody>
      </p:sp>
    </p:spTree>
    <p:extLst>
      <p:ext uri="{BB962C8B-B14F-4D97-AF65-F5344CB8AC3E}">
        <p14:creationId xmlns:p14="http://schemas.microsoft.com/office/powerpoint/2010/main" val="216307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354B-4E7D-B45F-7D6C-5501EC9E2F5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E759DE2-2C2A-4FD9-237A-08AEE8059C13}"/>
              </a:ext>
            </a:extLst>
          </p:cNvPr>
          <p:cNvSpPr>
            <a:spLocks noGrp="1"/>
          </p:cNvSpPr>
          <p:nvPr>
            <p:ph idx="1"/>
          </p:nvPr>
        </p:nvSpPr>
        <p:spPr/>
        <p:txBody>
          <a:bodyPr/>
          <a:lstStyle/>
          <a:p>
            <a:pPr algn="l"/>
            <a:r>
              <a:rPr lang="en-IN" b="0" i="0" dirty="0">
                <a:effectLst/>
                <a:latin typeface="Roboto" panose="02000000000000000000" pitchFamily="2" charset="0"/>
                <a:hlinkClick r:id="rId2">
                  <a:extLst>
                    <a:ext uri="{A12FA001-AC4F-418D-AE19-62706E023703}">
                      <ahyp:hlinkClr xmlns:ahyp="http://schemas.microsoft.com/office/drawing/2018/hyperlinkcolor" val="tx"/>
                    </a:ext>
                  </a:extLst>
                </a:hlinkClick>
              </a:rPr>
              <a:t>https://github.com/</a:t>
            </a:r>
            <a:r>
              <a:rPr lang="en-IN" b="0" i="0" dirty="0" err="1">
                <a:effectLst/>
                <a:latin typeface="Roboto" panose="02000000000000000000" pitchFamily="2" charset="0"/>
                <a:hlinkClick r:id="rId2">
                  <a:extLst>
                    <a:ext uri="{A12FA001-AC4F-418D-AE19-62706E023703}">
                      <ahyp:hlinkClr xmlns:ahyp="http://schemas.microsoft.com/office/drawing/2018/hyperlinkcolor" val="tx"/>
                    </a:ext>
                  </a:extLst>
                </a:hlinkClick>
              </a:rPr>
              <a:t>leonardosposina</a:t>
            </a:r>
            <a:r>
              <a:rPr lang="en-IN" b="0" i="0" dirty="0">
                <a:effectLst/>
                <a:latin typeface="Roboto" panose="02000000000000000000" pitchFamily="2" charset="0"/>
                <a:hlinkClick r:id="rId2">
                  <a:extLst>
                    <a:ext uri="{A12FA001-AC4F-418D-AE19-62706E023703}">
                      <ahyp:hlinkClr xmlns:ahyp="http://schemas.microsoft.com/office/drawing/2018/hyperlinkcolor" val="tx"/>
                    </a:ext>
                  </a:extLst>
                </a:hlinkClick>
              </a:rPr>
              <a:t>/ar..</a:t>
            </a:r>
          </a:p>
          <a:p>
            <a:pPr algn="l"/>
            <a:r>
              <a:rPr lang="en-IN" dirty="0">
                <a:latin typeface="Roboto" panose="02000000000000000000" pitchFamily="2" charset="0"/>
              </a:rPr>
              <a:t>https://github.com/manjuhm</a:t>
            </a:r>
          </a:p>
          <a:p>
            <a:pPr marL="0" indent="0" algn="l">
              <a:buNone/>
            </a:pPr>
            <a:br>
              <a:rPr lang="en-IN" b="0" i="0" dirty="0">
                <a:effectLst/>
                <a:latin typeface="Roboto" panose="02000000000000000000" pitchFamily="2" charset="0"/>
                <a:hlinkClick r:id="rId2"/>
              </a:rPr>
            </a:br>
            <a:endParaRPr lang="en-US" b="1" i="0" dirty="0">
              <a:solidFill>
                <a:srgbClr val="F1F1F1"/>
              </a:solidFill>
              <a:effectLst/>
              <a:latin typeface="YouTube Sans"/>
            </a:endParaRPr>
          </a:p>
        </p:txBody>
      </p:sp>
    </p:spTree>
    <p:extLst>
      <p:ext uri="{BB962C8B-B14F-4D97-AF65-F5344CB8AC3E}">
        <p14:creationId xmlns:p14="http://schemas.microsoft.com/office/powerpoint/2010/main" val="681179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5B27-7D88-DAB2-7C20-6F7579C281BC}"/>
              </a:ext>
            </a:extLst>
          </p:cNvPr>
          <p:cNvSpPr>
            <a:spLocks noGrp="1"/>
          </p:cNvSpPr>
          <p:nvPr>
            <p:ph type="title"/>
          </p:nvPr>
        </p:nvSpPr>
        <p:spPr>
          <a:xfrm>
            <a:off x="3246120" y="2423160"/>
            <a:ext cx="8293608" cy="2468880"/>
          </a:xfrm>
        </p:spPr>
        <p:txBody>
          <a:bodyPr/>
          <a:lstStyle/>
          <a:p>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7360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B32C-E9FC-BDFC-A797-515364311028}"/>
              </a:ext>
            </a:extLst>
          </p:cNvPr>
          <p:cNvSpPr>
            <a:spLocks noGrp="1"/>
          </p:cNvSpPr>
          <p:nvPr>
            <p:ph type="title"/>
          </p:nvPr>
        </p:nvSpPr>
        <p:spPr>
          <a:xfrm>
            <a:off x="646111" y="425824"/>
            <a:ext cx="9404723" cy="1400530"/>
          </a:xfrm>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E742C91-F937-C6E4-9FD0-1458421F890B}"/>
              </a:ext>
            </a:extLst>
          </p:cNvPr>
          <p:cNvSpPr>
            <a:spLocks noGrp="1"/>
          </p:cNvSpPr>
          <p:nvPr>
            <p:ph idx="1"/>
          </p:nvPr>
        </p:nvSpPr>
        <p:spPr>
          <a:xfrm>
            <a:off x="1103312" y="1463040"/>
            <a:ext cx="8946541" cy="4785359"/>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Literature survey</a:t>
            </a:r>
          </a:p>
          <a:p>
            <a:r>
              <a:rPr lang="en-IN" dirty="0">
                <a:latin typeface="Times New Roman" panose="02020603050405020304" pitchFamily="18" charset="0"/>
                <a:cs typeface="Times New Roman" panose="02020603050405020304" pitchFamily="18" charset="0"/>
              </a:rPr>
              <a:t>Components we use</a:t>
            </a:r>
          </a:p>
          <a:p>
            <a:r>
              <a:rPr lang="en-IN" dirty="0">
                <a:latin typeface="Times New Roman" panose="02020603050405020304" pitchFamily="18" charset="0"/>
                <a:cs typeface="Times New Roman" panose="02020603050405020304" pitchFamily="18" charset="0"/>
              </a:rPr>
              <a:t>Block diagram</a:t>
            </a:r>
          </a:p>
          <a:p>
            <a:r>
              <a:rPr lang="en-IN" dirty="0">
                <a:latin typeface="Times New Roman" panose="02020603050405020304" pitchFamily="18" charset="0"/>
                <a:cs typeface="Times New Roman" panose="02020603050405020304" pitchFamily="18" charset="0"/>
              </a:rPr>
              <a:t>Circuit diagram</a:t>
            </a:r>
          </a:p>
          <a:p>
            <a:r>
              <a:rPr lang="en-IN" dirty="0">
                <a:latin typeface="Times New Roman" panose="02020603050405020304" pitchFamily="18" charset="0"/>
                <a:cs typeface="Times New Roman" panose="02020603050405020304" pitchFamily="18" charset="0"/>
              </a:rPr>
              <a:t>Explanation of components</a:t>
            </a:r>
          </a:p>
          <a:p>
            <a:r>
              <a:rPr lang="en-IN" dirty="0">
                <a:latin typeface="Times New Roman" panose="02020603050405020304" pitchFamily="18" charset="0"/>
                <a:cs typeface="Times New Roman" panose="02020603050405020304" pitchFamily="18" charset="0"/>
              </a:rPr>
              <a:t>Advantages</a:t>
            </a:r>
          </a:p>
          <a:p>
            <a:r>
              <a:rPr lang="en-IN" dirty="0">
                <a:latin typeface="Times New Roman" panose="02020603050405020304" pitchFamily="18" charset="0"/>
                <a:cs typeface="Times New Roman" panose="02020603050405020304" pitchFamily="18" charset="0"/>
              </a:rPr>
              <a:t>Applications</a:t>
            </a:r>
          </a:p>
          <a:p>
            <a:r>
              <a:rPr lang="en-IN" dirty="0">
                <a:latin typeface="Times New Roman" panose="02020603050405020304" pitchFamily="18" charset="0"/>
                <a:cs typeface="Times New Roman" panose="02020603050405020304" pitchFamily="18" charset="0"/>
              </a:rPr>
              <a:t>Future scope</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01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71B5-D0B4-3382-4081-2EF8B066CEFA}"/>
              </a:ext>
            </a:extLst>
          </p:cNvPr>
          <p:cNvSpPr>
            <a:spLocks noGrp="1"/>
          </p:cNvSpPr>
          <p:nvPr>
            <p:ph type="title"/>
          </p:nvPr>
        </p:nvSpPr>
        <p:spPr>
          <a:xfrm>
            <a:off x="645130" y="300318"/>
            <a:ext cx="9404723" cy="1400530"/>
          </a:xfrm>
        </p:spPr>
        <p:txBody>
          <a:bodyPr/>
          <a:lstStyle/>
          <a:p>
            <a:r>
              <a:rPr lang="en-IN" sz="6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4E4453D-E35C-8734-019F-89BDE37BEC21}"/>
              </a:ext>
            </a:extLst>
          </p:cNvPr>
          <p:cNvSpPr>
            <a:spLocks noGrp="1"/>
          </p:cNvSpPr>
          <p:nvPr>
            <p:ph idx="1"/>
          </p:nvPr>
        </p:nvSpPr>
        <p:spPr>
          <a:xfrm>
            <a:off x="1103312" y="1901952"/>
            <a:ext cx="8946541" cy="4346448"/>
          </a:xfrm>
        </p:spPr>
        <p:txBody>
          <a:bodyPr>
            <a:normAutofit/>
          </a:bodyPr>
          <a:lstStyle/>
          <a:p>
            <a:pPr algn="just"/>
            <a:r>
              <a:rPr lang="en-IN" dirty="0">
                <a:latin typeface="Times New Roman" panose="02020603050405020304" pitchFamily="18" charset="0"/>
                <a:cs typeface="Times New Roman" panose="02020603050405020304" pitchFamily="18" charset="0"/>
              </a:rPr>
              <a:t>In this project, we design an Arduino based real time clock with date and temperature.</a:t>
            </a:r>
          </a:p>
          <a:p>
            <a:pPr algn="just"/>
            <a:r>
              <a:rPr lang="en-IN" dirty="0">
                <a:latin typeface="Times New Roman" panose="02020603050405020304" pitchFamily="18" charset="0"/>
                <a:cs typeface="Times New Roman" panose="02020603050405020304" pitchFamily="18" charset="0"/>
              </a:rPr>
              <a:t>The design consists of all the features that a digital clock should consist.</a:t>
            </a:r>
          </a:p>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An RTC displays clock and calendar with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en-IN" dirty="0" err="1">
                <a:effectLst/>
                <a:latin typeface="Times New Roman" panose="02020603050405020304" pitchFamily="18" charset="0"/>
                <a:ea typeface="Calibri" panose="020F0502020204030204" pitchFamily="34" charset="0"/>
              </a:rPr>
              <a:t>timekeeping</a:t>
            </a:r>
            <a:r>
              <a:rPr lang="en-IN" dirty="0">
                <a:effectLst/>
                <a:latin typeface="Times New Roman" panose="02020603050405020304" pitchFamily="18" charset="0"/>
                <a:ea typeface="Calibri" panose="020F0502020204030204" pitchFamily="34" charset="0"/>
              </a:rPr>
              <a:t> functions. The battery, which is connected to the RTC is a separate one and is not related or connected to the maim power supply. </a:t>
            </a:r>
            <a:endParaRPr lang="en-IN"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72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A4DC-864B-62FE-FF29-F22CA8549049}"/>
              </a:ext>
            </a:extLst>
          </p:cNvPr>
          <p:cNvSpPr>
            <a:spLocks noGrp="1"/>
          </p:cNvSpPr>
          <p:nvPr>
            <p:ph type="title"/>
          </p:nvPr>
        </p:nvSpPr>
        <p:spPr>
          <a:xfrm>
            <a:off x="587350" y="170330"/>
            <a:ext cx="9404723" cy="663388"/>
          </a:xfrm>
        </p:spPr>
        <p:txBody>
          <a:bodyPr>
            <a:normAutofit fontScale="90000"/>
          </a:bodyPr>
          <a:lstStyle/>
          <a:p>
            <a:r>
              <a:rPr lang="en-IN" sz="5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125D409-90A3-EFFA-9F96-43EF378F86B8}"/>
              </a:ext>
            </a:extLst>
          </p:cNvPr>
          <p:cNvSpPr>
            <a:spLocks noGrp="1"/>
          </p:cNvSpPr>
          <p:nvPr>
            <p:ph idx="1"/>
          </p:nvPr>
        </p:nvSpPr>
        <p:spPr>
          <a:xfrm>
            <a:off x="959878" y="1631576"/>
            <a:ext cx="8946541" cy="4558553"/>
          </a:xfrm>
        </p:spPr>
        <p:txBody>
          <a:bodyPr>
            <a:normAutofit/>
          </a:bodyPr>
          <a:lstStyle/>
          <a:p>
            <a:pPr algn="just"/>
            <a:r>
              <a:rPr lang="en-IN" dirty="0">
                <a:latin typeface="Times New Roman" panose="02020603050405020304" pitchFamily="18" charset="0"/>
                <a:cs typeface="Times New Roman" panose="02020603050405020304" pitchFamily="18" charset="0"/>
              </a:rPr>
              <a:t>At this time most peoples in the whole world use an automated digital clock in their everyday use.</a:t>
            </a:r>
          </a:p>
          <a:p>
            <a:pPr algn="just"/>
            <a:r>
              <a:rPr lang="en-IN" dirty="0">
                <a:latin typeface="Times New Roman" panose="02020603050405020304" pitchFamily="18" charset="0"/>
                <a:cs typeface="Times New Roman" panose="02020603050405020304" pitchFamily="18" charset="0"/>
              </a:rPr>
              <a:t>In 21th century time being more than money, regarding this change our hobbies of checking our time every minute is dramatically increasing.</a:t>
            </a:r>
          </a:p>
          <a:p>
            <a:pPr algn="just"/>
            <a:r>
              <a:rPr lang="en-IN" dirty="0">
                <a:latin typeface="Times New Roman" panose="02020603050405020304" pitchFamily="18" charset="0"/>
                <a:cs typeface="Times New Roman" panose="02020603050405020304" pitchFamily="18" charset="0"/>
              </a:rPr>
              <a:t>A digital clock is a type of clock that displays the time digitally</a:t>
            </a:r>
          </a:p>
          <a:p>
            <a:pPr algn="just"/>
            <a:r>
              <a:rPr lang="en-IN" dirty="0">
                <a:latin typeface="Times New Roman" panose="02020603050405020304" pitchFamily="18" charset="0"/>
                <a:cs typeface="Times New Roman" panose="02020603050405020304" pitchFamily="18" charset="0"/>
              </a:rPr>
              <a:t>The first digital pocket watch was the invention of Austrian engineer Josef </a:t>
            </a:r>
            <a:r>
              <a:rPr lang="en-IN" dirty="0" err="1">
                <a:latin typeface="Times New Roman" panose="02020603050405020304" pitchFamily="18" charset="0"/>
                <a:cs typeface="Times New Roman" panose="02020603050405020304" pitchFamily="18" charset="0"/>
              </a:rPr>
              <a:t>pallweber</a:t>
            </a:r>
            <a:r>
              <a:rPr lang="en-IN" dirty="0">
                <a:latin typeface="Times New Roman" panose="02020603050405020304" pitchFamily="18" charset="0"/>
                <a:cs typeface="Times New Roman" panose="02020603050405020304" pitchFamily="18" charset="0"/>
              </a:rPr>
              <a:t> who created his “jump-hour” mechanism in 1883.</a:t>
            </a:r>
          </a:p>
          <a:p>
            <a:pPr algn="just"/>
            <a:r>
              <a:rPr lang="en-IN" dirty="0">
                <a:latin typeface="Times New Roman" panose="02020603050405020304" pitchFamily="18" charset="0"/>
                <a:cs typeface="Times New Roman" panose="02020603050405020304" pitchFamily="18" charset="0"/>
              </a:rPr>
              <a:t>In 1970, the first digital wristwatch with LED display was mass-produced, called the pulsar.</a:t>
            </a:r>
          </a:p>
        </p:txBody>
      </p:sp>
      <p:pic>
        <p:nvPicPr>
          <p:cNvPr id="5" name="Picture 4">
            <a:extLst>
              <a:ext uri="{FF2B5EF4-FFF2-40B4-BE49-F238E27FC236}">
                <a16:creationId xmlns:a16="http://schemas.microsoft.com/office/drawing/2014/main" id="{1C25A887-2A97-D696-FB32-87D352341F0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68763" y="4857772"/>
            <a:ext cx="2871073" cy="937910"/>
          </a:xfrm>
          <a:prstGeom prst="rect">
            <a:avLst/>
          </a:prstGeom>
        </p:spPr>
      </p:pic>
    </p:spTree>
    <p:extLst>
      <p:ext uri="{BB962C8B-B14F-4D97-AF65-F5344CB8AC3E}">
        <p14:creationId xmlns:p14="http://schemas.microsoft.com/office/powerpoint/2010/main" val="48147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639F-D15C-0407-7905-EA61D986593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4A011017-A89E-7168-5EA9-25AFE72DAC47}"/>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In all walks of life, digitals system are making sophisticated approach to the mankind.</a:t>
            </a:r>
          </a:p>
          <a:p>
            <a:pPr algn="just"/>
            <a:r>
              <a:rPr lang="en-US" b="0" i="0" dirty="0">
                <a:effectLst/>
                <a:latin typeface="Times New Roman" panose="02020603050405020304" pitchFamily="18" charset="0"/>
                <a:cs typeface="Times New Roman" panose="02020603050405020304" pitchFamily="18" charset="0"/>
              </a:rPr>
              <a:t> Of course the machines cannot be replaced by human beings in exact accuracy in some fields.</a:t>
            </a:r>
          </a:p>
          <a:p>
            <a:pPr algn="just"/>
            <a:r>
              <a:rPr lang="en-US" b="0" i="0" dirty="0">
                <a:effectLst/>
                <a:latin typeface="Times New Roman" panose="02020603050405020304" pitchFamily="18" charset="0"/>
                <a:cs typeface="Times New Roman" panose="02020603050405020304" pitchFamily="18" charset="0"/>
              </a:rPr>
              <a:t>For a long time humans were using analog devices in our case analog clocks in their daily life.</a:t>
            </a:r>
          </a:p>
          <a:p>
            <a:endParaRPr lang="en-IN" dirty="0"/>
          </a:p>
        </p:txBody>
      </p:sp>
    </p:spTree>
    <p:extLst>
      <p:ext uri="{BB962C8B-B14F-4D97-AF65-F5344CB8AC3E}">
        <p14:creationId xmlns:p14="http://schemas.microsoft.com/office/powerpoint/2010/main" val="138864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BF65-9CEC-2B18-7106-DBD1E713945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COMPONENTS WE USE</a:t>
            </a:r>
          </a:p>
        </p:txBody>
      </p:sp>
      <p:sp>
        <p:nvSpPr>
          <p:cNvPr id="3" name="Content Placeholder 2">
            <a:extLst>
              <a:ext uri="{FF2B5EF4-FFF2-40B4-BE49-F238E27FC236}">
                <a16:creationId xmlns:a16="http://schemas.microsoft.com/office/drawing/2014/main" id="{993F24C7-400E-B283-C707-EDF8FFA8788B}"/>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Arduino NANO</a:t>
            </a:r>
          </a:p>
          <a:p>
            <a:r>
              <a:rPr lang="en-IN" dirty="0">
                <a:latin typeface="Times New Roman" panose="02020603050405020304" pitchFamily="18" charset="0"/>
                <a:cs typeface="Times New Roman" panose="02020603050405020304" pitchFamily="18" charset="0"/>
              </a:rPr>
              <a:t>RTC DS3231</a:t>
            </a:r>
          </a:p>
          <a:p>
            <a:r>
              <a:rPr lang="en-IN" dirty="0">
                <a:latin typeface="Times New Roman" panose="02020603050405020304" pitchFamily="18" charset="0"/>
                <a:cs typeface="Times New Roman" panose="02020603050405020304" pitchFamily="18" charset="0"/>
              </a:rPr>
              <a:t>8×32 Dot Matrix</a:t>
            </a:r>
          </a:p>
          <a:p>
            <a:r>
              <a:rPr lang="en-IN" dirty="0">
                <a:latin typeface="Times New Roman" panose="02020603050405020304" pitchFamily="18" charset="0"/>
                <a:cs typeface="Times New Roman" panose="02020603050405020304" pitchFamily="18" charset="0"/>
              </a:rPr>
              <a:t>Jumper wires</a:t>
            </a:r>
          </a:p>
          <a:p>
            <a:r>
              <a:rPr lang="en-IN" dirty="0">
                <a:latin typeface="Times New Roman" panose="02020603050405020304" pitchFamily="18" charset="0"/>
                <a:cs typeface="Times New Roman" panose="02020603050405020304" pitchFamily="18" charset="0"/>
              </a:rPr>
              <a:t>Bread Board</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20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0FC1-8773-49A4-B672-BAF5635C091C}"/>
              </a:ext>
            </a:extLst>
          </p:cNvPr>
          <p:cNvSpPr>
            <a:spLocks noGrp="1"/>
          </p:cNvSpPr>
          <p:nvPr>
            <p:ph type="title"/>
          </p:nvPr>
        </p:nvSpPr>
        <p:spPr>
          <a:xfrm>
            <a:off x="298639" y="433591"/>
            <a:ext cx="9404723" cy="1400530"/>
          </a:xfrm>
        </p:spPr>
        <p:txBody>
          <a:bodyPr/>
          <a:lstStyle/>
          <a:p>
            <a:r>
              <a:rPr lang="en-IN" sz="6000" b="1" dirty="0">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A328630B-95B9-7D8F-38FD-7A1C94ADDC2C}"/>
              </a:ext>
            </a:extLst>
          </p:cNvPr>
          <p:cNvPicPr>
            <a:picLocks noGrp="1" noChangeAspect="1"/>
          </p:cNvPicPr>
          <p:nvPr>
            <p:ph idx="1"/>
          </p:nvPr>
        </p:nvPicPr>
        <p:blipFill>
          <a:blip r:embed="rId2"/>
          <a:stretch>
            <a:fillRect/>
          </a:stretch>
        </p:blipFill>
        <p:spPr>
          <a:xfrm>
            <a:off x="1554480" y="2395728"/>
            <a:ext cx="7516368" cy="2962656"/>
          </a:xfrm>
          <a:prstGeom prst="rect">
            <a:avLst/>
          </a:prstGeom>
        </p:spPr>
      </p:pic>
    </p:spTree>
    <p:extLst>
      <p:ext uri="{BB962C8B-B14F-4D97-AF65-F5344CB8AC3E}">
        <p14:creationId xmlns:p14="http://schemas.microsoft.com/office/powerpoint/2010/main" val="272282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EE4C-752A-E78B-D556-CADB668D3A7F}"/>
              </a:ext>
            </a:extLst>
          </p:cNvPr>
          <p:cNvSpPr>
            <a:spLocks noGrp="1"/>
          </p:cNvSpPr>
          <p:nvPr>
            <p:ph type="title"/>
          </p:nvPr>
        </p:nvSpPr>
        <p:spPr/>
        <p:txBody>
          <a:bodyPr/>
          <a:lstStyle/>
          <a:p>
            <a:r>
              <a:rPr lang="en-IN" sz="6000" b="1" dirty="0">
                <a:latin typeface="Times New Roman" panose="02020603050405020304" pitchFamily="18" charset="0"/>
                <a:cs typeface="Times New Roman" panose="02020603050405020304" pitchFamily="18" charset="0"/>
              </a:rPr>
              <a:t>CIRCUIT DIAGRAM</a:t>
            </a:r>
          </a:p>
        </p:txBody>
      </p:sp>
      <p:pic>
        <p:nvPicPr>
          <p:cNvPr id="7" name="Content Placeholder 6">
            <a:extLst>
              <a:ext uri="{FF2B5EF4-FFF2-40B4-BE49-F238E27FC236}">
                <a16:creationId xmlns:a16="http://schemas.microsoft.com/office/drawing/2014/main" id="{E436D946-0EB3-4F17-D68F-C8AEEE552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64" y="2052638"/>
            <a:ext cx="9738360" cy="4284154"/>
          </a:xfrm>
        </p:spPr>
      </p:pic>
    </p:spTree>
    <p:extLst>
      <p:ext uri="{BB962C8B-B14F-4D97-AF65-F5344CB8AC3E}">
        <p14:creationId xmlns:p14="http://schemas.microsoft.com/office/powerpoint/2010/main" val="229350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B853-09FE-710F-9051-C8663236835E}"/>
              </a:ext>
            </a:extLst>
          </p:cNvPr>
          <p:cNvSpPr>
            <a:spLocks noGrp="1"/>
          </p:cNvSpPr>
          <p:nvPr>
            <p:ph type="title"/>
          </p:nvPr>
        </p:nvSpPr>
        <p:spPr/>
        <p:txBody>
          <a:bodyPr/>
          <a:lstStyle/>
          <a:p>
            <a:r>
              <a:rPr lang="en-IN" b="1" dirty="0"/>
              <a:t>ARDUINO NANO</a:t>
            </a:r>
          </a:p>
        </p:txBody>
      </p:sp>
      <p:sp>
        <p:nvSpPr>
          <p:cNvPr id="3" name="Content Placeholder 2">
            <a:extLst>
              <a:ext uri="{FF2B5EF4-FFF2-40B4-BE49-F238E27FC236}">
                <a16:creationId xmlns:a16="http://schemas.microsoft.com/office/drawing/2014/main" id="{5079CD00-D508-B02F-3DF2-B61A715A0694}"/>
              </a:ext>
            </a:extLst>
          </p:cNvPr>
          <p:cNvSpPr>
            <a:spLocks noGrp="1"/>
          </p:cNvSpPr>
          <p:nvPr>
            <p:ph idx="1"/>
          </p:nvPr>
        </p:nvSpPr>
        <p:spPr>
          <a:xfrm>
            <a:off x="1103312" y="1422400"/>
            <a:ext cx="8946541" cy="4825999"/>
          </a:xfrm>
        </p:spPr>
        <p:txBody>
          <a:bodyPr/>
          <a:lstStyle/>
          <a:p>
            <a:pPr marL="3657600" lvl="8" indent="0" algn="just">
              <a:buNone/>
            </a:pPr>
            <a:r>
              <a:rPr lang="en-IN" sz="2000"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Arduino Nano is a small, complete, flexible and breadboard-friendly microcontroller board, based on A Tmega32p, developed by Arduino.cc in Italy in 2008 and contains 30 male I/O headers.</a:t>
            </a:r>
          </a:p>
          <a:p>
            <a:pPr algn="just"/>
            <a:r>
              <a:rPr lang="en-IN" dirty="0">
                <a:latin typeface="Times New Roman" panose="02020603050405020304" pitchFamily="18" charset="0"/>
                <a:cs typeface="Times New Roman" panose="02020603050405020304" pitchFamily="18" charset="0"/>
              </a:rPr>
              <a:t>Arduino NANO pinout contains 14 digital pins,8 analogy pins, 2 Reset pins &amp; 6 power pins.</a:t>
            </a:r>
          </a:p>
          <a:p>
            <a:pPr algn="just"/>
            <a:r>
              <a:rPr lang="en-IN" dirty="0">
                <a:latin typeface="Times New Roman" panose="02020603050405020304" pitchFamily="18" charset="0"/>
                <a:cs typeface="Times New Roman" panose="02020603050405020304" pitchFamily="18" charset="0"/>
              </a:rPr>
              <a:t>It is programmed using Arduino IDE, which can be downloaded from Arduino Official site.</a:t>
            </a:r>
          </a:p>
        </p:txBody>
      </p:sp>
      <p:pic>
        <p:nvPicPr>
          <p:cNvPr id="5" name="Picture 4">
            <a:extLst>
              <a:ext uri="{FF2B5EF4-FFF2-40B4-BE49-F238E27FC236}">
                <a16:creationId xmlns:a16="http://schemas.microsoft.com/office/drawing/2014/main" id="{B25041BD-B150-2B7A-86EB-A9EE2B24E8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16350" y="4487703"/>
            <a:ext cx="4762500" cy="1895793"/>
          </a:xfrm>
          <a:prstGeom prst="rect">
            <a:avLst/>
          </a:prstGeom>
        </p:spPr>
      </p:pic>
    </p:spTree>
    <p:extLst>
      <p:ext uri="{BB962C8B-B14F-4D97-AF65-F5344CB8AC3E}">
        <p14:creationId xmlns:p14="http://schemas.microsoft.com/office/powerpoint/2010/main" val="3702899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6711</TotalTime>
  <Words>980</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Century Gothic</vt:lpstr>
      <vt:lpstr>Helvetica Neue</vt:lpstr>
      <vt:lpstr>Linux Libertine</vt:lpstr>
      <vt:lpstr>Roboto</vt:lpstr>
      <vt:lpstr>Times New Roman</vt:lpstr>
      <vt:lpstr>Wingdings</vt:lpstr>
      <vt:lpstr>Wingdings 3</vt:lpstr>
      <vt:lpstr>YouTube Sans</vt:lpstr>
      <vt:lpstr>Ion</vt:lpstr>
      <vt:lpstr>                  CHAITANYA INSTITUTE OF TECHNOLOGY AND SCIENCE    Kishanpura,  Hanamkonda.           DEPARTMENT OF ELECTONICS AND COMMUNICATION ENGINEERING </vt:lpstr>
      <vt:lpstr>CONTENTS</vt:lpstr>
      <vt:lpstr>ABSTRACT</vt:lpstr>
      <vt:lpstr>INTRODUCTION</vt:lpstr>
      <vt:lpstr>LITERATURE SURVEY</vt:lpstr>
      <vt:lpstr>COMPONENTS WE USE</vt:lpstr>
      <vt:lpstr>BLOCK DIAGRAM</vt:lpstr>
      <vt:lpstr>CIRCUIT DIAGRAM</vt:lpstr>
      <vt:lpstr>ARDUINO NANO</vt:lpstr>
      <vt:lpstr>REAL TIME CLOCK</vt:lpstr>
      <vt:lpstr>8×32 DOT MATRIX</vt:lpstr>
      <vt:lpstr>BREAD BOARD</vt:lpstr>
      <vt:lpstr>JUMPER WIRES</vt:lpstr>
      <vt:lpstr>ADVANTAGES</vt:lpstr>
      <vt:lpstr>APPLICATIONS</vt:lpstr>
      <vt:lpstr>FUTURE SCOPE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CHAITANYA INSTITUTE OF TECHNOLOGY AND SCIENCE                                                                     Kishanpura,  Hanamkonda. DEPARTMENT OF ELECTONICS AND COMMUNICATION ENGINEERING</dc:title>
  <dc:creator>Varsha Bigulla</dc:creator>
  <cp:lastModifiedBy>Varsha Bigulla</cp:lastModifiedBy>
  <cp:revision>9</cp:revision>
  <dcterms:created xsi:type="dcterms:W3CDTF">2022-10-17T12:40:12Z</dcterms:created>
  <dcterms:modified xsi:type="dcterms:W3CDTF">2022-12-06T06:55:03Z</dcterms:modified>
</cp:coreProperties>
</file>