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74" r:id="rId8"/>
    <p:sldId id="275" r:id="rId9"/>
    <p:sldId id="277" r:id="rId10"/>
    <p:sldId id="263" r:id="rId11"/>
    <p:sldId id="264" r:id="rId12"/>
    <p:sldId id="265" r:id="rId13"/>
    <p:sldId id="276" r:id="rId14"/>
    <p:sldId id="266" r:id="rId15"/>
    <p:sldId id="267" r:id="rId16"/>
    <p:sldId id="268" r:id="rId17"/>
    <p:sldId id="269" r:id="rId18"/>
    <p:sldId id="273" r:id="rId19"/>
    <p:sldId id="270" r:id="rId20"/>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p:restoredTop sz="94737"/>
  </p:normalViewPr>
  <p:slideViewPr>
    <p:cSldViewPr snapToGrid="0">
      <p:cViewPr varScale="1">
        <p:scale>
          <a:sx n="129" d="100"/>
          <a:sy n="129" d="100"/>
        </p:scale>
        <p:origin x="4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98D1C-089B-B64C-99CC-EBDBC511F1B0}" type="datetimeFigureOut">
              <a:rPr lang="en-MK" smtClean="0"/>
              <a:t>9.2.25</a:t>
            </a:fld>
            <a:endParaRPr lang="en-M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EE41-BDF3-3D4D-9C43-CD39BD14DCDD}" type="slidenum">
              <a:rPr lang="en-MK" smtClean="0"/>
              <a:t>‹#›</a:t>
            </a:fld>
            <a:endParaRPr lang="en-MK"/>
          </a:p>
        </p:txBody>
      </p:sp>
    </p:spTree>
    <p:extLst>
      <p:ext uri="{BB962C8B-B14F-4D97-AF65-F5344CB8AC3E}">
        <p14:creationId xmlns:p14="http://schemas.microsoft.com/office/powerpoint/2010/main" val="6195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K" dirty="0"/>
          </a:p>
        </p:txBody>
      </p:sp>
      <p:sp>
        <p:nvSpPr>
          <p:cNvPr id="4" name="Slide Number Placeholder 3"/>
          <p:cNvSpPr>
            <a:spLocks noGrp="1"/>
          </p:cNvSpPr>
          <p:nvPr>
            <p:ph type="sldNum" sz="quarter" idx="5"/>
          </p:nvPr>
        </p:nvSpPr>
        <p:spPr/>
        <p:txBody>
          <a:bodyPr/>
          <a:lstStyle/>
          <a:p>
            <a:fld id="{74B3EE41-BDF3-3D4D-9C43-CD39BD14DCDD}" type="slidenum">
              <a:rPr lang="en-MK" smtClean="0"/>
              <a:t>10</a:t>
            </a:fld>
            <a:endParaRPr lang="en-MK"/>
          </a:p>
        </p:txBody>
      </p:sp>
    </p:spTree>
    <p:extLst>
      <p:ext uri="{BB962C8B-B14F-4D97-AF65-F5344CB8AC3E}">
        <p14:creationId xmlns:p14="http://schemas.microsoft.com/office/powerpoint/2010/main" val="135012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K" dirty="0"/>
          </a:p>
        </p:txBody>
      </p:sp>
      <p:sp>
        <p:nvSpPr>
          <p:cNvPr id="4" name="Slide Number Placeholder 3"/>
          <p:cNvSpPr>
            <a:spLocks noGrp="1"/>
          </p:cNvSpPr>
          <p:nvPr>
            <p:ph type="sldNum" sz="quarter" idx="5"/>
          </p:nvPr>
        </p:nvSpPr>
        <p:spPr/>
        <p:txBody>
          <a:bodyPr/>
          <a:lstStyle/>
          <a:p>
            <a:fld id="{74B3EE41-BDF3-3D4D-9C43-CD39BD14DCDD}" type="slidenum">
              <a:rPr lang="en-MK" smtClean="0"/>
              <a:t>12</a:t>
            </a:fld>
            <a:endParaRPr lang="en-MK"/>
          </a:p>
        </p:txBody>
      </p:sp>
    </p:spTree>
    <p:extLst>
      <p:ext uri="{BB962C8B-B14F-4D97-AF65-F5344CB8AC3E}">
        <p14:creationId xmlns:p14="http://schemas.microsoft.com/office/powerpoint/2010/main" val="292245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K" dirty="0"/>
          </a:p>
        </p:txBody>
      </p:sp>
      <p:sp>
        <p:nvSpPr>
          <p:cNvPr id="4" name="Slide Number Placeholder 3"/>
          <p:cNvSpPr>
            <a:spLocks noGrp="1"/>
          </p:cNvSpPr>
          <p:nvPr>
            <p:ph type="sldNum" sz="quarter" idx="5"/>
          </p:nvPr>
        </p:nvSpPr>
        <p:spPr/>
        <p:txBody>
          <a:bodyPr/>
          <a:lstStyle/>
          <a:p>
            <a:fld id="{74B3EE41-BDF3-3D4D-9C43-CD39BD14DCDD}" type="slidenum">
              <a:rPr lang="en-MK" smtClean="0"/>
              <a:t>14</a:t>
            </a:fld>
            <a:endParaRPr lang="en-MK"/>
          </a:p>
        </p:txBody>
      </p:sp>
    </p:spTree>
    <p:extLst>
      <p:ext uri="{BB962C8B-B14F-4D97-AF65-F5344CB8AC3E}">
        <p14:creationId xmlns:p14="http://schemas.microsoft.com/office/powerpoint/2010/main" val="300676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K" dirty="0"/>
          </a:p>
        </p:txBody>
      </p:sp>
      <p:sp>
        <p:nvSpPr>
          <p:cNvPr id="4" name="Slide Number Placeholder 3"/>
          <p:cNvSpPr>
            <a:spLocks noGrp="1"/>
          </p:cNvSpPr>
          <p:nvPr>
            <p:ph type="sldNum" sz="quarter" idx="5"/>
          </p:nvPr>
        </p:nvSpPr>
        <p:spPr/>
        <p:txBody>
          <a:bodyPr/>
          <a:lstStyle/>
          <a:p>
            <a:fld id="{74B3EE41-BDF3-3D4D-9C43-CD39BD14DCDD}" type="slidenum">
              <a:rPr lang="en-MK" smtClean="0"/>
              <a:t>19</a:t>
            </a:fld>
            <a:endParaRPr lang="en-MK"/>
          </a:p>
        </p:txBody>
      </p:sp>
    </p:spTree>
    <p:extLst>
      <p:ext uri="{BB962C8B-B14F-4D97-AF65-F5344CB8AC3E}">
        <p14:creationId xmlns:p14="http://schemas.microsoft.com/office/powerpoint/2010/main" val="2114522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B6F0-0BD3-0857-312F-16DAEEE306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1935F39E-806A-6037-040C-9AFC66949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F808CF2B-8812-EEFD-86A1-FDFE9DB929F7}"/>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5" name="Footer Placeholder 4">
            <a:extLst>
              <a:ext uri="{FF2B5EF4-FFF2-40B4-BE49-F238E27FC236}">
                <a16:creationId xmlns:a16="http://schemas.microsoft.com/office/drawing/2014/main" id="{494F2EDE-E526-1DAD-C244-EAAD30B79F0C}"/>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95DD9373-B6E5-2008-A93E-6B6F222E5DCB}"/>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173261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AD52-B0FE-D820-4C42-2E5ADDDB8B7B}"/>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07D6C95F-7ECD-1ED3-2154-2C483E8F29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7DFD1DB6-134F-05BA-3DCE-425874670310}"/>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5" name="Footer Placeholder 4">
            <a:extLst>
              <a:ext uri="{FF2B5EF4-FFF2-40B4-BE49-F238E27FC236}">
                <a16:creationId xmlns:a16="http://schemas.microsoft.com/office/drawing/2014/main" id="{2DD4A1D3-0FB4-2A56-C4A6-8BC2B7C137D0}"/>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84790E31-B25E-E8CB-89B6-651D68B55B65}"/>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130434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767788-3D98-35DA-5314-748FC6A8D48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1479ADD8-43BB-0DC0-599C-FDF4438013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E5BAB094-FF5E-9042-25A1-649F02E521BE}"/>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5" name="Footer Placeholder 4">
            <a:extLst>
              <a:ext uri="{FF2B5EF4-FFF2-40B4-BE49-F238E27FC236}">
                <a16:creationId xmlns:a16="http://schemas.microsoft.com/office/drawing/2014/main" id="{154FA474-ED2C-8400-69B3-F3CCDA15972D}"/>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8A09914A-E43D-C458-A59C-7F937A8FEC84}"/>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257876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EEEE-A637-9182-505B-7BAE986D3DD3}"/>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2F73A86D-2E93-5133-CB9F-173F14BDA34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9329A6C2-8743-53DE-9E84-6AD0F4DDB9B5}"/>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5" name="Footer Placeholder 4">
            <a:extLst>
              <a:ext uri="{FF2B5EF4-FFF2-40B4-BE49-F238E27FC236}">
                <a16:creationId xmlns:a16="http://schemas.microsoft.com/office/drawing/2014/main" id="{1315A2FC-32DA-3D48-810D-6982D0AE37BD}"/>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736D9CB2-30BD-2248-514C-B014E235A780}"/>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116184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CD7-9531-B2FC-CFBC-0B7E613625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849B8D06-221E-C556-90C0-2B54488BB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5802806-2622-8CBF-8CEE-E4A1D8E34441}"/>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5" name="Footer Placeholder 4">
            <a:extLst>
              <a:ext uri="{FF2B5EF4-FFF2-40B4-BE49-F238E27FC236}">
                <a16:creationId xmlns:a16="http://schemas.microsoft.com/office/drawing/2014/main" id="{E239D572-F0C5-EE2E-7BFF-5F4C148264E1}"/>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2CF84011-6CF9-A49A-495A-D9BCF3F0146F}"/>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161636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A0DF-5C07-4B56-90D6-C1F787D1130B}"/>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12B2D984-9643-F8F9-338A-63AE8400532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6268DEC2-6830-DFC3-B54B-36FB29ADD59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078066EE-13A2-FF9B-E338-9D51F4AE3932}"/>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6" name="Footer Placeholder 5">
            <a:extLst>
              <a:ext uri="{FF2B5EF4-FFF2-40B4-BE49-F238E27FC236}">
                <a16:creationId xmlns:a16="http://schemas.microsoft.com/office/drawing/2014/main" id="{997CA0A0-C9BC-923C-B48E-D0A2E32D9E03}"/>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411463B0-A79B-2CDF-9081-E88F776B4DC2}"/>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11064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16C2-6BF8-3975-5DEE-A52863388E08}"/>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1497DA5F-84B6-E554-1A4E-1F58ECF5A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9B49A6-BCDC-6DDA-4AAC-71AE11BD29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D4DF459E-DAFB-2D65-A8B9-0A084E9DA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0CAABE6-66BD-3EA0-0AB1-EB0EC34727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787B8894-8AA0-812F-7595-A2852B84B89F}"/>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8" name="Footer Placeholder 7">
            <a:extLst>
              <a:ext uri="{FF2B5EF4-FFF2-40B4-BE49-F238E27FC236}">
                <a16:creationId xmlns:a16="http://schemas.microsoft.com/office/drawing/2014/main" id="{6F27A5BB-8CF3-12EB-B9D4-C689B1B6A671}"/>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B9EBD416-FBC2-842C-C52B-E2AA0E9F93C6}"/>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181997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E178-7BA6-FA61-68C7-D7A2E5A2193E}"/>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BD4E1595-2431-0329-395A-88D92C61EE52}"/>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4" name="Footer Placeholder 3">
            <a:extLst>
              <a:ext uri="{FF2B5EF4-FFF2-40B4-BE49-F238E27FC236}">
                <a16:creationId xmlns:a16="http://schemas.microsoft.com/office/drawing/2014/main" id="{A9DA3878-D30E-1790-7ED6-48DC5793D215}"/>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28D60C72-1353-76FE-9E1D-81EFA943C3CC}"/>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205985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52B5D-1E87-429D-9785-8F673A68C95E}"/>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3" name="Footer Placeholder 2">
            <a:extLst>
              <a:ext uri="{FF2B5EF4-FFF2-40B4-BE49-F238E27FC236}">
                <a16:creationId xmlns:a16="http://schemas.microsoft.com/office/drawing/2014/main" id="{55A20D10-CB65-2F9C-B5AE-249B490FF077}"/>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5E4FBC13-4009-D297-8CA4-02EFB7AB1808}"/>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367503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D959-CCA6-4C50-7DE2-1CA4A238BB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FA3F551F-9D68-94EB-2763-048E2BA2B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EF1F3997-54C2-7FEA-780B-D34A97B65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F3F4D1-DAD6-F348-5271-E31F778F3C74}"/>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6" name="Footer Placeholder 5">
            <a:extLst>
              <a:ext uri="{FF2B5EF4-FFF2-40B4-BE49-F238E27FC236}">
                <a16:creationId xmlns:a16="http://schemas.microsoft.com/office/drawing/2014/main" id="{9C9F9FEC-E8B9-17B0-A10F-6331AD70615D}"/>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5966B05A-189E-917E-DCE5-5404A2950E3B}"/>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735042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5A9E-B5BB-0011-355F-D076B8C841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A0388847-B8E3-40E7-3F7F-D45AE5638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98969BF6-D58D-0B63-C19F-0A870FFE6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348B197-D094-A636-F70A-9929DCED6DF0}"/>
              </a:ext>
            </a:extLst>
          </p:cNvPr>
          <p:cNvSpPr>
            <a:spLocks noGrp="1"/>
          </p:cNvSpPr>
          <p:nvPr>
            <p:ph type="dt" sz="half" idx="10"/>
          </p:nvPr>
        </p:nvSpPr>
        <p:spPr/>
        <p:txBody>
          <a:bodyPr/>
          <a:lstStyle/>
          <a:p>
            <a:fld id="{CEBA9C63-D647-7B41-9E82-864411D3153B}" type="datetimeFigureOut">
              <a:rPr lang="en-MK" smtClean="0"/>
              <a:t>9.2.25</a:t>
            </a:fld>
            <a:endParaRPr lang="en-MK"/>
          </a:p>
        </p:txBody>
      </p:sp>
      <p:sp>
        <p:nvSpPr>
          <p:cNvPr id="6" name="Footer Placeholder 5">
            <a:extLst>
              <a:ext uri="{FF2B5EF4-FFF2-40B4-BE49-F238E27FC236}">
                <a16:creationId xmlns:a16="http://schemas.microsoft.com/office/drawing/2014/main" id="{A8985940-CF11-2C93-9C58-536763BE1B54}"/>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265F21FC-7D98-34B8-8CE7-FA480DC992C4}"/>
              </a:ext>
            </a:extLst>
          </p:cNvPr>
          <p:cNvSpPr>
            <a:spLocks noGrp="1"/>
          </p:cNvSpPr>
          <p:nvPr>
            <p:ph type="sldNum" sz="quarter" idx="12"/>
          </p:nvPr>
        </p:nvSpPr>
        <p:spPr/>
        <p:txBody>
          <a:bodyPr/>
          <a:lstStyle/>
          <a:p>
            <a:fld id="{360BD981-61AC-C440-8FCA-A13C891E8B23}" type="slidenum">
              <a:rPr lang="en-MK" smtClean="0"/>
              <a:t>‹#›</a:t>
            </a:fld>
            <a:endParaRPr lang="en-MK"/>
          </a:p>
        </p:txBody>
      </p:sp>
    </p:spTree>
    <p:extLst>
      <p:ext uri="{BB962C8B-B14F-4D97-AF65-F5344CB8AC3E}">
        <p14:creationId xmlns:p14="http://schemas.microsoft.com/office/powerpoint/2010/main" val="72111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73312-4BB1-B00E-36CB-1054D462A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62E5D574-4616-0E66-85C8-F54F7D695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418D47AA-2493-F8BC-E96B-0BC19D3E0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A9C63-D647-7B41-9E82-864411D3153B}" type="datetimeFigureOut">
              <a:rPr lang="en-MK" smtClean="0"/>
              <a:t>9.2.25</a:t>
            </a:fld>
            <a:endParaRPr lang="en-MK"/>
          </a:p>
        </p:txBody>
      </p:sp>
      <p:sp>
        <p:nvSpPr>
          <p:cNvPr id="5" name="Footer Placeholder 4">
            <a:extLst>
              <a:ext uri="{FF2B5EF4-FFF2-40B4-BE49-F238E27FC236}">
                <a16:creationId xmlns:a16="http://schemas.microsoft.com/office/drawing/2014/main" id="{42F9D2A1-2C83-16BE-5620-9BE06085AA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BA731D38-88BC-C3BD-FBB2-9D9A3CB8D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BD981-61AC-C440-8FCA-A13C891E8B23}" type="slidenum">
              <a:rPr lang="en-MK" smtClean="0"/>
              <a:t>‹#›</a:t>
            </a:fld>
            <a:endParaRPr lang="en-MK"/>
          </a:p>
        </p:txBody>
      </p:sp>
    </p:spTree>
    <p:extLst>
      <p:ext uri="{BB962C8B-B14F-4D97-AF65-F5344CB8AC3E}">
        <p14:creationId xmlns:p14="http://schemas.microsoft.com/office/powerpoint/2010/main" val="677939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extjs.org/docs/getting-started/installation" TargetMode="External"/><Relationship Id="rId2" Type="http://schemas.openxmlformats.org/officeDocument/2006/relationships/hyperlink" Target="https://vitejs.dev/gui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C82C-EBD9-C095-6BDF-A09E00882EDC}"/>
              </a:ext>
            </a:extLst>
          </p:cNvPr>
          <p:cNvSpPr>
            <a:spLocks noGrp="1"/>
          </p:cNvSpPr>
          <p:nvPr>
            <p:ph type="ctrTitle"/>
          </p:nvPr>
        </p:nvSpPr>
        <p:spPr/>
        <p:txBody>
          <a:bodyPr/>
          <a:lstStyle/>
          <a:p>
            <a:r>
              <a:rPr lang="en-MK" dirty="0"/>
              <a:t>Intro to React.js</a:t>
            </a:r>
          </a:p>
        </p:txBody>
      </p:sp>
      <p:sp>
        <p:nvSpPr>
          <p:cNvPr id="3" name="Subtitle 2">
            <a:extLst>
              <a:ext uri="{FF2B5EF4-FFF2-40B4-BE49-F238E27FC236}">
                <a16:creationId xmlns:a16="http://schemas.microsoft.com/office/drawing/2014/main" id="{0CC0C452-CEDF-D1A2-2031-F9E7938E22B1}"/>
              </a:ext>
            </a:extLst>
          </p:cNvPr>
          <p:cNvSpPr>
            <a:spLocks noGrp="1"/>
          </p:cNvSpPr>
          <p:nvPr>
            <p:ph type="subTitle" idx="1"/>
          </p:nvPr>
        </p:nvSpPr>
        <p:spPr/>
        <p:txBody>
          <a:bodyPr/>
          <a:lstStyle/>
          <a:p>
            <a:r>
              <a:rPr lang="en-MK" dirty="0">
                <a:solidFill>
                  <a:schemeClr val="accent2"/>
                </a:solidFill>
              </a:rPr>
              <a:t>Vangel Hristov – Semos Education</a:t>
            </a:r>
          </a:p>
        </p:txBody>
      </p:sp>
    </p:spTree>
    <p:extLst>
      <p:ext uri="{BB962C8B-B14F-4D97-AF65-F5344CB8AC3E}">
        <p14:creationId xmlns:p14="http://schemas.microsoft.com/office/powerpoint/2010/main" val="1297017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chemeClr val="accent2"/>
                </a:solidFill>
              </a:rPr>
              <a:t>JSX</a:t>
            </a:r>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a:xfrm>
            <a:off x="838200" y="1825625"/>
            <a:ext cx="10515600" cy="4351338"/>
          </a:xfrm>
        </p:spPr>
        <p:txBody>
          <a:bodyPr>
            <a:normAutofit/>
          </a:bodyPr>
          <a:lstStyle/>
          <a:p>
            <a:r>
              <a:rPr lang="en-GB" b="0" i="1" u="none" strike="noStrike" dirty="0">
                <a:solidFill>
                  <a:srgbClr val="23272F"/>
                </a:solidFill>
                <a:effectLst/>
              </a:rPr>
              <a:t>JSX</a:t>
            </a:r>
            <a:r>
              <a:rPr lang="en-GB" b="0" i="0" u="none" strike="noStrike" dirty="0">
                <a:solidFill>
                  <a:srgbClr val="23272F"/>
                </a:solidFill>
                <a:effectLst/>
              </a:rPr>
              <a:t> is a syntax extension for JavaScript that lets you write HTML-like markup inside a JavaScript file</a:t>
            </a:r>
            <a:r>
              <a:rPr lang="en-GB" b="0" i="0" u="none" strike="noStrike" dirty="0">
                <a:solidFill>
                  <a:srgbClr val="202124"/>
                </a:solidFill>
                <a:effectLst/>
              </a:rPr>
              <a:t>.</a:t>
            </a:r>
          </a:p>
          <a:p>
            <a:r>
              <a:rPr lang="en-GB" i="0" u="none" strike="noStrike" dirty="0">
                <a:solidFill>
                  <a:srgbClr val="23272F"/>
                </a:solidFill>
                <a:effectLst/>
              </a:rPr>
              <a:t>JSX: Putting markup into JavaScript</a:t>
            </a:r>
          </a:p>
          <a:p>
            <a:pPr marL="0" indent="0">
              <a:buNone/>
            </a:pPr>
            <a:r>
              <a:rPr lang="en-MK" i="1" dirty="0">
                <a:solidFill>
                  <a:srgbClr val="FE5000"/>
                </a:solidFill>
              </a:rPr>
              <a:t>ΩΩΩ</a:t>
            </a:r>
          </a:p>
        </p:txBody>
      </p:sp>
      <p:pic>
        <p:nvPicPr>
          <p:cNvPr id="5" name="Picture 4" descr="A screenshot of a computer screen&#10;&#10;Description automatically generated">
            <a:extLst>
              <a:ext uri="{FF2B5EF4-FFF2-40B4-BE49-F238E27FC236}">
                <a16:creationId xmlns:a16="http://schemas.microsoft.com/office/drawing/2014/main" id="{C222139F-042A-8FF4-CE4B-9CE8C0E6D612}"/>
              </a:ext>
            </a:extLst>
          </p:cNvPr>
          <p:cNvPicPr>
            <a:picLocks noChangeAspect="1"/>
          </p:cNvPicPr>
          <p:nvPr/>
        </p:nvPicPr>
        <p:blipFill>
          <a:blip r:embed="rId3"/>
          <a:stretch>
            <a:fillRect/>
          </a:stretch>
        </p:blipFill>
        <p:spPr>
          <a:xfrm>
            <a:off x="838200" y="3133434"/>
            <a:ext cx="7772400" cy="3043529"/>
          </a:xfrm>
          <a:prstGeom prst="rect">
            <a:avLst/>
          </a:prstGeom>
        </p:spPr>
      </p:pic>
    </p:spTree>
    <p:extLst>
      <p:ext uri="{BB962C8B-B14F-4D97-AF65-F5344CB8AC3E}">
        <p14:creationId xmlns:p14="http://schemas.microsoft.com/office/powerpoint/2010/main" val="146498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JSX</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p:txBody>
          <a:bodyPr>
            <a:normAutofit/>
          </a:bodyPr>
          <a:lstStyle/>
          <a:p>
            <a:r>
              <a:rPr lang="en-GB" sz="2000" b="0" i="0" u="none" strike="noStrike" dirty="0">
                <a:solidFill>
                  <a:srgbClr val="23272F"/>
                </a:solidFill>
                <a:effectLst/>
                <a:latin typeface="Optimistic Text"/>
              </a:rPr>
              <a:t>But as the Web became more interactive, logic increasingly determined content. JavaScript was in charge of the HTML! This is why </a:t>
            </a:r>
            <a:r>
              <a:rPr lang="en-GB" sz="2000" b="1" i="0" u="none" strike="noStrike" dirty="0">
                <a:solidFill>
                  <a:srgbClr val="23272F"/>
                </a:solidFill>
                <a:effectLst/>
                <a:latin typeface="Optimistic Text"/>
              </a:rPr>
              <a:t>in React, rendering logic and markup live together in the same place—components.</a:t>
            </a:r>
            <a:endParaRPr lang="en-MK" sz="2000" i="1" dirty="0">
              <a:solidFill>
                <a:srgbClr val="FE5000"/>
              </a:solidFill>
            </a:endParaRPr>
          </a:p>
        </p:txBody>
      </p:sp>
      <p:pic>
        <p:nvPicPr>
          <p:cNvPr id="6" name="Picture 5" descr="A screenshot of a computer program&#10;&#10;Description automatically generated">
            <a:extLst>
              <a:ext uri="{FF2B5EF4-FFF2-40B4-BE49-F238E27FC236}">
                <a16:creationId xmlns:a16="http://schemas.microsoft.com/office/drawing/2014/main" id="{B8F22BC1-2B19-4FD6-B990-E0AFD7403E83}"/>
              </a:ext>
            </a:extLst>
          </p:cNvPr>
          <p:cNvPicPr>
            <a:picLocks noChangeAspect="1"/>
          </p:cNvPicPr>
          <p:nvPr/>
        </p:nvPicPr>
        <p:blipFill>
          <a:blip r:embed="rId2"/>
          <a:stretch>
            <a:fillRect/>
          </a:stretch>
        </p:blipFill>
        <p:spPr>
          <a:xfrm>
            <a:off x="1165188" y="2747309"/>
            <a:ext cx="7772400" cy="4110691"/>
          </a:xfrm>
          <a:prstGeom prst="rect">
            <a:avLst/>
          </a:prstGeom>
        </p:spPr>
      </p:pic>
    </p:spTree>
    <p:extLst>
      <p:ext uri="{BB962C8B-B14F-4D97-AF65-F5344CB8AC3E}">
        <p14:creationId xmlns:p14="http://schemas.microsoft.com/office/powerpoint/2010/main" val="19086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Converting HTML to JSX</a:t>
            </a:r>
            <a:endParaRPr lang="en-MK" dirty="0"/>
          </a:p>
        </p:txBody>
      </p:sp>
      <p:pic>
        <p:nvPicPr>
          <p:cNvPr id="5" name="Picture 4" descr="A screenshot of a computer code&#10;&#10;Description automatically generated">
            <a:extLst>
              <a:ext uri="{FF2B5EF4-FFF2-40B4-BE49-F238E27FC236}">
                <a16:creationId xmlns:a16="http://schemas.microsoft.com/office/drawing/2014/main" id="{6DEA3CAB-6EBD-576D-1067-347E8B7ACE87}"/>
              </a:ext>
            </a:extLst>
          </p:cNvPr>
          <p:cNvPicPr>
            <a:picLocks noChangeAspect="1"/>
          </p:cNvPicPr>
          <p:nvPr/>
        </p:nvPicPr>
        <p:blipFill>
          <a:blip r:embed="rId3"/>
          <a:stretch>
            <a:fillRect/>
          </a:stretch>
        </p:blipFill>
        <p:spPr>
          <a:xfrm>
            <a:off x="838200" y="1690688"/>
            <a:ext cx="4909525" cy="3701222"/>
          </a:xfrm>
          <a:prstGeom prst="rect">
            <a:avLst/>
          </a:prstGeom>
        </p:spPr>
      </p:pic>
      <p:pic>
        <p:nvPicPr>
          <p:cNvPr id="8" name="Picture 7" descr="A white background with red and blue text&#10;&#10;Description automatically generated">
            <a:extLst>
              <a:ext uri="{FF2B5EF4-FFF2-40B4-BE49-F238E27FC236}">
                <a16:creationId xmlns:a16="http://schemas.microsoft.com/office/drawing/2014/main" id="{FCBE733A-F9E9-BA3E-AC67-0373C6D3FE3D}"/>
              </a:ext>
            </a:extLst>
          </p:cNvPr>
          <p:cNvPicPr>
            <a:picLocks noChangeAspect="1"/>
          </p:cNvPicPr>
          <p:nvPr/>
        </p:nvPicPr>
        <p:blipFill>
          <a:blip r:embed="rId4"/>
          <a:stretch>
            <a:fillRect/>
          </a:stretch>
        </p:blipFill>
        <p:spPr>
          <a:xfrm>
            <a:off x="6743700" y="1934818"/>
            <a:ext cx="4610100" cy="1739900"/>
          </a:xfrm>
          <a:prstGeom prst="rect">
            <a:avLst/>
          </a:prstGeom>
        </p:spPr>
      </p:pic>
    </p:spTree>
    <p:extLst>
      <p:ext uri="{BB962C8B-B14F-4D97-AF65-F5344CB8AC3E}">
        <p14:creationId xmlns:p14="http://schemas.microsoft.com/office/powerpoint/2010/main" val="303370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F00D-96CD-9EBB-22D2-6E69BFA10B3B}"/>
              </a:ext>
            </a:extLst>
          </p:cNvPr>
          <p:cNvSpPr>
            <a:spLocks noGrp="1"/>
          </p:cNvSpPr>
          <p:nvPr>
            <p:ph type="title"/>
          </p:nvPr>
        </p:nvSpPr>
        <p:spPr/>
        <p:txBody>
          <a:bodyPr/>
          <a:lstStyle/>
          <a:p>
            <a:r>
              <a:rPr lang="en-MK" dirty="0">
                <a:solidFill>
                  <a:schemeClr val="accent2"/>
                </a:solidFill>
              </a:rPr>
              <a:t>Rules of JSX</a:t>
            </a:r>
          </a:p>
        </p:txBody>
      </p:sp>
      <p:sp>
        <p:nvSpPr>
          <p:cNvPr id="3" name="Content Placeholder 2">
            <a:extLst>
              <a:ext uri="{FF2B5EF4-FFF2-40B4-BE49-F238E27FC236}">
                <a16:creationId xmlns:a16="http://schemas.microsoft.com/office/drawing/2014/main" id="{5026CB32-EB2B-8751-9F69-FBD044A19383}"/>
              </a:ext>
            </a:extLst>
          </p:cNvPr>
          <p:cNvSpPr>
            <a:spLocks noGrp="1"/>
          </p:cNvSpPr>
          <p:nvPr>
            <p:ph idx="1"/>
          </p:nvPr>
        </p:nvSpPr>
        <p:spPr/>
        <p:txBody>
          <a:bodyPr/>
          <a:lstStyle/>
          <a:p>
            <a:r>
              <a:rPr lang="en-MK" dirty="0"/>
              <a:t>Return a single root element</a:t>
            </a:r>
          </a:p>
          <a:p>
            <a:r>
              <a:rPr lang="en-MK" dirty="0"/>
              <a:t>Close all the tags</a:t>
            </a:r>
          </a:p>
          <a:p>
            <a:r>
              <a:rPr lang="en-MK" dirty="0"/>
              <a:t>camelCase most of the things (className, onClick)</a:t>
            </a:r>
          </a:p>
          <a:p>
            <a:r>
              <a:rPr lang="en-MK" dirty="0"/>
              <a:t>{} to display JavaScript values</a:t>
            </a:r>
          </a:p>
          <a:p>
            <a:r>
              <a:rPr lang="en-MK" dirty="0"/>
              <a:t>{{}} to display css style</a:t>
            </a:r>
          </a:p>
        </p:txBody>
      </p:sp>
    </p:spTree>
    <p:extLst>
      <p:ext uri="{BB962C8B-B14F-4D97-AF65-F5344CB8AC3E}">
        <p14:creationId xmlns:p14="http://schemas.microsoft.com/office/powerpoint/2010/main" val="3017527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Folder Structure</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lstStyle/>
          <a:p>
            <a:r>
              <a:rPr lang="en-GB" b="0" i="0" u="none" strike="noStrike" dirty="0">
                <a:solidFill>
                  <a:srgbClr val="000000"/>
                </a:solidFill>
                <a:effectLst/>
              </a:rPr>
              <a:t>React doesn’t have opinions on how you put files into folders. That said there are a few common approaches popular in the ecosystem you may want to consider.</a:t>
            </a:r>
          </a:p>
          <a:p>
            <a:r>
              <a:rPr lang="en-GB" b="0" i="0" u="none" strike="noStrike" dirty="0">
                <a:solidFill>
                  <a:srgbClr val="000000"/>
                </a:solidFill>
                <a:effectLst/>
                <a:latin typeface="-apple-system"/>
              </a:rPr>
              <a:t>One common way to structure projects is to locate CSS, JS, and tests together inside folders grouped by feature or route.</a:t>
            </a:r>
            <a:endParaRPr lang="en-GB" dirty="0">
              <a:solidFill>
                <a:srgbClr val="000000"/>
              </a:solidFill>
              <a:latin typeface="-apple-system"/>
            </a:endParaRPr>
          </a:p>
          <a:p>
            <a:r>
              <a:rPr lang="en-GB" b="0" i="0" u="none" strike="noStrike" dirty="0">
                <a:solidFill>
                  <a:srgbClr val="000000"/>
                </a:solidFill>
                <a:effectLst/>
                <a:latin typeface="-apple-system"/>
              </a:rPr>
              <a:t>Another popular way to structure projects is to group similar files together.</a:t>
            </a:r>
            <a:endParaRPr lang="en-MK" dirty="0"/>
          </a:p>
        </p:txBody>
      </p:sp>
    </p:spTree>
    <p:extLst>
      <p:ext uri="{BB962C8B-B14F-4D97-AF65-F5344CB8AC3E}">
        <p14:creationId xmlns:p14="http://schemas.microsoft.com/office/powerpoint/2010/main" val="273873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Components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lstStyle/>
          <a:p>
            <a:r>
              <a:rPr lang="en-GB" b="0" i="0" u="none" strike="noStrike" dirty="0">
                <a:solidFill>
                  <a:srgbClr val="23272F"/>
                </a:solidFill>
                <a:effectLst/>
                <a:latin typeface="Optimistic Display"/>
              </a:rPr>
              <a:t>React components use </a:t>
            </a:r>
            <a:r>
              <a:rPr lang="en-GB" b="0" i="1" u="none" strike="noStrike" dirty="0">
                <a:solidFill>
                  <a:srgbClr val="23272F"/>
                </a:solidFill>
                <a:effectLst/>
                <a:latin typeface="Optimistic Display"/>
              </a:rPr>
              <a:t>props</a:t>
            </a:r>
            <a:r>
              <a:rPr lang="en-GB" b="0" i="0" u="none" strike="noStrike" dirty="0">
                <a:solidFill>
                  <a:srgbClr val="23272F"/>
                </a:solidFill>
                <a:effectLst/>
                <a:latin typeface="Optimistic Display"/>
              </a:rPr>
              <a:t> to communicate with each other. Every parent component can pass some information to its child components by giving them props. Props might remind you of HTML attributes, but you can pass any JavaScript value through them, including objects, arrays, and functions.</a:t>
            </a:r>
            <a:endParaRPr lang="en-MK" dirty="0"/>
          </a:p>
        </p:txBody>
      </p:sp>
    </p:spTree>
    <p:extLst>
      <p:ext uri="{BB962C8B-B14F-4D97-AF65-F5344CB8AC3E}">
        <p14:creationId xmlns:p14="http://schemas.microsoft.com/office/powerpoint/2010/main" val="266012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Potentional errors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 Each child in a list should have a unique key prop.</a:t>
            </a:r>
          </a:p>
          <a:p>
            <a:pPr algn="l"/>
            <a:r>
              <a:rPr lang="en-GB" sz="2400" i="0" u="none" strike="noStrike" dirty="0">
                <a:solidFill>
                  <a:srgbClr val="222222"/>
                </a:solidFill>
                <a:effectLst/>
              </a:rPr>
              <a:t>Prevent usage of Array index in keys</a:t>
            </a:r>
          </a:p>
          <a:p>
            <a:r>
              <a:rPr lang="en-GB" sz="2400" i="0" u="none" strike="noStrike" dirty="0">
                <a:solidFill>
                  <a:srgbClr val="222222"/>
                </a:solidFill>
                <a:effectLst/>
              </a:rPr>
              <a:t>React Hook has a missing dependency: ‘XXX’. Either include it or remove the dependency array</a:t>
            </a:r>
          </a:p>
          <a:p>
            <a:r>
              <a:rPr lang="en-GB" sz="2400" i="0" u="none" strike="noStrike" dirty="0">
                <a:solidFill>
                  <a:srgbClr val="222222"/>
                </a:solidFill>
                <a:effectLst/>
              </a:rPr>
              <a:t>Can’t perform a React state update on an unmounted component</a:t>
            </a:r>
          </a:p>
          <a:p>
            <a:r>
              <a:rPr lang="en-GB" sz="2400" i="0" u="none" strike="noStrike" dirty="0">
                <a:solidFill>
                  <a:srgbClr val="222222"/>
                </a:solidFill>
                <a:effectLst/>
              </a:rPr>
              <a:t>Too many re-renders. React limits the number of renders to prevent an infinite loop</a:t>
            </a:r>
          </a:p>
          <a:p>
            <a:r>
              <a:rPr lang="en-GB" sz="2400" i="0" u="none" strike="noStrike" dirty="0">
                <a:solidFill>
                  <a:srgbClr val="222222"/>
                </a:solidFill>
                <a:effectLst/>
              </a:rPr>
              <a:t>Objects are not valid as a React child / Functions are not valid as a React child</a:t>
            </a:r>
          </a:p>
          <a:p>
            <a:r>
              <a:rPr lang="en-GB" sz="2400" i="0" u="none" strike="noStrike" dirty="0">
                <a:solidFill>
                  <a:srgbClr val="222222"/>
                </a:solidFill>
                <a:effectLst/>
              </a:rPr>
              <a:t>Adjacent JSX elements must be wrapped in an enclosing tag</a:t>
            </a:r>
            <a:br>
              <a:rPr lang="en-GB" sz="2400" dirty="0"/>
            </a:br>
            <a:endParaRPr lang="en-GB" sz="2400" i="0" u="none" strike="noStrike" dirty="0">
              <a:solidFill>
                <a:srgbClr val="222222"/>
              </a:solidFill>
              <a:effectLst/>
            </a:endParaRPr>
          </a:p>
        </p:txBody>
      </p:sp>
    </p:spTree>
    <p:extLst>
      <p:ext uri="{BB962C8B-B14F-4D97-AF65-F5344CB8AC3E}">
        <p14:creationId xmlns:p14="http://schemas.microsoft.com/office/powerpoint/2010/main" val="306408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Re-using components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 What is Atomic Design </a:t>
            </a:r>
            <a:r>
              <a:rPr lang="en-GB" sz="2400" dirty="0">
                <a:solidFill>
                  <a:srgbClr val="222222"/>
                </a:solidFill>
              </a:rPr>
              <a:t>?</a:t>
            </a:r>
          </a:p>
          <a:p>
            <a:pPr lvl="1"/>
            <a:r>
              <a:rPr lang="en-GB" sz="1600" b="0" i="0" u="none" strike="noStrike" dirty="0">
                <a:solidFill>
                  <a:srgbClr val="242424"/>
                </a:solidFill>
                <a:effectLst/>
                <a:latin typeface="source-serif-pro"/>
              </a:rPr>
              <a:t>Atomic Design is a methodology that involves breaking down complex systems into smaller, more manageable parts. In React, components are the building blocks of the application.</a:t>
            </a:r>
            <a:endParaRPr lang="en-GB" sz="2000" i="0" u="none" strike="noStrike" dirty="0">
              <a:solidFill>
                <a:srgbClr val="222222"/>
              </a:solidFill>
              <a:effectLst/>
            </a:endParaRPr>
          </a:p>
          <a:p>
            <a:pPr algn="l"/>
            <a:r>
              <a:rPr lang="en-GB" sz="2400" i="0" u="none" strike="noStrike" dirty="0">
                <a:solidFill>
                  <a:srgbClr val="222222"/>
                </a:solidFill>
                <a:effectLst/>
              </a:rPr>
              <a:t>Atoms: The smallest building blocks: </a:t>
            </a:r>
          </a:p>
          <a:p>
            <a:pPr lvl="1"/>
            <a:r>
              <a:rPr lang="en-GB" sz="1600" b="0" i="0" u="none" strike="noStrike" dirty="0">
                <a:solidFill>
                  <a:srgbClr val="242424"/>
                </a:solidFill>
                <a:effectLst/>
                <a:latin typeface="source-serif-pro"/>
              </a:rPr>
              <a:t>They are simple UI elements that cannot be broken down any further examples include buttons, icons, input fields, labels, typography, colours, images, form elements, separators and links.</a:t>
            </a:r>
            <a:endParaRPr lang="en-GB" sz="2000" i="0" u="none" strike="noStrike" dirty="0">
              <a:solidFill>
                <a:srgbClr val="222222"/>
              </a:solidFill>
              <a:effectLst/>
            </a:endParaRPr>
          </a:p>
          <a:p>
            <a:pPr algn="l"/>
            <a:r>
              <a:rPr lang="en-GB" sz="2400" i="0" u="none" strike="noStrike" dirty="0">
                <a:solidFill>
                  <a:srgbClr val="242424"/>
                </a:solidFill>
                <a:effectLst/>
              </a:rPr>
              <a:t>Molecules: Combinations of atoms: </a:t>
            </a:r>
          </a:p>
          <a:p>
            <a:pPr lvl="1"/>
            <a:r>
              <a:rPr lang="en-GB" sz="1600" b="0" i="0" u="none" strike="noStrike" dirty="0">
                <a:solidFill>
                  <a:srgbClr val="242424"/>
                </a:solidFill>
                <a:effectLst/>
                <a:latin typeface="source-serif-pro"/>
              </a:rPr>
              <a:t>Molecules are combinations of atoms that work together to form a more complex UI element. A molecule could be a search bar that allows users to search for posts. Other examples include form label with input, navigation link with icon, search form with buttons, dropdown menu with options, card with image and text, list item with icon and text</a:t>
            </a:r>
            <a:r>
              <a:rPr lang="en-GB" sz="1600" b="0" dirty="0">
                <a:solidFill>
                  <a:srgbClr val="242424"/>
                </a:solidFill>
                <a:latin typeface="source-serif-pro"/>
              </a:rPr>
              <a:t>.</a:t>
            </a:r>
            <a:endParaRPr lang="en-GB" sz="2000" i="0" u="none" strike="noStrike" dirty="0">
              <a:solidFill>
                <a:srgbClr val="242424"/>
              </a:solidFill>
              <a:effectLst/>
            </a:endParaRPr>
          </a:p>
          <a:p>
            <a:r>
              <a:rPr lang="en-GB" sz="2400" i="0" u="none" strike="noStrike" dirty="0">
                <a:solidFill>
                  <a:srgbClr val="242424"/>
                </a:solidFill>
                <a:effectLst/>
              </a:rPr>
              <a:t>Organisms: Fully functional components: </a:t>
            </a:r>
          </a:p>
          <a:p>
            <a:pPr lvl="1"/>
            <a:r>
              <a:rPr lang="en-GB" sz="1600" b="0" i="0" u="none" strike="noStrike" dirty="0">
                <a:solidFill>
                  <a:srgbClr val="242424"/>
                </a:solidFill>
                <a:effectLst/>
                <a:latin typeface="source-serif-pro"/>
              </a:rPr>
              <a:t>Organisms are fully functional components that are made up of molecules and atoms. They are complex UI elements that can be used throughout the application. Organisms could be a list of posts that includes a search bar and buttons to like and share posts.</a:t>
            </a:r>
            <a:endParaRPr lang="en-GB" sz="2000" i="0" u="none" strike="noStrike" dirty="0">
              <a:solidFill>
                <a:srgbClr val="242424"/>
              </a:solidFill>
              <a:effectLst/>
            </a:endParaRPr>
          </a:p>
          <a:p>
            <a:pPr marL="0" indent="0">
              <a:buNone/>
            </a:pPr>
            <a:br>
              <a:rPr lang="en-GB" sz="1600" dirty="0"/>
            </a:br>
            <a:br>
              <a:rPr lang="en-GB" sz="2400" dirty="0"/>
            </a:br>
            <a:endParaRPr lang="en-GB" sz="2400" i="0" u="none" strike="noStrike" dirty="0">
              <a:solidFill>
                <a:srgbClr val="222222"/>
              </a:solidFill>
              <a:effectLst/>
            </a:endParaRPr>
          </a:p>
        </p:txBody>
      </p:sp>
    </p:spTree>
    <p:extLst>
      <p:ext uri="{BB962C8B-B14F-4D97-AF65-F5344CB8AC3E}">
        <p14:creationId xmlns:p14="http://schemas.microsoft.com/office/powerpoint/2010/main" val="3249181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Task</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Create single page application with your name and picture.</a:t>
            </a:r>
          </a:p>
        </p:txBody>
      </p:sp>
    </p:spTree>
    <p:extLst>
      <p:ext uri="{BB962C8B-B14F-4D97-AF65-F5344CB8AC3E}">
        <p14:creationId xmlns:p14="http://schemas.microsoft.com/office/powerpoint/2010/main" val="3844947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Questions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i="0" u="none" strike="noStrike" dirty="0">
                <a:solidFill>
                  <a:srgbClr val="222222"/>
                </a:solidFill>
                <a:effectLst/>
              </a:rPr>
              <a:t>What is JSX </a:t>
            </a:r>
            <a:r>
              <a:rPr lang="en-GB" dirty="0">
                <a:solidFill>
                  <a:srgbClr val="222222"/>
                </a:solidFill>
              </a:rPr>
              <a:t>?</a:t>
            </a:r>
          </a:p>
          <a:p>
            <a:pPr algn="l"/>
            <a:r>
              <a:rPr lang="en-GB" i="0" u="none" strike="noStrike" dirty="0">
                <a:solidFill>
                  <a:srgbClr val="222222"/>
                </a:solidFill>
                <a:effectLst/>
              </a:rPr>
              <a:t>How to create react component ?</a:t>
            </a:r>
          </a:p>
          <a:p>
            <a:pPr algn="l"/>
            <a:r>
              <a:rPr lang="en-GB" i="0" u="none" strike="noStrike" dirty="0">
                <a:solidFill>
                  <a:srgbClr val="242424"/>
                </a:solidFill>
                <a:effectLst/>
              </a:rPr>
              <a:t>Is React a framework or library ?</a:t>
            </a:r>
            <a:endParaRPr lang="en-GB" dirty="0">
              <a:solidFill>
                <a:srgbClr val="242424"/>
              </a:solidFill>
            </a:endParaRPr>
          </a:p>
          <a:p>
            <a:pPr algn="l"/>
            <a:r>
              <a:rPr lang="en-GB" i="0" u="none" strike="noStrike" dirty="0">
                <a:solidFill>
                  <a:srgbClr val="242424"/>
                </a:solidFill>
                <a:effectLst/>
              </a:rPr>
              <a:t>How to call React Component ?</a:t>
            </a:r>
          </a:p>
          <a:p>
            <a:pPr algn="l"/>
            <a:r>
              <a:rPr lang="en-GB" dirty="0">
                <a:solidFill>
                  <a:srgbClr val="242424"/>
                </a:solidFill>
              </a:rPr>
              <a:t>In which file in hosted React ?</a:t>
            </a:r>
            <a:endParaRPr lang="en-GB" i="0" u="none" strike="noStrike" dirty="0">
              <a:solidFill>
                <a:srgbClr val="222222"/>
              </a:solidFill>
              <a:effectLst/>
            </a:endParaRPr>
          </a:p>
        </p:txBody>
      </p:sp>
    </p:spTree>
    <p:extLst>
      <p:ext uri="{BB962C8B-B14F-4D97-AF65-F5344CB8AC3E}">
        <p14:creationId xmlns:p14="http://schemas.microsoft.com/office/powerpoint/2010/main" val="55455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023F-CC31-75FD-3546-5B804BA73E1F}"/>
              </a:ext>
            </a:extLst>
          </p:cNvPr>
          <p:cNvSpPr>
            <a:spLocks noGrp="1"/>
          </p:cNvSpPr>
          <p:nvPr>
            <p:ph type="title"/>
          </p:nvPr>
        </p:nvSpPr>
        <p:spPr/>
        <p:txBody>
          <a:bodyPr/>
          <a:lstStyle/>
          <a:p>
            <a:r>
              <a:rPr lang="en-MK" dirty="0">
                <a:solidFill>
                  <a:schemeClr val="accent2"/>
                </a:solidFill>
              </a:rPr>
              <a:t>React.js</a:t>
            </a:r>
          </a:p>
        </p:txBody>
      </p:sp>
      <p:sp>
        <p:nvSpPr>
          <p:cNvPr id="3" name="Content Placeholder 2">
            <a:extLst>
              <a:ext uri="{FF2B5EF4-FFF2-40B4-BE49-F238E27FC236}">
                <a16:creationId xmlns:a16="http://schemas.microsoft.com/office/drawing/2014/main" id="{F1B5F9F3-9F02-17EF-4565-55153E0052F1}"/>
              </a:ext>
            </a:extLst>
          </p:cNvPr>
          <p:cNvSpPr>
            <a:spLocks noGrp="1"/>
          </p:cNvSpPr>
          <p:nvPr>
            <p:ph idx="1"/>
          </p:nvPr>
        </p:nvSpPr>
        <p:spPr/>
        <p:txBody>
          <a:bodyPr/>
          <a:lstStyle/>
          <a:p>
            <a:r>
              <a:rPr lang="en-MK" dirty="0"/>
              <a:t>Officially – ‘A javascript library for building user interfaces’</a:t>
            </a:r>
          </a:p>
          <a:p>
            <a:r>
              <a:rPr lang="en-MK" dirty="0"/>
              <a:t>Open-source since 2013</a:t>
            </a:r>
          </a:p>
          <a:p>
            <a:r>
              <a:rPr lang="en-MK" dirty="0"/>
              <a:t>Developed by Facebook</a:t>
            </a:r>
          </a:p>
          <a:p>
            <a:r>
              <a:rPr lang="en-GB" b="0" i="0" u="none" strike="noStrike" dirty="0">
                <a:solidFill>
                  <a:srgbClr val="000000"/>
                </a:solidFill>
                <a:effectLst/>
              </a:rPr>
              <a:t>React is a tool for building UI components.</a:t>
            </a:r>
          </a:p>
          <a:p>
            <a:r>
              <a:rPr lang="en-GB" dirty="0">
                <a:solidFill>
                  <a:srgbClr val="000000"/>
                </a:solidFill>
              </a:rPr>
              <a:t>Can be used for web, mobile, gaming and desktop apps.</a:t>
            </a:r>
            <a:endParaRPr lang="en-GB" b="0" i="0" u="none" strike="noStrike" dirty="0">
              <a:solidFill>
                <a:srgbClr val="000000"/>
              </a:solidFill>
              <a:effectLst/>
            </a:endParaRPr>
          </a:p>
          <a:p>
            <a:pPr marL="0" indent="0">
              <a:buNone/>
            </a:pPr>
            <a:endParaRPr lang="en-MK" dirty="0"/>
          </a:p>
          <a:p>
            <a:endParaRPr lang="en-MK" dirty="0"/>
          </a:p>
        </p:txBody>
      </p:sp>
    </p:spTree>
    <p:extLst>
      <p:ext uri="{BB962C8B-B14F-4D97-AF65-F5344CB8AC3E}">
        <p14:creationId xmlns:p14="http://schemas.microsoft.com/office/powerpoint/2010/main" val="25246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9246-2DB2-2D66-3246-77A7DE580422}"/>
              </a:ext>
            </a:extLst>
          </p:cNvPr>
          <p:cNvSpPr>
            <a:spLocks noGrp="1"/>
          </p:cNvSpPr>
          <p:nvPr>
            <p:ph type="title"/>
          </p:nvPr>
        </p:nvSpPr>
        <p:spPr/>
        <p:txBody>
          <a:bodyPr/>
          <a:lstStyle/>
          <a:p>
            <a:r>
              <a:rPr lang="en-MK" dirty="0">
                <a:solidFill>
                  <a:schemeClr val="accent2"/>
                </a:solidFill>
              </a:rPr>
              <a:t>How does React work</a:t>
            </a:r>
          </a:p>
        </p:txBody>
      </p:sp>
      <p:sp>
        <p:nvSpPr>
          <p:cNvPr id="3" name="Content Placeholder 2">
            <a:extLst>
              <a:ext uri="{FF2B5EF4-FFF2-40B4-BE49-F238E27FC236}">
                <a16:creationId xmlns:a16="http://schemas.microsoft.com/office/drawing/2014/main" id="{06CF9856-15C0-DF77-24BB-DF38D7CC7D1E}"/>
              </a:ext>
            </a:extLst>
          </p:cNvPr>
          <p:cNvSpPr>
            <a:spLocks noGrp="1"/>
          </p:cNvSpPr>
          <p:nvPr>
            <p:ph idx="1"/>
          </p:nvPr>
        </p:nvSpPr>
        <p:spPr/>
        <p:txBody>
          <a:bodyPr numCol="2">
            <a:normAutofit/>
          </a:bodyPr>
          <a:lstStyle/>
          <a:p>
            <a:r>
              <a:rPr lang="en-MK" dirty="0"/>
              <a:t>Components – class and functional</a:t>
            </a:r>
          </a:p>
          <a:p>
            <a:r>
              <a:rPr lang="en-MK" dirty="0"/>
              <a:t>JSX – Javascript XML</a:t>
            </a:r>
          </a:p>
          <a:p>
            <a:r>
              <a:rPr lang="en-MK" dirty="0"/>
              <a:t>State and props</a:t>
            </a:r>
          </a:p>
          <a:p>
            <a:r>
              <a:rPr lang="en-MK" dirty="0"/>
              <a:t>Virtual DOM</a:t>
            </a:r>
          </a:p>
          <a:p>
            <a:r>
              <a:rPr lang="en-MK" dirty="0"/>
              <a:t>React renderer</a:t>
            </a:r>
          </a:p>
          <a:p>
            <a:r>
              <a:rPr lang="en-MK" dirty="0"/>
              <a:t>One way data binding</a:t>
            </a:r>
          </a:p>
          <a:p>
            <a:r>
              <a:rPr lang="en-MK" dirty="0"/>
              <a:t>React elements</a:t>
            </a:r>
          </a:p>
          <a:p>
            <a:r>
              <a:rPr lang="en-MK" dirty="0"/>
              <a:t>Hooks</a:t>
            </a:r>
          </a:p>
          <a:p>
            <a:r>
              <a:rPr lang="en-MK" dirty="0"/>
              <a:t>Lifecycle methods</a:t>
            </a:r>
          </a:p>
          <a:p>
            <a:r>
              <a:rPr lang="en-MK" dirty="0"/>
              <a:t>Context API</a:t>
            </a:r>
          </a:p>
          <a:p>
            <a:r>
              <a:rPr lang="en-MK" dirty="0"/>
              <a:t>React router</a:t>
            </a:r>
          </a:p>
          <a:p>
            <a:endParaRPr lang="en-MK" dirty="0"/>
          </a:p>
          <a:p>
            <a:endParaRPr lang="en-MK" dirty="0"/>
          </a:p>
          <a:p>
            <a:endParaRPr lang="en-MK" dirty="0"/>
          </a:p>
        </p:txBody>
      </p:sp>
    </p:spTree>
    <p:extLst>
      <p:ext uri="{BB962C8B-B14F-4D97-AF65-F5344CB8AC3E}">
        <p14:creationId xmlns:p14="http://schemas.microsoft.com/office/powerpoint/2010/main" val="88435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1416-F8C0-CAAF-FBA0-F00B8CE49897}"/>
              </a:ext>
            </a:extLst>
          </p:cNvPr>
          <p:cNvSpPr>
            <a:spLocks noGrp="1"/>
          </p:cNvSpPr>
          <p:nvPr>
            <p:ph type="title"/>
          </p:nvPr>
        </p:nvSpPr>
        <p:spPr/>
        <p:txBody>
          <a:bodyPr/>
          <a:lstStyle/>
          <a:p>
            <a:r>
              <a:rPr lang="en-MK" dirty="0">
                <a:solidFill>
                  <a:schemeClr val="accent2"/>
                </a:solidFill>
              </a:rPr>
              <a:t>Key takeaways</a:t>
            </a:r>
          </a:p>
        </p:txBody>
      </p:sp>
      <p:sp>
        <p:nvSpPr>
          <p:cNvPr id="3" name="Content Placeholder 2">
            <a:extLst>
              <a:ext uri="{FF2B5EF4-FFF2-40B4-BE49-F238E27FC236}">
                <a16:creationId xmlns:a16="http://schemas.microsoft.com/office/drawing/2014/main" id="{C7D0587D-27B6-A5AF-D786-B601009EB3B5}"/>
              </a:ext>
            </a:extLst>
          </p:cNvPr>
          <p:cNvSpPr>
            <a:spLocks noGrp="1"/>
          </p:cNvSpPr>
          <p:nvPr>
            <p:ph idx="1"/>
          </p:nvPr>
        </p:nvSpPr>
        <p:spPr/>
        <p:txBody>
          <a:bodyPr/>
          <a:lstStyle/>
          <a:p>
            <a:r>
              <a:rPr lang="en-MK" dirty="0"/>
              <a:t>How to get started</a:t>
            </a:r>
          </a:p>
          <a:p>
            <a:r>
              <a:rPr lang="en-MK" dirty="0"/>
              <a:t>Creating a React app with Vite </a:t>
            </a:r>
            <a:r>
              <a:rPr lang="en-MK"/>
              <a:t>or create-react-app (bundler tool)</a:t>
            </a:r>
            <a:endParaRPr lang="en-MK" dirty="0"/>
          </a:p>
          <a:p>
            <a:r>
              <a:rPr lang="en-MK" dirty="0"/>
              <a:t>JSX</a:t>
            </a:r>
          </a:p>
          <a:p>
            <a:r>
              <a:rPr lang="en-MK" dirty="0"/>
              <a:t>Folder structure</a:t>
            </a:r>
          </a:p>
          <a:p>
            <a:r>
              <a:rPr lang="en-MK" dirty="0"/>
              <a:t>Components</a:t>
            </a:r>
          </a:p>
          <a:p>
            <a:r>
              <a:rPr lang="en-MK" dirty="0"/>
              <a:t>Potential errors</a:t>
            </a:r>
          </a:p>
          <a:p>
            <a:r>
              <a:rPr lang="en-MK" dirty="0"/>
              <a:t>Re-using components (Atomic design)</a:t>
            </a:r>
          </a:p>
          <a:p>
            <a:endParaRPr lang="en-MK" dirty="0"/>
          </a:p>
        </p:txBody>
      </p:sp>
    </p:spTree>
    <p:extLst>
      <p:ext uri="{BB962C8B-B14F-4D97-AF65-F5344CB8AC3E}">
        <p14:creationId xmlns:p14="http://schemas.microsoft.com/office/powerpoint/2010/main" val="340075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D780-0E2A-ABAB-1779-C4F2D4AE826F}"/>
              </a:ext>
            </a:extLst>
          </p:cNvPr>
          <p:cNvSpPr>
            <a:spLocks noGrp="1"/>
          </p:cNvSpPr>
          <p:nvPr>
            <p:ph type="title"/>
          </p:nvPr>
        </p:nvSpPr>
        <p:spPr/>
        <p:txBody>
          <a:bodyPr/>
          <a:lstStyle/>
          <a:p>
            <a:r>
              <a:rPr lang="en-MK" dirty="0">
                <a:solidFill>
                  <a:schemeClr val="accent2"/>
                </a:solidFill>
              </a:rPr>
              <a:t>Actually get started</a:t>
            </a:r>
          </a:p>
        </p:txBody>
      </p:sp>
      <p:sp>
        <p:nvSpPr>
          <p:cNvPr id="3" name="Content Placeholder 2">
            <a:extLst>
              <a:ext uri="{FF2B5EF4-FFF2-40B4-BE49-F238E27FC236}">
                <a16:creationId xmlns:a16="http://schemas.microsoft.com/office/drawing/2014/main" id="{94424888-0235-AE0B-B23B-18C9229F30C5}"/>
              </a:ext>
            </a:extLst>
          </p:cNvPr>
          <p:cNvSpPr>
            <a:spLocks noGrp="1"/>
          </p:cNvSpPr>
          <p:nvPr>
            <p:ph idx="1"/>
          </p:nvPr>
        </p:nvSpPr>
        <p:spPr/>
        <p:txBody>
          <a:bodyPr/>
          <a:lstStyle/>
          <a:p>
            <a:r>
              <a:rPr lang="en-MK" dirty="0"/>
              <a:t>Installing Node and npm</a:t>
            </a:r>
          </a:p>
          <a:p>
            <a:r>
              <a:rPr lang="en-MK" dirty="0"/>
              <a:t>Node allows us to run JavaScript on our desktop rather than our browser</a:t>
            </a:r>
          </a:p>
          <a:p>
            <a:r>
              <a:rPr lang="en-MK" dirty="0"/>
              <a:t>Node Package Manager – npm</a:t>
            </a:r>
          </a:p>
        </p:txBody>
      </p:sp>
    </p:spTree>
    <p:extLst>
      <p:ext uri="{BB962C8B-B14F-4D97-AF65-F5344CB8AC3E}">
        <p14:creationId xmlns:p14="http://schemas.microsoft.com/office/powerpoint/2010/main" val="363167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65DE-E342-99F5-A1C5-A39378BFBF3C}"/>
              </a:ext>
            </a:extLst>
          </p:cNvPr>
          <p:cNvSpPr>
            <a:spLocks noGrp="1"/>
          </p:cNvSpPr>
          <p:nvPr>
            <p:ph type="title"/>
          </p:nvPr>
        </p:nvSpPr>
        <p:spPr/>
        <p:txBody>
          <a:bodyPr/>
          <a:lstStyle/>
          <a:p>
            <a:r>
              <a:rPr lang="en-MK" dirty="0">
                <a:solidFill>
                  <a:schemeClr val="accent2"/>
                </a:solidFill>
              </a:rPr>
              <a:t>Instalation</a:t>
            </a:r>
          </a:p>
        </p:txBody>
      </p:sp>
      <p:sp>
        <p:nvSpPr>
          <p:cNvPr id="3" name="Content Placeholder 2">
            <a:extLst>
              <a:ext uri="{FF2B5EF4-FFF2-40B4-BE49-F238E27FC236}">
                <a16:creationId xmlns:a16="http://schemas.microsoft.com/office/drawing/2014/main" id="{B8B5EE33-FF48-DBEB-0710-9568DB00DCA2}"/>
              </a:ext>
            </a:extLst>
          </p:cNvPr>
          <p:cNvSpPr>
            <a:spLocks noGrp="1"/>
          </p:cNvSpPr>
          <p:nvPr>
            <p:ph idx="1"/>
          </p:nvPr>
        </p:nvSpPr>
        <p:spPr/>
        <p:txBody>
          <a:bodyPr/>
          <a:lstStyle/>
          <a:p>
            <a:r>
              <a:rPr lang="en-GB" dirty="0"/>
              <a:t>Not recommended (the old way)</a:t>
            </a:r>
          </a:p>
          <a:p>
            <a:pPr lvl="1"/>
            <a:r>
              <a:rPr lang="en-GB" b="1" dirty="0"/>
              <a:t>n</a:t>
            </a:r>
            <a:r>
              <a:rPr lang="en-MK" b="1" dirty="0"/>
              <a:t>pm install -g create-react-app </a:t>
            </a:r>
            <a:r>
              <a:rPr lang="en-MK" i="1" dirty="0"/>
              <a:t>or</a:t>
            </a:r>
            <a:r>
              <a:rPr lang="en-MK" b="1" dirty="0"/>
              <a:t> npx create-react-app</a:t>
            </a:r>
          </a:p>
          <a:p>
            <a:r>
              <a:rPr lang="en-GB" dirty="0"/>
              <a:t>With Vite</a:t>
            </a:r>
          </a:p>
          <a:p>
            <a:pPr lvl="1"/>
            <a:r>
              <a:rPr lang="en-GB" dirty="0" err="1"/>
              <a:t>npm</a:t>
            </a:r>
            <a:r>
              <a:rPr lang="en-GB" dirty="0"/>
              <a:t> create </a:t>
            </a:r>
            <a:r>
              <a:rPr lang="en-GB" dirty="0" err="1"/>
              <a:t>vite@latest</a:t>
            </a:r>
            <a:br>
              <a:rPr lang="en-GB" dirty="0"/>
            </a:br>
            <a:r>
              <a:rPr lang="en-GB" dirty="0" err="1"/>
              <a:t>npm</a:t>
            </a:r>
            <a:r>
              <a:rPr lang="en-GB" dirty="0"/>
              <a:t> create </a:t>
            </a:r>
            <a:r>
              <a:rPr lang="en-GB" dirty="0" err="1"/>
              <a:t>vite@latest</a:t>
            </a:r>
            <a:r>
              <a:rPr lang="en-GB" dirty="0"/>
              <a:t> my-</a:t>
            </a:r>
            <a:r>
              <a:rPr lang="en-GB" dirty="0" err="1"/>
              <a:t>vite</a:t>
            </a:r>
            <a:r>
              <a:rPr lang="en-GB" dirty="0"/>
              <a:t>-react -- --template react</a:t>
            </a:r>
          </a:p>
          <a:p>
            <a:r>
              <a:rPr lang="en-MK" dirty="0"/>
              <a:t>With Next.js</a:t>
            </a:r>
          </a:p>
          <a:p>
            <a:pPr lvl="1"/>
            <a:r>
              <a:rPr lang="en-GB" dirty="0" err="1"/>
              <a:t>npx</a:t>
            </a:r>
            <a:r>
              <a:rPr lang="en-GB" dirty="0"/>
              <a:t> </a:t>
            </a:r>
            <a:r>
              <a:rPr lang="en-GB" dirty="0" err="1"/>
              <a:t>create-next-app@latest</a:t>
            </a:r>
            <a:endParaRPr lang="en-MK" dirty="0"/>
          </a:p>
          <a:p>
            <a:r>
              <a:rPr lang="en-MK" dirty="0"/>
              <a:t>Find out more here --&gt; </a:t>
            </a:r>
            <a:r>
              <a:rPr lang="en-GB" i="1" dirty="0">
                <a:solidFill>
                  <a:srgbClr val="FE5000"/>
                </a:solidFill>
                <a:hlinkClick r:id="rId2"/>
              </a:rPr>
              <a:t>https://vitejs.dev/guide/</a:t>
            </a:r>
            <a:r>
              <a:rPr lang="en-GB" i="1" dirty="0">
                <a:solidFill>
                  <a:srgbClr val="FE5000"/>
                </a:solidFill>
              </a:rPr>
              <a:t> , </a:t>
            </a:r>
            <a:r>
              <a:rPr lang="en-GB" i="1" dirty="0">
                <a:solidFill>
                  <a:srgbClr val="FE5000"/>
                </a:solidFill>
                <a:hlinkClick r:id="rId3"/>
              </a:rPr>
              <a:t>https://nextjs.org/docs/getting-started/installation</a:t>
            </a:r>
            <a:endParaRPr lang="en-GB" i="1" dirty="0">
              <a:solidFill>
                <a:srgbClr val="FE5000"/>
              </a:solidFill>
            </a:endParaRPr>
          </a:p>
          <a:p>
            <a:pPr marL="0" indent="0">
              <a:buNone/>
            </a:pPr>
            <a:endParaRPr lang="en-MK" i="1" dirty="0">
              <a:solidFill>
                <a:srgbClr val="FE5000"/>
              </a:solidFill>
            </a:endParaRPr>
          </a:p>
          <a:p>
            <a:endParaRPr lang="en-MK" dirty="0"/>
          </a:p>
        </p:txBody>
      </p:sp>
    </p:spTree>
    <p:extLst>
      <p:ext uri="{BB962C8B-B14F-4D97-AF65-F5344CB8AC3E}">
        <p14:creationId xmlns:p14="http://schemas.microsoft.com/office/powerpoint/2010/main" val="327894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B3C9-F26D-1FCC-3FFB-6B3484FAA9AB}"/>
              </a:ext>
            </a:extLst>
          </p:cNvPr>
          <p:cNvSpPr>
            <a:spLocks noGrp="1"/>
          </p:cNvSpPr>
          <p:nvPr>
            <p:ph type="title"/>
          </p:nvPr>
        </p:nvSpPr>
        <p:spPr/>
        <p:txBody>
          <a:bodyPr/>
          <a:lstStyle/>
          <a:p>
            <a:r>
              <a:rPr lang="en-MK" dirty="0">
                <a:solidFill>
                  <a:schemeClr val="accent2"/>
                </a:solidFill>
              </a:rPr>
              <a:t>Vite</a:t>
            </a:r>
          </a:p>
        </p:txBody>
      </p:sp>
      <p:sp>
        <p:nvSpPr>
          <p:cNvPr id="3" name="Content Placeholder 2">
            <a:extLst>
              <a:ext uri="{FF2B5EF4-FFF2-40B4-BE49-F238E27FC236}">
                <a16:creationId xmlns:a16="http://schemas.microsoft.com/office/drawing/2014/main" id="{C1D764D2-6BFB-DB98-9EA3-CC318A62321E}"/>
              </a:ext>
            </a:extLst>
          </p:cNvPr>
          <p:cNvSpPr>
            <a:spLocks noGrp="1"/>
          </p:cNvSpPr>
          <p:nvPr>
            <p:ph idx="1"/>
          </p:nvPr>
        </p:nvSpPr>
        <p:spPr/>
        <p:txBody>
          <a:bodyPr/>
          <a:lstStyle/>
          <a:p>
            <a:r>
              <a:rPr lang="en-MK" dirty="0"/>
              <a:t>Modern build tool that makes development faster and more efficient than traditional bundlers.</a:t>
            </a:r>
          </a:p>
          <a:p>
            <a:r>
              <a:rPr lang="en-MK" dirty="0"/>
              <a:t>Two major components:</a:t>
            </a:r>
          </a:p>
          <a:p>
            <a:pPr lvl="1"/>
            <a:r>
              <a:rPr lang="en-MK" dirty="0"/>
              <a:t>Dev server leveraging native ES modules and Hot module replacement</a:t>
            </a:r>
          </a:p>
          <a:p>
            <a:pPr lvl="1"/>
            <a:r>
              <a:rPr lang="en-MK" dirty="0"/>
              <a:t>Build tool that bundles your code using Rollup for optimized app for production</a:t>
            </a:r>
          </a:p>
          <a:p>
            <a:r>
              <a:rPr lang="en-MK" dirty="0"/>
              <a:t>Key features:</a:t>
            </a:r>
          </a:p>
          <a:p>
            <a:pPr lvl="2"/>
            <a:r>
              <a:rPr lang="en-MK" dirty="0"/>
              <a:t>Serving files on-demand</a:t>
            </a:r>
          </a:p>
          <a:p>
            <a:pPr lvl="2"/>
            <a:r>
              <a:rPr lang="en-MK" dirty="0"/>
              <a:t>HMR – change the code in the browser instantly without a full refresh</a:t>
            </a:r>
          </a:p>
          <a:p>
            <a:pPr lvl="2"/>
            <a:r>
              <a:rPr lang="en-MK" dirty="0"/>
              <a:t>Uses ES modules</a:t>
            </a:r>
          </a:p>
          <a:p>
            <a:pPr lvl="2"/>
            <a:r>
              <a:rPr lang="en-MK" dirty="0"/>
              <a:t>Optimized production builds</a:t>
            </a:r>
          </a:p>
        </p:txBody>
      </p:sp>
    </p:spTree>
    <p:extLst>
      <p:ext uri="{BB962C8B-B14F-4D97-AF65-F5344CB8AC3E}">
        <p14:creationId xmlns:p14="http://schemas.microsoft.com/office/powerpoint/2010/main" val="103363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4003-CA42-BE83-1417-D36E842508ED}"/>
              </a:ext>
            </a:extLst>
          </p:cNvPr>
          <p:cNvSpPr>
            <a:spLocks noGrp="1"/>
          </p:cNvSpPr>
          <p:nvPr>
            <p:ph type="title"/>
          </p:nvPr>
        </p:nvSpPr>
        <p:spPr/>
        <p:txBody>
          <a:bodyPr/>
          <a:lstStyle/>
          <a:p>
            <a:r>
              <a:rPr lang="en-MK" dirty="0">
                <a:solidFill>
                  <a:schemeClr val="accent2"/>
                </a:solidFill>
              </a:rPr>
              <a:t>Vite</a:t>
            </a:r>
          </a:p>
        </p:txBody>
      </p:sp>
      <p:sp>
        <p:nvSpPr>
          <p:cNvPr id="3" name="Content Placeholder 2">
            <a:extLst>
              <a:ext uri="{FF2B5EF4-FFF2-40B4-BE49-F238E27FC236}">
                <a16:creationId xmlns:a16="http://schemas.microsoft.com/office/drawing/2014/main" id="{83839334-A1F6-8341-8006-EA696FD36667}"/>
              </a:ext>
            </a:extLst>
          </p:cNvPr>
          <p:cNvSpPr>
            <a:spLocks noGrp="1"/>
          </p:cNvSpPr>
          <p:nvPr>
            <p:ph idx="1"/>
          </p:nvPr>
        </p:nvSpPr>
        <p:spPr/>
        <p:txBody>
          <a:bodyPr/>
          <a:lstStyle/>
          <a:p>
            <a:r>
              <a:rPr lang="en-GB" dirty="0"/>
              <a:t>Dev server divides the modules in two categories</a:t>
            </a:r>
          </a:p>
          <a:p>
            <a:pPr lvl="1"/>
            <a:r>
              <a:rPr lang="en-GB" dirty="0"/>
              <a:t>Dependencies – plain JS files not likely to change, prebuild with ES build</a:t>
            </a:r>
          </a:p>
          <a:p>
            <a:pPr lvl="1"/>
            <a:r>
              <a:rPr lang="en-GB" dirty="0"/>
              <a:t>Source code – this is the code where we work</a:t>
            </a:r>
          </a:p>
          <a:p>
            <a:r>
              <a:rPr lang="en-GB" dirty="0"/>
              <a:t>Server side rendering support – by using </a:t>
            </a:r>
            <a:r>
              <a:rPr lang="en-GB" dirty="0" err="1"/>
              <a:t>server.js</a:t>
            </a:r>
            <a:r>
              <a:rPr lang="en-GB" dirty="0"/>
              <a:t> at the root of </a:t>
            </a:r>
            <a:r>
              <a:rPr lang="en-GB"/>
              <a:t>the project</a:t>
            </a:r>
            <a:endParaRPr lang="en-GB" dirty="0"/>
          </a:p>
          <a:p>
            <a:r>
              <a:rPr lang="en-GB" dirty="0" err="1"/>
              <a:t>vite.config.js</a:t>
            </a:r>
            <a:r>
              <a:rPr lang="en-GB" dirty="0"/>
              <a:t> – file where </a:t>
            </a:r>
            <a:r>
              <a:rPr lang="en-GB" dirty="0" err="1"/>
              <a:t>vite</a:t>
            </a:r>
            <a:r>
              <a:rPr lang="en-GB" dirty="0"/>
              <a:t> configures react</a:t>
            </a:r>
            <a:endParaRPr lang="en-MK" dirty="0"/>
          </a:p>
        </p:txBody>
      </p:sp>
    </p:spTree>
    <p:extLst>
      <p:ext uri="{BB962C8B-B14F-4D97-AF65-F5344CB8AC3E}">
        <p14:creationId xmlns:p14="http://schemas.microsoft.com/office/powerpoint/2010/main" val="101143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D70E-B2F2-9979-5521-B16C6030880F}"/>
              </a:ext>
            </a:extLst>
          </p:cNvPr>
          <p:cNvSpPr>
            <a:spLocks noGrp="1"/>
          </p:cNvSpPr>
          <p:nvPr>
            <p:ph type="title"/>
          </p:nvPr>
        </p:nvSpPr>
        <p:spPr/>
        <p:txBody>
          <a:bodyPr/>
          <a:lstStyle/>
          <a:p>
            <a:r>
              <a:rPr lang="en-MK" dirty="0">
                <a:solidFill>
                  <a:schemeClr val="accent2"/>
                </a:solidFill>
              </a:rPr>
              <a:t>Exports</a:t>
            </a:r>
          </a:p>
        </p:txBody>
      </p:sp>
      <p:sp>
        <p:nvSpPr>
          <p:cNvPr id="3" name="Content Placeholder 2">
            <a:extLst>
              <a:ext uri="{FF2B5EF4-FFF2-40B4-BE49-F238E27FC236}">
                <a16:creationId xmlns:a16="http://schemas.microsoft.com/office/drawing/2014/main" id="{E547CCD9-7590-ECC8-21E5-B0F48055CAF5}"/>
              </a:ext>
            </a:extLst>
          </p:cNvPr>
          <p:cNvSpPr>
            <a:spLocks noGrp="1"/>
          </p:cNvSpPr>
          <p:nvPr>
            <p:ph idx="1"/>
          </p:nvPr>
        </p:nvSpPr>
        <p:spPr/>
        <p:txBody>
          <a:bodyPr/>
          <a:lstStyle/>
          <a:p>
            <a:r>
              <a:rPr lang="en-MK" dirty="0"/>
              <a:t>Default – only one default export in file</a:t>
            </a:r>
          </a:p>
          <a:p>
            <a:r>
              <a:rPr lang="en-MK"/>
              <a:t>Named – indefinite exports</a:t>
            </a:r>
            <a:endParaRPr lang="en-MK" dirty="0"/>
          </a:p>
        </p:txBody>
      </p:sp>
    </p:spTree>
    <p:extLst>
      <p:ext uri="{BB962C8B-B14F-4D97-AF65-F5344CB8AC3E}">
        <p14:creationId xmlns:p14="http://schemas.microsoft.com/office/powerpoint/2010/main" val="269961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921</Words>
  <Application>Microsoft Macintosh PowerPoint</Application>
  <PresentationFormat>Widescreen</PresentationFormat>
  <Paragraphs>109</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Optimistic Display</vt:lpstr>
      <vt:lpstr>Optimistic Text</vt:lpstr>
      <vt:lpstr>source-serif-pro</vt:lpstr>
      <vt:lpstr>Office Theme</vt:lpstr>
      <vt:lpstr>Intro to React.js</vt:lpstr>
      <vt:lpstr>React.js</vt:lpstr>
      <vt:lpstr>How does React work</vt:lpstr>
      <vt:lpstr>Key takeaways</vt:lpstr>
      <vt:lpstr>Actually get started</vt:lpstr>
      <vt:lpstr>Instalation</vt:lpstr>
      <vt:lpstr>Vite</vt:lpstr>
      <vt:lpstr>Vite</vt:lpstr>
      <vt:lpstr>Exports</vt:lpstr>
      <vt:lpstr>JSX</vt:lpstr>
      <vt:lpstr>JSX</vt:lpstr>
      <vt:lpstr>Converting HTML to JSX</vt:lpstr>
      <vt:lpstr>Rules of JSX</vt:lpstr>
      <vt:lpstr>Folder Structure</vt:lpstr>
      <vt:lpstr>Components</vt:lpstr>
      <vt:lpstr>Potentional errors</vt:lpstr>
      <vt:lpstr>Re-using components</vt:lpstr>
      <vt:lpstr>Task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vroom21</dc:creator>
  <cp:lastModifiedBy>vroom21</cp:lastModifiedBy>
  <cp:revision>41</cp:revision>
  <dcterms:created xsi:type="dcterms:W3CDTF">2025-02-01T18:36:06Z</dcterms:created>
  <dcterms:modified xsi:type="dcterms:W3CDTF">2025-02-09T23:06:21Z</dcterms:modified>
</cp:coreProperties>
</file>