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69" r:id="rId3"/>
    <p:sldId id="271" r:id="rId4"/>
    <p:sldId id="270" r:id="rId5"/>
    <p:sldId id="272" r:id="rId6"/>
    <p:sldId id="275" r:id="rId7"/>
    <p:sldId id="273" r:id="rId8"/>
    <p:sldId id="277" r:id="rId9"/>
    <p:sldId id="260" r:id="rId10"/>
    <p:sldId id="278" r:id="rId11"/>
    <p:sldId id="259" r:id="rId12"/>
    <p:sldId id="279" r:id="rId13"/>
    <p:sldId id="280" r:id="rId14"/>
    <p:sldId id="267" r:id="rId15"/>
    <p:sldId id="281" r:id="rId16"/>
    <p:sldId id="282" r:id="rId17"/>
    <p:sldId id="257" r:id="rId18"/>
    <p:sldId id="283" r:id="rId19"/>
    <p:sldId id="261" r:id="rId20"/>
    <p:sldId id="262" r:id="rId21"/>
    <p:sldId id="284" r:id="rId22"/>
    <p:sldId id="258" r:id="rId23"/>
    <p:sldId id="285" r:id="rId24"/>
    <p:sldId id="263" r:id="rId25"/>
    <p:sldId id="286" r:id="rId26"/>
    <p:sldId id="268" r:id="rId27"/>
    <p:sldId id="287" r:id="rId28"/>
    <p:sldId id="264" r:id="rId29"/>
    <p:sldId id="290" r:id="rId30"/>
    <p:sldId id="265" r:id="rId31"/>
    <p:sldId id="289" r:id="rId3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36BE3C-A820-77BD-16AB-500F8EABB3C6}"/>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EFD7A96A-7F71-A274-61B6-F6060B151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FD33CC19-F72E-69F3-0CA6-30ED8BD985F2}"/>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5" name="Θέση υποσέλιδου 4">
            <a:extLst>
              <a:ext uri="{FF2B5EF4-FFF2-40B4-BE49-F238E27FC236}">
                <a16:creationId xmlns:a16="http://schemas.microsoft.com/office/drawing/2014/main" id="{D904422C-CB3C-B7F1-5BF9-87862234115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891C28D-9E4F-1E62-BCA8-FD1DE47EC4FB}"/>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281654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EB615D-F0DD-E029-64CD-19C721C1DB5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1812BE27-FE1E-6B4D-E5D6-60BB963E4959}"/>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7FA964E1-2A6F-6EDC-612B-1C45140F1242}"/>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5" name="Θέση υποσέλιδου 4">
            <a:extLst>
              <a:ext uri="{FF2B5EF4-FFF2-40B4-BE49-F238E27FC236}">
                <a16:creationId xmlns:a16="http://schemas.microsoft.com/office/drawing/2014/main" id="{A3856D5A-9BC7-36DB-08BB-43FDDEBA835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1471921-76C7-2655-4C9C-60622AD91F7D}"/>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23204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B276119E-1F28-9CDD-E982-8EF4FBFB4CC9}"/>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017CC470-7009-CFBA-F1BD-7A25B45DCF31}"/>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47FEF7E-F29C-AFFD-6E69-779B107469BA}"/>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5" name="Θέση υποσέλιδου 4">
            <a:extLst>
              <a:ext uri="{FF2B5EF4-FFF2-40B4-BE49-F238E27FC236}">
                <a16:creationId xmlns:a16="http://schemas.microsoft.com/office/drawing/2014/main" id="{ED0D892D-CA2E-B41B-4C32-B07A8F4F1E9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FCD233E-9C61-4285-694F-C36CD7D7F23D}"/>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211279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8B2248A-2FB5-1EB5-C57E-3000EA209C0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2BA32E75-8CE7-23E3-F86D-DECF53097B8E}"/>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C94843D-9DB1-7751-1F28-6FFCDE784D8C}"/>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5" name="Θέση υποσέλιδου 4">
            <a:extLst>
              <a:ext uri="{FF2B5EF4-FFF2-40B4-BE49-F238E27FC236}">
                <a16:creationId xmlns:a16="http://schemas.microsoft.com/office/drawing/2014/main" id="{3BE876A4-C54E-202D-CD2E-35047761C589}"/>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76AA156-1353-18FE-7475-0A3E7F010021}"/>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29119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601AFD-18D1-9142-2ACD-6173D66A6D0C}"/>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61C410F-5C74-F87A-83F9-8BC2AE1B75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0486D85A-ED87-674C-40D0-1670551A9004}"/>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5" name="Θέση υποσέλιδου 4">
            <a:extLst>
              <a:ext uri="{FF2B5EF4-FFF2-40B4-BE49-F238E27FC236}">
                <a16:creationId xmlns:a16="http://schemas.microsoft.com/office/drawing/2014/main" id="{AA209784-C624-9275-FB89-6DBC7A00B07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6178586-57E3-9B68-3541-7F89156E3EED}"/>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95982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7FC9B8-558C-4F3E-C05B-1EA1EB9A184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E7544BA4-3B48-E1C1-228D-F7D3D0157CAD}"/>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02281F9F-6AC2-9DF7-A991-698CDB469AC9}"/>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725F2BB0-7F8B-09E1-FF11-DEFE119F0B48}"/>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6" name="Θέση υποσέλιδου 5">
            <a:extLst>
              <a:ext uri="{FF2B5EF4-FFF2-40B4-BE49-F238E27FC236}">
                <a16:creationId xmlns:a16="http://schemas.microsoft.com/office/drawing/2014/main" id="{2A6BDBC0-41EC-2D1D-8B18-C33B4ADFBBD6}"/>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CCD1BCAA-5C4E-17A4-6F03-74A5C2C1FFD3}"/>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124411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F05B20-7D66-63A7-EAF2-6B6783FAF6F1}"/>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CB49565E-EC0C-5E34-0729-92A882E7E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9E1B124B-555F-0472-A12A-F774975DF565}"/>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A3A0B923-697F-3F63-F39B-B827F2B4E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4BEC8C3F-88B5-A174-5318-15BB94CD3490}"/>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4D2B3CF3-F2EF-AA05-BAF3-8131A1C7020E}"/>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8" name="Θέση υποσέλιδου 7">
            <a:extLst>
              <a:ext uri="{FF2B5EF4-FFF2-40B4-BE49-F238E27FC236}">
                <a16:creationId xmlns:a16="http://schemas.microsoft.com/office/drawing/2014/main" id="{5F911759-064C-6DEA-F237-719A932DBE3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BBB494FF-128B-1142-5877-234E65D7A863}"/>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19805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B43A0F-CA2E-43FB-08E0-FAA698EF7B3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4DC5F7EC-BE4E-2554-43C5-0C8AE62F2338}"/>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4" name="Θέση υποσέλιδου 3">
            <a:extLst>
              <a:ext uri="{FF2B5EF4-FFF2-40B4-BE49-F238E27FC236}">
                <a16:creationId xmlns:a16="http://schemas.microsoft.com/office/drawing/2014/main" id="{14649C5A-8972-CEFF-2077-A59A731F5269}"/>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74BEFC91-8B90-546D-D8BD-330261B86511}"/>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204082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B32EDBDC-3045-7B7E-62D0-BC58F81F496B}"/>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3" name="Θέση υποσέλιδου 2">
            <a:extLst>
              <a:ext uri="{FF2B5EF4-FFF2-40B4-BE49-F238E27FC236}">
                <a16:creationId xmlns:a16="http://schemas.microsoft.com/office/drawing/2014/main" id="{D3AA304A-36E4-CEA0-BEB8-D7E301AC5FF1}"/>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E7074ECB-578A-3832-6080-852B9FD5E416}"/>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279276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D7C074-A21D-AF39-7C3C-F46D69EFF468}"/>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5DB2BCE-9367-7601-54E4-9BA5DDE15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01BA74E4-B158-7C1C-902A-8D51984DC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DB658009-5109-F6B6-9131-F9E20E52D865}"/>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6" name="Θέση υποσέλιδου 5">
            <a:extLst>
              <a:ext uri="{FF2B5EF4-FFF2-40B4-BE49-F238E27FC236}">
                <a16:creationId xmlns:a16="http://schemas.microsoft.com/office/drawing/2014/main" id="{746C8135-D543-2B45-E294-BA8393391BF4}"/>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E969480-595A-BB64-166E-F20377FFDA4B}"/>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380652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F07941-684E-BE9A-69EE-8D1B9E6BDF3B}"/>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BB9B40D7-4AE4-A260-8F12-00E174BBA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2FB6FE31-887E-6254-C231-23D9D4A6B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9DCA8D48-68D2-F54E-005F-0C65928E64FF}"/>
              </a:ext>
            </a:extLst>
          </p:cNvPr>
          <p:cNvSpPr>
            <a:spLocks noGrp="1"/>
          </p:cNvSpPr>
          <p:nvPr>
            <p:ph type="dt" sz="half" idx="10"/>
          </p:nvPr>
        </p:nvSpPr>
        <p:spPr/>
        <p:txBody>
          <a:bodyPr/>
          <a:lstStyle/>
          <a:p>
            <a:fld id="{C93AC45A-A62E-43EA-969B-743897999707}" type="datetimeFigureOut">
              <a:rPr lang="el-GR" smtClean="0"/>
              <a:t>29/7/2024</a:t>
            </a:fld>
            <a:endParaRPr lang="el-GR"/>
          </a:p>
        </p:txBody>
      </p:sp>
      <p:sp>
        <p:nvSpPr>
          <p:cNvPr id="6" name="Θέση υποσέλιδου 5">
            <a:extLst>
              <a:ext uri="{FF2B5EF4-FFF2-40B4-BE49-F238E27FC236}">
                <a16:creationId xmlns:a16="http://schemas.microsoft.com/office/drawing/2014/main" id="{E0302C6D-AA43-D867-B5C2-8953D43B2372}"/>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B7CCE2CB-173A-6F61-1C51-C266BC8B1DB2}"/>
              </a:ext>
            </a:extLst>
          </p:cNvPr>
          <p:cNvSpPr>
            <a:spLocks noGrp="1"/>
          </p:cNvSpPr>
          <p:nvPr>
            <p:ph type="sldNum" sz="quarter" idx="12"/>
          </p:nvPr>
        </p:nvSpPr>
        <p:spPr/>
        <p:txBody>
          <a:bodyPr/>
          <a:lstStyle/>
          <a:p>
            <a:fld id="{428E6208-3C22-4A4B-8FE8-F4890C658494}" type="slidenum">
              <a:rPr lang="el-GR" smtClean="0"/>
              <a:t>‹#›</a:t>
            </a:fld>
            <a:endParaRPr lang="el-GR"/>
          </a:p>
        </p:txBody>
      </p:sp>
    </p:spTree>
    <p:extLst>
      <p:ext uri="{BB962C8B-B14F-4D97-AF65-F5344CB8AC3E}">
        <p14:creationId xmlns:p14="http://schemas.microsoft.com/office/powerpoint/2010/main" val="4282963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31146CE-8153-5BA9-CAA7-9E09CF62A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0AB9D91F-5B48-50E4-D271-2E22E83E7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DB5BC2D2-E970-25B9-1E34-E778C5D88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3AC45A-A62E-43EA-969B-743897999707}" type="datetimeFigureOut">
              <a:rPr lang="el-GR" smtClean="0"/>
              <a:t>29/7/2024</a:t>
            </a:fld>
            <a:endParaRPr lang="el-GR"/>
          </a:p>
        </p:txBody>
      </p:sp>
      <p:sp>
        <p:nvSpPr>
          <p:cNvPr id="5" name="Θέση υποσέλιδου 4">
            <a:extLst>
              <a:ext uri="{FF2B5EF4-FFF2-40B4-BE49-F238E27FC236}">
                <a16:creationId xmlns:a16="http://schemas.microsoft.com/office/drawing/2014/main" id="{1561D15D-9E38-3F7B-0C56-8E8F8BDB2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E916ED2A-50ED-72AB-214D-9D41CB7A56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8E6208-3C22-4A4B-8FE8-F4890C658494}" type="slidenum">
              <a:rPr lang="el-GR" smtClean="0"/>
              <a:t>‹#›</a:t>
            </a:fld>
            <a:endParaRPr lang="el-GR"/>
          </a:p>
        </p:txBody>
      </p:sp>
    </p:spTree>
    <p:extLst>
      <p:ext uri="{BB962C8B-B14F-4D97-AF65-F5344CB8AC3E}">
        <p14:creationId xmlns:p14="http://schemas.microsoft.com/office/powerpoint/2010/main" val="2195827818"/>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worldbank.org/indicator/SE.XPD.TOTL.GD.Z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7204810-1D25-D92F-8BCB-A6B0FE7244DB}"/>
              </a:ext>
            </a:extLst>
          </p:cNvPr>
          <p:cNvSpPr>
            <a:spLocks noGrp="1"/>
          </p:cNvSpPr>
          <p:nvPr>
            <p:ph type="ctrTitle"/>
          </p:nvPr>
        </p:nvSpPr>
        <p:spPr>
          <a:xfrm>
            <a:off x="4184541" y="486184"/>
            <a:ext cx="7525677" cy="1755571"/>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PISA 2018</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Results Presentation</a:t>
            </a:r>
          </a:p>
        </p:txBody>
      </p:sp>
      <p:sp>
        <p:nvSpPr>
          <p:cNvPr id="3" name="Υπότιτλος 2">
            <a:extLst>
              <a:ext uri="{FF2B5EF4-FFF2-40B4-BE49-F238E27FC236}">
                <a16:creationId xmlns:a16="http://schemas.microsoft.com/office/drawing/2014/main" id="{EB94CC26-F3F6-0312-79B0-666DF086E7FA}"/>
              </a:ext>
            </a:extLst>
          </p:cNvPr>
          <p:cNvSpPr>
            <a:spLocks noGrp="1"/>
          </p:cNvSpPr>
          <p:nvPr>
            <p:ph type="subTitle" idx="1"/>
          </p:nvPr>
        </p:nvSpPr>
        <p:spPr>
          <a:xfrm>
            <a:off x="4184542" y="2517058"/>
            <a:ext cx="7211045" cy="3780964"/>
          </a:xfrm>
        </p:spPr>
        <p:txBody>
          <a:bodyPr vert="horz" lIns="91440" tIns="45720" rIns="91440" bIns="45720" rtlCol="0">
            <a:normAutofit/>
          </a:bodyPr>
          <a:lstStyle/>
          <a:p>
            <a:pPr indent="-228600" algn="l">
              <a:buFont typeface="Arial" panose="020B0604020202020204" pitchFamily="34" charset="0"/>
              <a:buChar char="•"/>
            </a:pPr>
            <a:r>
              <a:rPr lang="en-US" sz="2000" dirty="0"/>
              <a:t>M.Sc.: Business Analytics - FT</a:t>
            </a:r>
          </a:p>
          <a:p>
            <a:pPr indent="-228600" algn="l">
              <a:buFont typeface="Arial" panose="020B0604020202020204" pitchFamily="34" charset="0"/>
              <a:buChar char="•"/>
            </a:pPr>
            <a:r>
              <a:rPr lang="en-US" sz="2000" dirty="0"/>
              <a:t>Course: Analytics Practicum II</a:t>
            </a:r>
          </a:p>
          <a:p>
            <a:pPr indent="-228600" algn="l">
              <a:buFont typeface="Arial" panose="020B0604020202020204" pitchFamily="34" charset="0"/>
              <a:buChar char="•"/>
            </a:pPr>
            <a:r>
              <a:rPr lang="en-US" sz="2000" dirty="0"/>
              <a:t>Student Name: Vangelis </a:t>
            </a:r>
            <a:r>
              <a:rPr lang="en-US" sz="2000" dirty="0" err="1"/>
              <a:t>Lakkas</a:t>
            </a:r>
            <a:r>
              <a:rPr lang="en-US" sz="2000" dirty="0"/>
              <a:t> – </a:t>
            </a:r>
            <a:r>
              <a:rPr lang="en-US" sz="2000" dirty="0" err="1"/>
              <a:t>Pyknis</a:t>
            </a:r>
            <a:endParaRPr lang="en-US" sz="2000" dirty="0"/>
          </a:p>
          <a:p>
            <a:pPr indent="-228600" algn="l">
              <a:buFont typeface="Arial" panose="020B0604020202020204" pitchFamily="34" charset="0"/>
              <a:buChar char="•"/>
            </a:pPr>
            <a:r>
              <a:rPr lang="en-US" sz="2000" dirty="0"/>
              <a:t>Registration No.: 2822306</a:t>
            </a:r>
          </a:p>
          <a:p>
            <a:pPr indent="-228600" algn="l">
              <a:buFont typeface="Arial" panose="020B0604020202020204" pitchFamily="34" charset="0"/>
              <a:buChar char="•"/>
            </a:pPr>
            <a:r>
              <a:rPr lang="en-US" sz="2000" dirty="0"/>
              <a:t>E-mail: eva.lakkaspyknis@aueb.gr</a:t>
            </a:r>
          </a:p>
        </p:txBody>
      </p:sp>
      <p:pic>
        <p:nvPicPr>
          <p:cNvPr id="1028" name="Picture 4" descr="AUEB (@AUEB) / X">
            <a:extLst>
              <a:ext uri="{FF2B5EF4-FFF2-40B4-BE49-F238E27FC236}">
                <a16:creationId xmlns:a16="http://schemas.microsoft.com/office/drawing/2014/main" id="{F2EEB40A-B09A-2415-3633-A430731979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Εικόνα 4" descr="Εικόνα που περιέχει κείμενο, γραμματοσειρά, λογότυπο, γραφικά&#10;&#10;Περιγραφή που δημιουργήθηκε αυτόματα">
            <a:extLst>
              <a:ext uri="{FF2B5EF4-FFF2-40B4-BE49-F238E27FC236}">
                <a16:creationId xmlns:a16="http://schemas.microsoft.com/office/drawing/2014/main" id="{558DEC62-CED1-D07C-FDA6-FD28BE5E504D}"/>
              </a:ext>
            </a:extLst>
          </p:cNvPr>
          <p:cNvPicPr>
            <a:picLocks noChangeAspect="1"/>
          </p:cNvPicPr>
          <p:nvPr/>
        </p:nvPicPr>
        <p:blipFill rotWithShape="1">
          <a:blip r:embed="rId3">
            <a:extLst>
              <a:ext uri="{28A0092B-C50C-407E-A947-70E740481C1C}">
                <a14:useLocalDpi xmlns:a14="http://schemas.microsoft.com/office/drawing/2010/main" val="0"/>
              </a:ext>
            </a:extLst>
          </a:blip>
          <a:srcRect r="3" b="3"/>
          <a:stretch/>
        </p:blipFill>
        <p:spPr>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Tree>
    <p:extLst>
      <p:ext uri="{BB962C8B-B14F-4D97-AF65-F5344CB8AC3E}">
        <p14:creationId xmlns:p14="http://schemas.microsoft.com/office/powerpoint/2010/main" val="38191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7BF5542-B8BF-009E-7FA9-D87E0D1ADB9C}"/>
              </a:ext>
            </a:extLst>
          </p:cNvPr>
          <p:cNvSpPr>
            <a:spLocks noGrp="1"/>
          </p:cNvSpPr>
          <p:nvPr>
            <p:ph type="title"/>
          </p:nvPr>
        </p:nvSpPr>
        <p:spPr>
          <a:xfrm>
            <a:off x="808638" y="386930"/>
            <a:ext cx="9236700" cy="1188950"/>
          </a:xfrm>
        </p:spPr>
        <p:txBody>
          <a:bodyPr anchor="b">
            <a:normAutofit/>
          </a:bodyPr>
          <a:lstStyle/>
          <a:p>
            <a:r>
              <a:rPr lang="en-US" sz="5400" dirty="0" err="1"/>
              <a:t>Colorpleth</a:t>
            </a:r>
            <a:r>
              <a:rPr lang="en-US" sz="5400" dirty="0"/>
              <a:t> Map</a:t>
            </a:r>
            <a:endParaRPr lang="el-G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FADDA8FE-F8A3-5ED7-5746-0BCB5DB4AEF8}"/>
              </a:ext>
            </a:extLst>
          </p:cNvPr>
          <p:cNvSpPr>
            <a:spLocks noGrp="1"/>
          </p:cNvSpPr>
          <p:nvPr>
            <p:ph idx="1"/>
          </p:nvPr>
        </p:nvSpPr>
        <p:spPr>
          <a:xfrm>
            <a:off x="793660" y="2359743"/>
            <a:ext cx="10143668" cy="3675298"/>
          </a:xfrm>
        </p:spPr>
        <p:txBody>
          <a:bodyPr anchor="ctr">
            <a:normAutofit/>
          </a:bodyPr>
          <a:lstStyle/>
          <a:p>
            <a:pPr marL="0" indent="0" algn="just">
              <a:buNone/>
            </a:pPr>
            <a:r>
              <a:rPr lang="en-US" sz="2400" dirty="0"/>
              <a:t>Let’s focus on reading performance in Europe:</a:t>
            </a:r>
          </a:p>
          <a:p>
            <a:pPr algn="just"/>
            <a:r>
              <a:rPr lang="en-US" sz="2400" dirty="0"/>
              <a:t>In the map below we can see each European country colored according to each mean score in reading.</a:t>
            </a:r>
          </a:p>
          <a:p>
            <a:pPr algn="just"/>
            <a:r>
              <a:rPr lang="en-US" sz="2400" dirty="0"/>
              <a:t>Greece is again leading in the Balkans area as stated before in the trellis plot and outperforms a few countries of Eastern Europe (such as Romania and Moldova)</a:t>
            </a:r>
          </a:p>
          <a:p>
            <a:pPr algn="just"/>
            <a:r>
              <a:rPr lang="en-US" sz="2400" dirty="0"/>
              <a:t>However Greece is once again far behind Scandinavia and Central/Western Europe and big countries of Eastern Europe (such as Russia and Poland)</a:t>
            </a:r>
            <a:endParaRPr lang="el-GR" sz="2400" dirty="0"/>
          </a:p>
        </p:txBody>
      </p:sp>
    </p:spTree>
    <p:extLst>
      <p:ext uri="{BB962C8B-B14F-4D97-AF65-F5344CB8AC3E}">
        <p14:creationId xmlns:p14="http://schemas.microsoft.com/office/powerpoint/2010/main" val="318320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Θέση περιεχομένου 6" descr="Εικόνα που περιέχει κείμενο, χάρτης, Άτλας&#10;&#10;Περιγραφή που δημιουργήθηκε αυτόματα">
            <a:extLst>
              <a:ext uri="{FF2B5EF4-FFF2-40B4-BE49-F238E27FC236}">
                <a16:creationId xmlns:a16="http://schemas.microsoft.com/office/drawing/2014/main" id="{714BD0E6-5951-C48E-04E1-1A29AEEF27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2026" y="717320"/>
            <a:ext cx="5850193" cy="5850193"/>
          </a:xfrm>
          <a:prstGeom prst="rect">
            <a:avLst/>
          </a:prstGeom>
        </p:spPr>
      </p:pic>
    </p:spTree>
    <p:extLst>
      <p:ext uri="{BB962C8B-B14F-4D97-AF65-F5344CB8AC3E}">
        <p14:creationId xmlns:p14="http://schemas.microsoft.com/office/powerpoint/2010/main" val="176169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14EF3B8-C1DF-8DAC-5501-21B96EBFFFC6}"/>
              </a:ext>
            </a:extLst>
          </p:cNvPr>
          <p:cNvSpPr>
            <a:spLocks noGrp="1"/>
          </p:cNvSpPr>
          <p:nvPr>
            <p:ph type="title"/>
          </p:nvPr>
        </p:nvSpPr>
        <p:spPr>
          <a:xfrm>
            <a:off x="761803" y="350196"/>
            <a:ext cx="4646904" cy="1624520"/>
          </a:xfrm>
        </p:spPr>
        <p:txBody>
          <a:bodyPr anchor="ctr">
            <a:normAutofit/>
          </a:bodyPr>
          <a:lstStyle/>
          <a:p>
            <a:r>
              <a:rPr lang="en-US" sz="4000"/>
              <a:t>Trellis Density Plot</a:t>
            </a:r>
            <a:endParaRPr lang="el-GR" sz="4000"/>
          </a:p>
        </p:txBody>
      </p:sp>
      <p:sp>
        <p:nvSpPr>
          <p:cNvPr id="3" name="Θέση περιεχομένου 2">
            <a:extLst>
              <a:ext uri="{FF2B5EF4-FFF2-40B4-BE49-F238E27FC236}">
                <a16:creationId xmlns:a16="http://schemas.microsoft.com/office/drawing/2014/main" id="{665BC578-AD19-6C16-EE7D-6645BE06F73B}"/>
              </a:ext>
            </a:extLst>
          </p:cNvPr>
          <p:cNvSpPr>
            <a:spLocks noGrp="1"/>
          </p:cNvSpPr>
          <p:nvPr>
            <p:ph idx="1"/>
          </p:nvPr>
        </p:nvSpPr>
        <p:spPr>
          <a:xfrm>
            <a:off x="761802" y="2743200"/>
            <a:ext cx="4646905" cy="3613149"/>
          </a:xfrm>
        </p:spPr>
        <p:txBody>
          <a:bodyPr anchor="ctr">
            <a:normAutofit/>
          </a:bodyPr>
          <a:lstStyle/>
          <a:p>
            <a:pPr marL="0" indent="0">
              <a:buNone/>
            </a:pPr>
            <a:r>
              <a:rPr lang="en-US" sz="2000"/>
              <a:t>Except from the means that we saw above, let’s also explore the distributions of math scores in each country. Mean sometimes is not the best representative measure because it can be sensitive to outliers. In the density plot below, we can see that:</a:t>
            </a:r>
          </a:p>
          <a:p>
            <a:r>
              <a:rPr lang="en-US" sz="2000"/>
              <a:t> Greece’s math scores approach the normal distribution which means that the mean can be a good driver for conclusions.</a:t>
            </a:r>
          </a:p>
          <a:p>
            <a:pPr marL="0" indent="0">
              <a:buNone/>
            </a:pPr>
            <a:endParaRPr lang="en-US" sz="2000"/>
          </a:p>
          <a:p>
            <a:pPr marL="0" indent="0">
              <a:buNone/>
            </a:pPr>
            <a:endParaRPr lang="en-US" sz="2000"/>
          </a:p>
        </p:txBody>
      </p:sp>
      <p:pic>
        <p:nvPicPr>
          <p:cNvPr id="5" name="Picture 4" descr="Graph on document with pen">
            <a:extLst>
              <a:ext uri="{FF2B5EF4-FFF2-40B4-BE49-F238E27FC236}">
                <a16:creationId xmlns:a16="http://schemas.microsoft.com/office/drawing/2014/main" id="{E920897D-E917-97C8-E800-7FDEC7EAAC86}"/>
              </a:ext>
            </a:extLst>
          </p:cNvPr>
          <p:cNvPicPr>
            <a:picLocks noChangeAspect="1"/>
          </p:cNvPicPr>
          <p:nvPr/>
        </p:nvPicPr>
        <p:blipFill rotWithShape="1">
          <a:blip r:embed="rId2"/>
          <a:srcRect l="27161" r="13438" b="-2"/>
          <a:stretch/>
        </p:blipFill>
        <p:spPr>
          <a:xfrm>
            <a:off x="6096000" y="1"/>
            <a:ext cx="6102825" cy="6858000"/>
          </a:xfrm>
          <a:prstGeom prst="rect">
            <a:avLst/>
          </a:prstGeom>
        </p:spPr>
      </p:pic>
    </p:spTree>
    <p:extLst>
      <p:ext uri="{BB962C8B-B14F-4D97-AF65-F5344CB8AC3E}">
        <p14:creationId xmlns:p14="http://schemas.microsoft.com/office/powerpoint/2010/main" val="353138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FB20D45-043D-721A-EE0E-FD9330F1117E}"/>
              </a:ext>
            </a:extLst>
          </p:cNvPr>
          <p:cNvSpPr>
            <a:spLocks noGrp="1"/>
          </p:cNvSpPr>
          <p:nvPr>
            <p:ph type="title"/>
          </p:nvPr>
        </p:nvSpPr>
        <p:spPr>
          <a:xfrm>
            <a:off x="808638" y="386930"/>
            <a:ext cx="9236700" cy="1188950"/>
          </a:xfrm>
        </p:spPr>
        <p:txBody>
          <a:bodyPr anchor="b">
            <a:normAutofit/>
          </a:bodyPr>
          <a:lstStyle/>
          <a:p>
            <a:r>
              <a:rPr lang="en-US" sz="5400"/>
              <a:t>Trellis Density Plot</a:t>
            </a:r>
            <a:endParaRPr lang="el-G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4C698E0-B777-B075-23BC-3562E7FE36A2}"/>
              </a:ext>
            </a:extLst>
          </p:cNvPr>
          <p:cNvSpPr>
            <a:spLocks noGrp="1"/>
          </p:cNvSpPr>
          <p:nvPr>
            <p:ph idx="1"/>
          </p:nvPr>
        </p:nvSpPr>
        <p:spPr>
          <a:xfrm>
            <a:off x="793660" y="2599509"/>
            <a:ext cx="10143668" cy="3435531"/>
          </a:xfrm>
        </p:spPr>
        <p:txBody>
          <a:bodyPr anchor="ctr">
            <a:normAutofit/>
          </a:bodyPr>
          <a:lstStyle/>
          <a:p>
            <a:r>
              <a:rPr lang="en-US" sz="2400" dirty="0"/>
              <a:t>From the density plots below we can once again reassure that Greece has a mediocre performance because the countries we saw that have strong educational systems tend to have a slightly left-skewed distribution. While distributions of underdeveloped systems present a slight right-skewness.</a:t>
            </a:r>
          </a:p>
          <a:p>
            <a:r>
              <a:rPr lang="en-US" sz="2400" dirty="0"/>
              <a:t> This fact means that many students in countries like Hong Kong or France achieve higher scores than the average, while in Greece most students will gain simply the average.</a:t>
            </a:r>
            <a:endParaRPr lang="el-GR" sz="2400" dirty="0"/>
          </a:p>
          <a:p>
            <a:endParaRPr lang="el-GR" sz="2400" dirty="0"/>
          </a:p>
        </p:txBody>
      </p:sp>
    </p:spTree>
    <p:extLst>
      <p:ext uri="{BB962C8B-B14F-4D97-AF65-F5344CB8AC3E}">
        <p14:creationId xmlns:p14="http://schemas.microsoft.com/office/powerpoint/2010/main" val="392978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Θέση περιεχομένου 4" descr="Εικόνα που περιέχει κείμενο, στιγμιότυπο οθόνης, μοτίβο, γραμματοσειρά&#10;&#10;Περιγραφή που δημιουργήθηκε αυτόματα">
            <a:extLst>
              <a:ext uri="{FF2B5EF4-FFF2-40B4-BE49-F238E27FC236}">
                <a16:creationId xmlns:a16="http://schemas.microsoft.com/office/drawing/2014/main" id="{BEC883A9-4621-44D1-E501-A0957FDED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44" y="134571"/>
            <a:ext cx="8167954" cy="6531700"/>
          </a:xfrm>
          <a:prstGeom prst="rect">
            <a:avLst/>
          </a:prstGeom>
        </p:spPr>
      </p:pic>
    </p:spTree>
    <p:extLst>
      <p:ext uri="{BB962C8B-B14F-4D97-AF65-F5344CB8AC3E}">
        <p14:creationId xmlns:p14="http://schemas.microsoft.com/office/powerpoint/2010/main" val="57909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A0DC5B8-D5F2-FCE7-36E5-CC01484C519C}"/>
              </a:ext>
            </a:extLst>
          </p:cNvPr>
          <p:cNvSpPr>
            <a:spLocks noGrp="1"/>
          </p:cNvSpPr>
          <p:nvPr>
            <p:ph type="title"/>
          </p:nvPr>
        </p:nvSpPr>
        <p:spPr>
          <a:xfrm>
            <a:off x="589560" y="856180"/>
            <a:ext cx="4560584" cy="1128068"/>
          </a:xfrm>
        </p:spPr>
        <p:txBody>
          <a:bodyPr anchor="ctr">
            <a:normAutofit/>
          </a:bodyPr>
          <a:lstStyle/>
          <a:p>
            <a:r>
              <a:rPr lang="en-US" sz="4000"/>
              <a:t>Bubble Plots</a:t>
            </a:r>
            <a:endParaRPr lang="el-GR" sz="4000"/>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1D28929-CE42-3853-1CE2-3386AE105373}"/>
              </a:ext>
            </a:extLst>
          </p:cNvPr>
          <p:cNvSpPr>
            <a:spLocks noGrp="1"/>
          </p:cNvSpPr>
          <p:nvPr>
            <p:ph idx="1"/>
          </p:nvPr>
        </p:nvSpPr>
        <p:spPr>
          <a:xfrm>
            <a:off x="590719" y="2330505"/>
            <a:ext cx="4559425" cy="3979585"/>
          </a:xfrm>
        </p:spPr>
        <p:txBody>
          <a:bodyPr anchor="ctr">
            <a:normAutofit/>
          </a:bodyPr>
          <a:lstStyle/>
          <a:p>
            <a:pPr marL="0" indent="0">
              <a:buNone/>
            </a:pPr>
            <a:r>
              <a:rPr lang="en-US" sz="2000"/>
              <a:t>Now let’s explore the position of various countries using their mean scores on two subjects simultaneously and by considering the size of their investment in education (as a % of their GDP) which</a:t>
            </a:r>
            <a:r>
              <a:rPr lang="el-GR" sz="2000"/>
              <a:t> </a:t>
            </a:r>
            <a:r>
              <a:rPr lang="en-US" sz="2000"/>
              <a:t>specifies the final size of each “bubble”. </a:t>
            </a:r>
          </a:p>
          <a:p>
            <a:pPr marL="0" indent="0">
              <a:buNone/>
            </a:pPr>
            <a:r>
              <a:rPr lang="en-US" sz="2000"/>
              <a:t>So, the bigger the investment the bigger the country’s “bubble”.</a:t>
            </a: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a:extLst>
              <a:ext uri="{FF2B5EF4-FFF2-40B4-BE49-F238E27FC236}">
                <a16:creationId xmlns:a16="http://schemas.microsoft.com/office/drawing/2014/main" id="{3B425032-7C1C-2A43-5832-45E332EAE61D}"/>
              </a:ext>
            </a:extLst>
          </p:cNvPr>
          <p:cNvPicPr>
            <a:picLocks noChangeAspect="1"/>
          </p:cNvPicPr>
          <p:nvPr/>
        </p:nvPicPr>
        <p:blipFill rotWithShape="1">
          <a:blip r:embed="rId2"/>
          <a:srcRect l="15720" r="26254" b="2"/>
          <a:stretch/>
        </p:blipFill>
        <p:spPr>
          <a:xfrm>
            <a:off x="5977788" y="799352"/>
            <a:ext cx="5425410" cy="5259296"/>
          </a:xfrm>
          <a:prstGeom prst="rect">
            <a:avLst/>
          </a:prstGeom>
        </p:spPr>
      </p:pic>
    </p:spTree>
    <p:extLst>
      <p:ext uri="{BB962C8B-B14F-4D97-AF65-F5344CB8AC3E}">
        <p14:creationId xmlns:p14="http://schemas.microsoft.com/office/powerpoint/2010/main" val="167382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010E4D8-7E15-2CE3-90FB-79F44C0640FE}"/>
              </a:ext>
            </a:extLst>
          </p:cNvPr>
          <p:cNvSpPr>
            <a:spLocks noGrp="1"/>
          </p:cNvSpPr>
          <p:nvPr>
            <p:ph type="title"/>
          </p:nvPr>
        </p:nvSpPr>
        <p:spPr>
          <a:xfrm>
            <a:off x="808638" y="386930"/>
            <a:ext cx="9236700" cy="1188950"/>
          </a:xfrm>
        </p:spPr>
        <p:txBody>
          <a:bodyPr anchor="b">
            <a:normAutofit/>
          </a:bodyPr>
          <a:lstStyle/>
          <a:p>
            <a:r>
              <a:rPr lang="en-US" sz="5400" dirty="0"/>
              <a:t>Bubble Plots</a:t>
            </a:r>
            <a:endParaRPr lang="el-G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18776CEE-5793-BB3D-B023-AB775CE22E47}"/>
              </a:ext>
            </a:extLst>
          </p:cNvPr>
          <p:cNvSpPr>
            <a:spLocks noGrp="1"/>
          </p:cNvSpPr>
          <p:nvPr>
            <p:ph idx="1"/>
          </p:nvPr>
        </p:nvSpPr>
        <p:spPr>
          <a:xfrm>
            <a:off x="793660" y="2599509"/>
            <a:ext cx="10143668" cy="3435531"/>
          </a:xfrm>
        </p:spPr>
        <p:txBody>
          <a:bodyPr anchor="ctr">
            <a:normAutofit/>
          </a:bodyPr>
          <a:lstStyle/>
          <a:p>
            <a:pPr marL="0" indent="0">
              <a:buNone/>
            </a:pPr>
            <a:r>
              <a:rPr lang="en-US" sz="2200"/>
              <a:t>In the following plot, we observe that:</a:t>
            </a:r>
          </a:p>
          <a:p>
            <a:r>
              <a:rPr lang="en-US" sz="2200"/>
              <a:t> Greece is marginally below the mean score of mathematics and above the corresponding score of reading for all the PISA participant countries.</a:t>
            </a:r>
          </a:p>
          <a:p>
            <a:r>
              <a:rPr lang="en-US" sz="2200"/>
              <a:t> Most European countries are concentrated into a cluster above the previously referred means along with Canada, USA, Australia and New Zealand. Greece is obviously far from this cluster. And we can see that a small group of 4 Asian countries outperform again the rest of the world.</a:t>
            </a:r>
          </a:p>
          <a:p>
            <a:r>
              <a:rPr lang="en-US" sz="2200"/>
              <a:t> In terms of expenditure Greece is not far behind from the rest of European countries although it generally invests a small part of the GDP in education (≈4%)</a:t>
            </a:r>
          </a:p>
          <a:p>
            <a:pPr marL="0" indent="0">
              <a:buNone/>
            </a:pPr>
            <a:endParaRPr lang="en-US" sz="2200"/>
          </a:p>
          <a:p>
            <a:pPr marL="0" indent="0">
              <a:buNone/>
            </a:pPr>
            <a:endParaRPr lang="el-GR" sz="2200"/>
          </a:p>
        </p:txBody>
      </p:sp>
    </p:spTree>
    <p:extLst>
      <p:ext uri="{BB962C8B-B14F-4D97-AF65-F5344CB8AC3E}">
        <p14:creationId xmlns:p14="http://schemas.microsoft.com/office/powerpoint/2010/main" val="272918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Θέση περιεχομένου 4"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3378863E-CCBF-48FC-7F8B-81B2F990F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071" y="73301"/>
            <a:ext cx="7344697" cy="6697692"/>
          </a:xfrm>
          <a:prstGeom prst="rect">
            <a:avLst/>
          </a:prstGeom>
        </p:spPr>
      </p:pic>
    </p:spTree>
    <p:extLst>
      <p:ext uri="{BB962C8B-B14F-4D97-AF65-F5344CB8AC3E}">
        <p14:creationId xmlns:p14="http://schemas.microsoft.com/office/powerpoint/2010/main" val="570863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39FE165-1AAB-4999-5034-C441365B4727}"/>
              </a:ext>
            </a:extLst>
          </p:cNvPr>
          <p:cNvSpPr>
            <a:spLocks noGrp="1"/>
          </p:cNvSpPr>
          <p:nvPr>
            <p:ph type="title"/>
          </p:nvPr>
        </p:nvSpPr>
        <p:spPr>
          <a:xfrm>
            <a:off x="808638" y="386930"/>
            <a:ext cx="9236700" cy="1188950"/>
          </a:xfrm>
        </p:spPr>
        <p:txBody>
          <a:bodyPr anchor="b">
            <a:normAutofit/>
          </a:bodyPr>
          <a:lstStyle/>
          <a:p>
            <a:r>
              <a:rPr lang="en-US" sz="5400" dirty="0"/>
              <a:t>Bubble Plots</a:t>
            </a:r>
            <a:endParaRPr lang="el-G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C0BD7BF4-28D5-ED73-6BF4-6D1A41067474}"/>
              </a:ext>
            </a:extLst>
          </p:cNvPr>
          <p:cNvSpPr>
            <a:spLocks noGrp="1"/>
          </p:cNvSpPr>
          <p:nvPr>
            <p:ph idx="1"/>
          </p:nvPr>
        </p:nvSpPr>
        <p:spPr>
          <a:xfrm>
            <a:off x="793660" y="2599509"/>
            <a:ext cx="10143668" cy="3435531"/>
          </a:xfrm>
        </p:spPr>
        <p:txBody>
          <a:bodyPr anchor="ctr">
            <a:normAutofit/>
          </a:bodyPr>
          <a:lstStyle/>
          <a:p>
            <a:pPr marL="0" indent="0">
              <a:buNone/>
            </a:pPr>
            <a:r>
              <a:rPr lang="en-US" sz="2400"/>
              <a:t>As for the country scores on GLCM (the ability to solve real-life problems) based on the countries that had available data for this measure. We notice that Greece with a score lower than the PISA average manages to perform a mean score that is significantly above the PISA average. </a:t>
            </a:r>
            <a:endParaRPr lang="el-GR" sz="2400"/>
          </a:p>
        </p:txBody>
      </p:sp>
    </p:spTree>
    <p:extLst>
      <p:ext uri="{BB962C8B-B14F-4D97-AF65-F5344CB8AC3E}">
        <p14:creationId xmlns:p14="http://schemas.microsoft.com/office/powerpoint/2010/main" val="72775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Εικόνα 2"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1842EADF-8A1F-80B1-F84D-F6534E17E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7224252" cy="6858000"/>
          </a:xfrm>
          <a:prstGeom prst="rect">
            <a:avLst/>
          </a:prstGeom>
        </p:spPr>
      </p:pic>
    </p:spTree>
    <p:extLst>
      <p:ext uri="{BB962C8B-B14F-4D97-AF65-F5344CB8AC3E}">
        <p14:creationId xmlns:p14="http://schemas.microsoft.com/office/powerpoint/2010/main" val="193464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649CB1BE-4E8D-FA87-2CF9-60DAF27731C5}"/>
              </a:ext>
            </a:extLst>
          </p:cNvPr>
          <p:cNvSpPr>
            <a:spLocks noGrp="1"/>
          </p:cNvSpPr>
          <p:nvPr>
            <p:ph type="title"/>
          </p:nvPr>
        </p:nvSpPr>
        <p:spPr>
          <a:xfrm>
            <a:off x="793662" y="386930"/>
            <a:ext cx="10066122" cy="1298448"/>
          </a:xfrm>
        </p:spPr>
        <p:txBody>
          <a:bodyPr anchor="b">
            <a:normAutofit/>
          </a:bodyPr>
          <a:lstStyle/>
          <a:p>
            <a:r>
              <a:rPr lang="en-US" sz="4800"/>
              <a:t>What is PISA?</a:t>
            </a:r>
            <a:endParaRPr lang="el-GR"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F0E028AE-99D5-5945-77D1-26B67438D42F}"/>
              </a:ext>
            </a:extLst>
          </p:cNvPr>
          <p:cNvSpPr>
            <a:spLocks noGrp="1"/>
          </p:cNvSpPr>
          <p:nvPr>
            <p:ph idx="1"/>
          </p:nvPr>
        </p:nvSpPr>
        <p:spPr>
          <a:xfrm>
            <a:off x="793661" y="2599509"/>
            <a:ext cx="4530898" cy="3639450"/>
          </a:xfrm>
        </p:spPr>
        <p:txBody>
          <a:bodyPr anchor="ctr">
            <a:normAutofit/>
          </a:bodyPr>
          <a:lstStyle/>
          <a:p>
            <a:r>
              <a:rPr lang="en-US" sz="1700"/>
              <a:t> PISA (Programme for International Student Assessment) is a competition organized by OECD that aims to evaluate the students and the educational systems of the participating countries.</a:t>
            </a:r>
          </a:p>
          <a:p>
            <a:pPr marL="0" indent="0">
              <a:buNone/>
            </a:pPr>
            <a:endParaRPr lang="en-US" sz="1700"/>
          </a:p>
          <a:p>
            <a:r>
              <a:rPr lang="en-US" sz="1700"/>
              <a:t> PISA results refer to students 15 years old.</a:t>
            </a:r>
          </a:p>
          <a:p>
            <a:r>
              <a:rPr lang="en-US" sz="1700"/>
              <a:t> It measures the ability of the students in reading, mathematics, science and in the solution of practical problems (Global Competence/GLCM)</a:t>
            </a:r>
            <a:endParaRPr lang="el-GR" sz="1700"/>
          </a:p>
        </p:txBody>
      </p:sp>
      <p:pic>
        <p:nvPicPr>
          <p:cNvPr id="5" name="Εικόνα 4" descr="Εικόνα που περιέχει γραφικά, γραμματοσειρά, γραφιστική, λογότυπο&#10;&#10;Περιγραφή που δημιουργήθηκε αυτόματα">
            <a:extLst>
              <a:ext uri="{FF2B5EF4-FFF2-40B4-BE49-F238E27FC236}">
                <a16:creationId xmlns:a16="http://schemas.microsoft.com/office/drawing/2014/main" id="{35E9EDB3-EE4B-0CC5-45F7-19D3B7391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089" y="2484255"/>
            <a:ext cx="4887163" cy="3714244"/>
          </a:xfrm>
          <a:prstGeom prst="rect">
            <a:avLst/>
          </a:prstGeom>
        </p:spPr>
      </p:pic>
      <p:sp>
        <p:nvSpPr>
          <p:cNvPr id="21"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16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6B6757F3-D91F-FD3A-9D8F-09C90200423D}"/>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Gender Gap</a:t>
            </a:r>
          </a:p>
        </p:txBody>
      </p:sp>
      <p:grpSp>
        <p:nvGrpSpPr>
          <p:cNvPr id="3081" name="Group 308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082" name="Rectangle 308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6" name="Rectangle 308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t will take 3 centuries to close gender gap completely, warns UN">
            <a:extLst>
              <a:ext uri="{FF2B5EF4-FFF2-40B4-BE49-F238E27FC236}">
                <a16:creationId xmlns:a16="http://schemas.microsoft.com/office/drawing/2014/main" id="{1DFD53FA-965B-3F71-6148-D6E8FBBA59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551983"/>
            <a:ext cx="5536001" cy="369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75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C203410-8A95-4F00-B07C-CA192EE6923F}"/>
              </a:ext>
            </a:extLst>
          </p:cNvPr>
          <p:cNvSpPr>
            <a:spLocks noGrp="1"/>
          </p:cNvSpPr>
          <p:nvPr>
            <p:ph type="title"/>
          </p:nvPr>
        </p:nvSpPr>
        <p:spPr>
          <a:xfrm>
            <a:off x="645065" y="1463040"/>
            <a:ext cx="3796306" cy="2690949"/>
          </a:xfrm>
        </p:spPr>
        <p:txBody>
          <a:bodyPr anchor="t">
            <a:normAutofit/>
          </a:bodyPr>
          <a:lstStyle/>
          <a:p>
            <a:r>
              <a:rPr lang="en-US" sz="4800"/>
              <a:t>Scatter Plot</a:t>
            </a:r>
            <a:endParaRPr lang="el-GR"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6232FBA4-F5D6-881C-44F4-4ADE421F7999}"/>
              </a:ext>
            </a:extLst>
          </p:cNvPr>
          <p:cNvSpPr>
            <a:spLocks noGrp="1"/>
          </p:cNvSpPr>
          <p:nvPr>
            <p:ph idx="1"/>
          </p:nvPr>
        </p:nvSpPr>
        <p:spPr>
          <a:xfrm>
            <a:off x="5656218" y="1463039"/>
            <a:ext cx="5542387" cy="4300447"/>
          </a:xfrm>
        </p:spPr>
        <p:txBody>
          <a:bodyPr anchor="t">
            <a:normAutofit/>
          </a:bodyPr>
          <a:lstStyle/>
          <a:p>
            <a:pPr marL="0" indent="0">
              <a:buNone/>
            </a:pPr>
            <a:r>
              <a:rPr lang="en-US" sz="1900" dirty="0"/>
              <a:t>In the following visualization, we can see the comparison of the mean math scores according to gender. The diagonal line symbolizes the equality in the performance of the two genders.</a:t>
            </a:r>
          </a:p>
          <a:p>
            <a:pPr marL="0" indent="0">
              <a:buNone/>
            </a:pPr>
            <a:r>
              <a:rPr lang="en-US" sz="1900" dirty="0"/>
              <a:t>We notice that:</a:t>
            </a:r>
          </a:p>
          <a:p>
            <a:r>
              <a:rPr lang="en-US" sz="1900" dirty="0"/>
              <a:t> Greece (GR) performs well in terms of gender gap because it is very close to the “equality” line. The same stands for the majority of Europe.</a:t>
            </a:r>
          </a:p>
          <a:p>
            <a:r>
              <a:rPr lang="en-US" sz="1900" dirty="0"/>
              <a:t> Countries in Asia and in America have the biggest issue in the gender gap. Asian countries tend to have significantly higher female performance while North and South America present the opposite </a:t>
            </a:r>
            <a:r>
              <a:rPr lang="en-US" sz="1900" dirty="0" err="1"/>
              <a:t>behaviour</a:t>
            </a:r>
            <a:r>
              <a:rPr lang="en-US" sz="1900" dirty="0"/>
              <a:t>.</a:t>
            </a:r>
          </a:p>
        </p:txBody>
      </p:sp>
    </p:spTree>
    <p:extLst>
      <p:ext uri="{BB962C8B-B14F-4D97-AF65-F5344CB8AC3E}">
        <p14:creationId xmlns:p14="http://schemas.microsoft.com/office/powerpoint/2010/main" val="1469840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Θέση περιεχομένου 4" descr="Εικόνα που περιέχει κείμενο, διάγραμμα, γραμμή, στιγμιότυπο οθόνης&#10;&#10;Περιγραφή που δημιουργήθηκε αυτόματα">
            <a:extLst>
              <a:ext uri="{FF2B5EF4-FFF2-40B4-BE49-F238E27FC236}">
                <a16:creationId xmlns:a16="http://schemas.microsoft.com/office/drawing/2014/main" id="{618FE7F7-2F63-307F-46D1-037C0AB47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266" y="15184"/>
            <a:ext cx="7895302" cy="6842816"/>
          </a:xfrm>
          <a:prstGeom prst="rect">
            <a:avLst/>
          </a:prstGeom>
        </p:spPr>
      </p:pic>
    </p:spTree>
    <p:extLst>
      <p:ext uri="{BB962C8B-B14F-4D97-AF65-F5344CB8AC3E}">
        <p14:creationId xmlns:p14="http://schemas.microsoft.com/office/powerpoint/2010/main" val="2829982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32D838A-CE0C-2350-1BB9-99F423102329}"/>
              </a:ext>
            </a:extLst>
          </p:cNvPr>
          <p:cNvSpPr>
            <a:spLocks noGrp="1"/>
          </p:cNvSpPr>
          <p:nvPr>
            <p:ph type="title"/>
          </p:nvPr>
        </p:nvSpPr>
        <p:spPr>
          <a:xfrm>
            <a:off x="1043631" y="809898"/>
            <a:ext cx="9942716" cy="1554480"/>
          </a:xfrm>
        </p:spPr>
        <p:txBody>
          <a:bodyPr anchor="ctr">
            <a:normAutofit/>
          </a:bodyPr>
          <a:lstStyle/>
          <a:p>
            <a:r>
              <a:rPr lang="en-US" sz="4800"/>
              <a:t>Gender Gap Bar Plot</a:t>
            </a:r>
            <a:endParaRPr lang="el-GR" sz="4800"/>
          </a:p>
        </p:txBody>
      </p:sp>
      <p:sp>
        <p:nvSpPr>
          <p:cNvPr id="3" name="Θέση περιεχομένου 2">
            <a:extLst>
              <a:ext uri="{FF2B5EF4-FFF2-40B4-BE49-F238E27FC236}">
                <a16:creationId xmlns:a16="http://schemas.microsoft.com/office/drawing/2014/main" id="{6A0E7617-27F5-E937-0F96-87BE265EE481}"/>
              </a:ext>
            </a:extLst>
          </p:cNvPr>
          <p:cNvSpPr>
            <a:spLocks noGrp="1"/>
          </p:cNvSpPr>
          <p:nvPr>
            <p:ph idx="1"/>
          </p:nvPr>
        </p:nvSpPr>
        <p:spPr>
          <a:xfrm>
            <a:off x="1045028" y="2635045"/>
            <a:ext cx="9819617" cy="3507135"/>
          </a:xfrm>
        </p:spPr>
        <p:txBody>
          <a:bodyPr anchor="ctr">
            <a:normAutofit/>
          </a:bodyPr>
          <a:lstStyle/>
          <a:p>
            <a:pPr marL="0" indent="0">
              <a:buNone/>
            </a:pPr>
            <a:r>
              <a:rPr lang="en-US" sz="2400" dirty="0"/>
              <a:t>The following plot quantifies the gender gap in mean math scores for each country.</a:t>
            </a:r>
          </a:p>
          <a:p>
            <a:r>
              <a:rPr lang="en-US" sz="2400" dirty="0"/>
              <a:t> Once again we notice that Greece is one of the countries with the smallest gap</a:t>
            </a:r>
          </a:p>
          <a:p>
            <a:r>
              <a:rPr lang="en-US" sz="2400" dirty="0"/>
              <a:t> As shown from the scatter plot previously America and Asia face the biggest challenges. Colombia, Costa Rica and Argentina present the biggest gender gap in favor of the boys, while Qatar, Saudi Arabia, and Thailand do the opposite.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796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Θέση περιεχομένου 4" descr="Εικόνα που περιέχει κείμενο, στιγμιότυπο οθόνης, γραμμή, διάγραμμα&#10;&#10;Περιγραφή που δημιουργήθηκε αυτόματα">
            <a:extLst>
              <a:ext uri="{FF2B5EF4-FFF2-40B4-BE49-F238E27FC236}">
                <a16:creationId xmlns:a16="http://schemas.microsoft.com/office/drawing/2014/main" id="{8798BBC9-D97B-CC40-D076-B69C4EAB424F}"/>
              </a:ext>
            </a:extLst>
          </p:cNvPr>
          <p:cNvPicPr>
            <a:picLocks noChangeAspect="1"/>
          </p:cNvPicPr>
          <p:nvPr/>
        </p:nvPicPr>
        <p:blipFill rotWithShape="1">
          <a:blip r:embed="rId2">
            <a:extLst>
              <a:ext uri="{28A0092B-C50C-407E-A947-70E740481C1C}">
                <a14:useLocalDpi xmlns:a14="http://schemas.microsoft.com/office/drawing/2010/main" val="0"/>
              </a:ext>
            </a:extLst>
          </a:blip>
          <a:srcRect r="1" b="1132"/>
          <a:stretch/>
        </p:blipFill>
        <p:spPr>
          <a:xfrm>
            <a:off x="1445342" y="10"/>
            <a:ext cx="8652387" cy="6857990"/>
          </a:xfrm>
          <a:prstGeom prst="rect">
            <a:avLst/>
          </a:prstGeom>
        </p:spPr>
      </p:pic>
    </p:spTree>
    <p:extLst>
      <p:ext uri="{BB962C8B-B14F-4D97-AF65-F5344CB8AC3E}">
        <p14:creationId xmlns:p14="http://schemas.microsoft.com/office/powerpoint/2010/main" val="9828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9BA8AC8-6E44-0071-F1BF-66F22B66B1D5}"/>
              </a:ext>
            </a:extLst>
          </p:cNvPr>
          <p:cNvSpPr>
            <a:spLocks noGrp="1"/>
          </p:cNvSpPr>
          <p:nvPr>
            <p:ph type="title"/>
          </p:nvPr>
        </p:nvSpPr>
        <p:spPr>
          <a:xfrm>
            <a:off x="808638" y="386930"/>
            <a:ext cx="9236700" cy="1188950"/>
          </a:xfrm>
        </p:spPr>
        <p:txBody>
          <a:bodyPr anchor="b">
            <a:normAutofit/>
          </a:bodyPr>
          <a:lstStyle/>
          <a:p>
            <a:r>
              <a:rPr lang="en-US" sz="5400"/>
              <a:t>Colorpleth </a:t>
            </a:r>
            <a:r>
              <a:rPr lang="en-US" sz="5400" dirty="0"/>
              <a:t>Map </a:t>
            </a:r>
            <a:endParaRPr lang="el-G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9EAC5A5B-36C0-8DA3-4792-1D4100BD9C47}"/>
              </a:ext>
            </a:extLst>
          </p:cNvPr>
          <p:cNvSpPr>
            <a:spLocks noGrp="1"/>
          </p:cNvSpPr>
          <p:nvPr>
            <p:ph idx="1"/>
          </p:nvPr>
        </p:nvSpPr>
        <p:spPr>
          <a:xfrm>
            <a:off x="737407" y="2467897"/>
            <a:ext cx="10199921" cy="3567143"/>
          </a:xfrm>
        </p:spPr>
        <p:txBody>
          <a:bodyPr anchor="ctr">
            <a:normAutofit/>
          </a:bodyPr>
          <a:lstStyle/>
          <a:p>
            <a:pPr marL="0" indent="0">
              <a:buNone/>
            </a:pPr>
            <a:r>
              <a:rPr lang="en-US" sz="2400" dirty="0"/>
              <a:t>Now let’s explore the gender gap in science for European countries. In the following map visualization, each state is colored based on which gender performs better in science and how much better.</a:t>
            </a:r>
          </a:p>
          <a:p>
            <a:r>
              <a:rPr lang="en-US" sz="2400" dirty="0"/>
              <a:t> We notice that females are generally better in science mostly in Scandinavia (for example Finland) and in many countries of the Balkans (mostly Bulgaria and North Macedonia and slightly in Greece).</a:t>
            </a:r>
          </a:p>
          <a:p>
            <a:r>
              <a:rPr lang="en-US" sz="2400" dirty="0"/>
              <a:t>Males seem to perform better in Ukraine and Belarus and marginally in Western Mediterranean. The gender gap in the rest of Europe seems to be insignificant.</a:t>
            </a:r>
            <a:endParaRPr lang="el-GR" sz="2400" dirty="0"/>
          </a:p>
        </p:txBody>
      </p:sp>
    </p:spTree>
    <p:extLst>
      <p:ext uri="{BB962C8B-B14F-4D97-AF65-F5344CB8AC3E}">
        <p14:creationId xmlns:p14="http://schemas.microsoft.com/office/powerpoint/2010/main" val="969837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Θέση περιεχομένου 4">
            <a:extLst>
              <a:ext uri="{FF2B5EF4-FFF2-40B4-BE49-F238E27FC236}">
                <a16:creationId xmlns:a16="http://schemas.microsoft.com/office/drawing/2014/main" id="{6074EF1C-F716-4879-FB9F-ABEE2252E58C}"/>
              </a:ext>
            </a:extLst>
          </p:cNvPr>
          <p:cNvPicPr>
            <a:picLocks noChangeAspect="1"/>
          </p:cNvPicPr>
          <p:nvPr/>
        </p:nvPicPr>
        <p:blipFill rotWithShape="1">
          <a:blip r:embed="rId2">
            <a:extLst>
              <a:ext uri="{28A0092B-C50C-407E-A947-70E740481C1C}">
                <a14:useLocalDpi xmlns:a14="http://schemas.microsoft.com/office/drawing/2010/main" val="0"/>
              </a:ext>
            </a:extLst>
          </a:blip>
          <a:srcRect t="1130" r="1" b="1"/>
          <a:stretch/>
        </p:blipFill>
        <p:spPr>
          <a:xfrm>
            <a:off x="1720645" y="78659"/>
            <a:ext cx="8750709" cy="6788484"/>
          </a:xfrm>
          <a:prstGeom prst="rect">
            <a:avLst/>
          </a:prstGeom>
        </p:spPr>
      </p:pic>
    </p:spTree>
    <p:extLst>
      <p:ext uri="{BB962C8B-B14F-4D97-AF65-F5344CB8AC3E}">
        <p14:creationId xmlns:p14="http://schemas.microsoft.com/office/powerpoint/2010/main" val="315253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2CCBE53-1EC9-74D2-D1F7-76A393E4E334}"/>
              </a:ext>
            </a:extLst>
          </p:cNvPr>
          <p:cNvSpPr>
            <a:spLocks noGrp="1"/>
          </p:cNvSpPr>
          <p:nvPr>
            <p:ph type="title"/>
          </p:nvPr>
        </p:nvSpPr>
        <p:spPr>
          <a:xfrm>
            <a:off x="808638" y="386930"/>
            <a:ext cx="9236700" cy="1188950"/>
          </a:xfrm>
        </p:spPr>
        <p:txBody>
          <a:bodyPr anchor="b">
            <a:normAutofit/>
          </a:bodyPr>
          <a:lstStyle/>
          <a:p>
            <a:r>
              <a:rPr lang="en-US" sz="5000"/>
              <a:t>Bar Plot for Gender Gap on Reading</a:t>
            </a:r>
            <a:endParaRPr lang="el-GR" sz="50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8C750D91-D919-4969-ED4C-DE41F1059B28}"/>
              </a:ext>
            </a:extLst>
          </p:cNvPr>
          <p:cNvSpPr>
            <a:spLocks noGrp="1"/>
          </p:cNvSpPr>
          <p:nvPr>
            <p:ph idx="1"/>
          </p:nvPr>
        </p:nvSpPr>
        <p:spPr>
          <a:xfrm>
            <a:off x="793660" y="2599509"/>
            <a:ext cx="10143668" cy="3435531"/>
          </a:xfrm>
        </p:spPr>
        <p:txBody>
          <a:bodyPr anchor="ctr">
            <a:normAutofit/>
          </a:bodyPr>
          <a:lstStyle/>
          <a:p>
            <a:r>
              <a:rPr lang="en-US" sz="2400"/>
              <a:t> In the following bar plot we the mean score of each gender on reading. </a:t>
            </a:r>
          </a:p>
          <a:p>
            <a:r>
              <a:rPr lang="en-US" sz="2400"/>
              <a:t>This time we observe that girls perform better than the boys in all countries. </a:t>
            </a:r>
          </a:p>
          <a:p>
            <a:r>
              <a:rPr lang="en-US" sz="2400"/>
              <a:t> However, in most countries these difference seems to be very small and insignificant. Countries of the Middle East have an important difference between the two genders. The same holds for certain countries of the Balkans (Bulgaria and North Macedonia) and Scandinavia.</a:t>
            </a:r>
            <a:endParaRPr lang="el-GR" sz="2400"/>
          </a:p>
        </p:txBody>
      </p:sp>
    </p:spTree>
    <p:extLst>
      <p:ext uri="{BB962C8B-B14F-4D97-AF65-F5344CB8AC3E}">
        <p14:creationId xmlns:p14="http://schemas.microsoft.com/office/powerpoint/2010/main" val="2276642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Θέση περιεχομένου 4" descr="Εικόνα που περιέχει κείμενο, στιγμιότυπο οθόνης, μοτίβο, τετράγωνο&#10;&#10;Περιγραφή που δημιουργήθηκε αυτόματα">
            <a:extLst>
              <a:ext uri="{FF2B5EF4-FFF2-40B4-BE49-F238E27FC236}">
                <a16:creationId xmlns:a16="http://schemas.microsoft.com/office/drawing/2014/main" id="{94F2BAC2-02F2-22B6-3109-697C963EA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531" y="0"/>
            <a:ext cx="7167611" cy="6857999"/>
          </a:xfrm>
          <a:prstGeom prst="rect">
            <a:avLst/>
          </a:prstGeom>
        </p:spPr>
      </p:pic>
    </p:spTree>
    <p:extLst>
      <p:ext uri="{BB962C8B-B14F-4D97-AF65-F5344CB8AC3E}">
        <p14:creationId xmlns:p14="http://schemas.microsoft.com/office/powerpoint/2010/main" val="2607927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15D77EF-569F-650F-E417-2C5E744C134D}"/>
              </a:ext>
            </a:extLst>
          </p:cNvPr>
          <p:cNvSpPr>
            <a:spLocks noGrp="1"/>
          </p:cNvSpPr>
          <p:nvPr>
            <p:ph type="title"/>
          </p:nvPr>
        </p:nvSpPr>
        <p:spPr/>
        <p:txBody>
          <a:bodyPr/>
          <a:lstStyle/>
          <a:p>
            <a:r>
              <a:rPr lang="en-US" dirty="0"/>
              <a:t>Math Scores Box Plot by Gender</a:t>
            </a:r>
            <a:endParaRPr lang="el-GR" dirty="0"/>
          </a:p>
        </p:txBody>
      </p:sp>
      <p:sp>
        <p:nvSpPr>
          <p:cNvPr id="3" name="Θέση περιεχομένου 2">
            <a:extLst>
              <a:ext uri="{FF2B5EF4-FFF2-40B4-BE49-F238E27FC236}">
                <a16:creationId xmlns:a16="http://schemas.microsoft.com/office/drawing/2014/main" id="{C9CD7C48-05E6-A756-A768-262A25448B17}"/>
              </a:ext>
            </a:extLst>
          </p:cNvPr>
          <p:cNvSpPr>
            <a:spLocks noGrp="1"/>
          </p:cNvSpPr>
          <p:nvPr>
            <p:ph idx="1"/>
          </p:nvPr>
        </p:nvSpPr>
        <p:spPr/>
        <p:txBody>
          <a:bodyPr/>
          <a:lstStyle/>
          <a:p>
            <a:pPr marL="0" indent="0">
              <a:buNone/>
            </a:pPr>
            <a:r>
              <a:rPr lang="en-US" dirty="0"/>
              <a:t>Below we see the boxplot for the math score by gender indicatively for 14 countries.</a:t>
            </a:r>
          </a:p>
          <a:p>
            <a:r>
              <a:rPr lang="en-US" dirty="0"/>
              <a:t> Generally, we see that the scores of males tend to have a bigger variance than those of the girls in most countries. For example, this holds for Belgium, Germany, France, and the USA.</a:t>
            </a:r>
          </a:p>
          <a:p>
            <a:r>
              <a:rPr lang="en-US" dirty="0"/>
              <a:t> The above does not apply to Greece. Greece shares this common characteristic with Italy and Spain.</a:t>
            </a:r>
          </a:p>
          <a:p>
            <a:r>
              <a:rPr lang="en-US" dirty="0"/>
              <a:t>Also females tend to have more outliers that the males (e.g. Spain, Finland, Italy and Russia). This holds also for Greece but in a smaller scale.</a:t>
            </a:r>
          </a:p>
          <a:p>
            <a:endParaRPr lang="en-US" dirty="0"/>
          </a:p>
          <a:p>
            <a:endParaRPr lang="el-GR" dirty="0"/>
          </a:p>
        </p:txBody>
      </p:sp>
    </p:spTree>
    <p:extLst>
      <p:ext uri="{BB962C8B-B14F-4D97-AF65-F5344CB8AC3E}">
        <p14:creationId xmlns:p14="http://schemas.microsoft.com/office/powerpoint/2010/main" val="197982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CFEE332C-F177-BA02-E376-41985F490119}"/>
              </a:ext>
            </a:extLst>
          </p:cNvPr>
          <p:cNvSpPr>
            <a:spLocks noGrp="1"/>
          </p:cNvSpPr>
          <p:nvPr>
            <p:ph type="title"/>
          </p:nvPr>
        </p:nvSpPr>
        <p:spPr>
          <a:xfrm>
            <a:off x="808638" y="386930"/>
            <a:ext cx="9236700" cy="1188950"/>
          </a:xfrm>
        </p:spPr>
        <p:txBody>
          <a:bodyPr anchor="b">
            <a:normAutofit/>
          </a:bodyPr>
          <a:lstStyle/>
          <a:p>
            <a:r>
              <a:rPr lang="en-US" sz="5400"/>
              <a:t>Goals of the presentation</a:t>
            </a:r>
            <a:endParaRPr lang="el-G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60814C1C-C243-CC11-3E10-CBCFE2D54F17}"/>
              </a:ext>
            </a:extLst>
          </p:cNvPr>
          <p:cNvSpPr>
            <a:spLocks noGrp="1"/>
          </p:cNvSpPr>
          <p:nvPr>
            <p:ph idx="1"/>
          </p:nvPr>
        </p:nvSpPr>
        <p:spPr>
          <a:xfrm>
            <a:off x="793660" y="2599509"/>
            <a:ext cx="10143668" cy="3435531"/>
          </a:xfrm>
        </p:spPr>
        <p:txBody>
          <a:bodyPr anchor="ctr">
            <a:normAutofit/>
          </a:bodyPr>
          <a:lstStyle/>
          <a:p>
            <a:r>
              <a:rPr lang="en-US" sz="2400"/>
              <a:t> The aim of this presentation is to gain an insight in:</a:t>
            </a:r>
          </a:p>
          <a:p>
            <a:pPr lvl="1"/>
            <a:r>
              <a:rPr lang="en-US" dirty="0"/>
              <a:t> The position of Greece compared to the other participating countries</a:t>
            </a:r>
          </a:p>
          <a:p>
            <a:pPr lvl="1"/>
            <a:r>
              <a:rPr lang="en-US" dirty="0"/>
              <a:t> The gap in the performance of boys and girls in various subjects</a:t>
            </a:r>
          </a:p>
          <a:p>
            <a:pPr lvl="1"/>
            <a:endParaRPr lang="en-US" dirty="0"/>
          </a:p>
          <a:p>
            <a:pPr marL="457200" lvl="1" indent="0">
              <a:buNone/>
            </a:pPr>
            <a:r>
              <a:rPr lang="en-US" u="sng"/>
              <a:t>To achieve the previous we will explore ten visualizations</a:t>
            </a:r>
          </a:p>
        </p:txBody>
      </p:sp>
    </p:spTree>
    <p:extLst>
      <p:ext uri="{BB962C8B-B14F-4D97-AF65-F5344CB8AC3E}">
        <p14:creationId xmlns:p14="http://schemas.microsoft.com/office/powerpoint/2010/main" val="3870072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Θέση περιεχομένου 5">
            <a:extLst>
              <a:ext uri="{FF2B5EF4-FFF2-40B4-BE49-F238E27FC236}">
                <a16:creationId xmlns:a16="http://schemas.microsoft.com/office/drawing/2014/main" id="{76D98834-8BD8-2A37-1C0D-C79DF0EE07D0}"/>
              </a:ext>
            </a:extLst>
          </p:cNvPr>
          <p:cNvPicPr>
            <a:picLocks noGrp="1" noChangeAspect="1"/>
          </p:cNvPicPr>
          <p:nvPr>
            <p:ph idx="1"/>
          </p:nvPr>
        </p:nvPicPr>
        <p:blipFill>
          <a:blip r:embed="rId2"/>
          <a:stretch>
            <a:fillRect/>
          </a:stretch>
        </p:blipFill>
        <p:spPr>
          <a:xfrm>
            <a:off x="1482863" y="462116"/>
            <a:ext cx="9475842" cy="6218981"/>
          </a:xfrm>
        </p:spPr>
      </p:pic>
    </p:spTree>
    <p:extLst>
      <p:ext uri="{BB962C8B-B14F-4D97-AF65-F5344CB8AC3E}">
        <p14:creationId xmlns:p14="http://schemas.microsoft.com/office/powerpoint/2010/main" val="253673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37397"/>
            <a:ext cx="12192000" cy="1720601"/>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9768306-94E5-D99C-B5AE-2E6AE17750CC}"/>
              </a:ext>
            </a:extLst>
          </p:cNvPr>
          <p:cNvSpPr>
            <a:spLocks noGrp="1"/>
          </p:cNvSpPr>
          <p:nvPr>
            <p:ph type="title"/>
          </p:nvPr>
        </p:nvSpPr>
        <p:spPr>
          <a:xfrm>
            <a:off x="589558" y="5505709"/>
            <a:ext cx="7015500" cy="1019449"/>
          </a:xfrm>
        </p:spPr>
        <p:txBody>
          <a:bodyPr vert="horz" lIns="91440" tIns="45720" rIns="91440" bIns="45720" rtlCol="0" anchor="ctr">
            <a:normAutofit/>
          </a:bodyPr>
          <a:lstStyle/>
          <a:p>
            <a:pPr algn="ctr"/>
            <a:r>
              <a:rPr lang="en-US"/>
              <a:t>Thank you for your attention!!</a:t>
            </a:r>
          </a:p>
        </p:txBody>
      </p:sp>
      <p:pic>
        <p:nvPicPr>
          <p:cNvPr id="4" name="Picture 3" descr="Εικόνα που περιέχει θολούρα, πολυχρωμία, νερό, μπλε&#10;&#10;Περιγραφή που δημιουργήθηκε αυτόματα">
            <a:extLst>
              <a:ext uri="{FF2B5EF4-FFF2-40B4-BE49-F238E27FC236}">
                <a16:creationId xmlns:a16="http://schemas.microsoft.com/office/drawing/2014/main" id="{AC8BB381-EBBA-7690-2B88-B3349D40291B}"/>
              </a:ext>
            </a:extLst>
          </p:cNvPr>
          <p:cNvPicPr>
            <a:picLocks noChangeAspect="1"/>
          </p:cNvPicPr>
          <p:nvPr/>
        </p:nvPicPr>
        <p:blipFill rotWithShape="1">
          <a:blip r:embed="rId2"/>
          <a:srcRect t="20130" b="16743"/>
          <a:stretch/>
        </p:blipFill>
        <p:spPr>
          <a:xfrm>
            <a:off x="20" y="10"/>
            <a:ext cx="12191979" cy="5137387"/>
          </a:xfrm>
          <a:prstGeom prst="rect">
            <a:avLst/>
          </a:prstGeom>
          <a:effectLst>
            <a:outerShdw blurRad="190500" dist="63500" dir="5400000" sx="98000" sy="98000" algn="t" rotWithShape="0">
              <a:prstClr val="black">
                <a:alpha val="40000"/>
              </a:prstClr>
            </a:outerShdw>
          </a:effectLst>
        </p:spPr>
      </p:pic>
    </p:spTree>
    <p:extLst>
      <p:ext uri="{BB962C8B-B14F-4D97-AF65-F5344CB8AC3E}">
        <p14:creationId xmlns:p14="http://schemas.microsoft.com/office/powerpoint/2010/main" val="92381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53F281C0-19F9-0AEA-9310-3CFADF7888A0}"/>
              </a:ext>
            </a:extLst>
          </p:cNvPr>
          <p:cNvSpPr>
            <a:spLocks noGrp="1"/>
          </p:cNvSpPr>
          <p:nvPr>
            <p:ph type="title"/>
          </p:nvPr>
        </p:nvSpPr>
        <p:spPr>
          <a:xfrm>
            <a:off x="808638" y="386930"/>
            <a:ext cx="9236700" cy="1188950"/>
          </a:xfrm>
        </p:spPr>
        <p:txBody>
          <a:bodyPr anchor="b">
            <a:normAutofit/>
          </a:bodyPr>
          <a:lstStyle/>
          <a:p>
            <a:r>
              <a:rPr lang="en-US" sz="5400"/>
              <a:t>Remarks on the Data</a:t>
            </a:r>
            <a:endParaRPr lang="el-G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1B6068D0-01FB-EE61-3883-801E7F196D65}"/>
              </a:ext>
            </a:extLst>
          </p:cNvPr>
          <p:cNvSpPr>
            <a:spLocks noGrp="1"/>
          </p:cNvSpPr>
          <p:nvPr>
            <p:ph idx="1"/>
          </p:nvPr>
        </p:nvSpPr>
        <p:spPr>
          <a:xfrm>
            <a:off x="793660" y="2599509"/>
            <a:ext cx="10143668" cy="3435531"/>
          </a:xfrm>
        </p:spPr>
        <p:txBody>
          <a:bodyPr anchor="ctr">
            <a:normAutofit/>
          </a:bodyPr>
          <a:lstStyle/>
          <a:p>
            <a:r>
              <a:rPr lang="en-US" sz="2400"/>
              <a:t> The results of the PISA competition that were used to produce the vizualizations that will be displayed later refer to 2018.</a:t>
            </a:r>
          </a:p>
          <a:p>
            <a:r>
              <a:rPr lang="en-US" sz="2400"/>
              <a:t> The data contain information about 77 different countries,over 606,000 students (approximately 302,000 females and 304,000 males)</a:t>
            </a:r>
          </a:p>
          <a:p>
            <a:r>
              <a:rPr lang="en-US" sz="2400"/>
              <a:t> The results of a few regions that existed in the original dataset were aggregated with one country (for example Tatarstan and Moscow region were aggregated with the Russian Federation).</a:t>
            </a:r>
            <a:endParaRPr lang="el-GR" sz="2400"/>
          </a:p>
        </p:txBody>
      </p:sp>
    </p:spTree>
    <p:extLst>
      <p:ext uri="{BB962C8B-B14F-4D97-AF65-F5344CB8AC3E}">
        <p14:creationId xmlns:p14="http://schemas.microsoft.com/office/powerpoint/2010/main" val="368947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8DBA4AE-B8F8-BF55-08E1-7DC4D3596E0D}"/>
              </a:ext>
            </a:extLst>
          </p:cNvPr>
          <p:cNvSpPr>
            <a:spLocks noGrp="1"/>
          </p:cNvSpPr>
          <p:nvPr>
            <p:ph type="title"/>
          </p:nvPr>
        </p:nvSpPr>
        <p:spPr>
          <a:xfrm>
            <a:off x="808638" y="386930"/>
            <a:ext cx="9236700" cy="1188950"/>
          </a:xfrm>
        </p:spPr>
        <p:txBody>
          <a:bodyPr anchor="b">
            <a:normAutofit/>
          </a:bodyPr>
          <a:lstStyle/>
          <a:p>
            <a:r>
              <a:rPr lang="en-US" sz="5400"/>
              <a:t>Remarks on the Data</a:t>
            </a:r>
            <a:endParaRPr lang="el-G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C9BF466C-545A-AD52-546A-31F5C3AF005F}"/>
              </a:ext>
            </a:extLst>
          </p:cNvPr>
          <p:cNvSpPr>
            <a:spLocks noGrp="1"/>
          </p:cNvSpPr>
          <p:nvPr>
            <p:ph idx="1"/>
          </p:nvPr>
        </p:nvSpPr>
        <p:spPr>
          <a:xfrm>
            <a:off x="793660" y="2599509"/>
            <a:ext cx="10143668" cy="3435531"/>
          </a:xfrm>
        </p:spPr>
        <p:txBody>
          <a:bodyPr anchor="ctr">
            <a:normAutofit/>
          </a:bodyPr>
          <a:lstStyle/>
          <a:p>
            <a:r>
              <a:rPr lang="en-US" sz="2400" dirty="0"/>
              <a:t> To add more information in specific visualizations (the two bubble plots that will be shown later) I searched data on the government spending in education of each country for 2018 (as % of the GDP) and I exploited the corresponding dataset of the World Bank.</a:t>
            </a:r>
          </a:p>
          <a:p>
            <a:r>
              <a:rPr lang="en-US" sz="2400" dirty="0"/>
              <a:t> The full dataset for spending on education can be found </a:t>
            </a:r>
            <a:r>
              <a:rPr lang="en-US" sz="2400" dirty="0">
                <a:hlinkClick r:id="rId2"/>
              </a:rPr>
              <a:t>here</a:t>
            </a:r>
            <a:endParaRPr lang="en-US" sz="2400" dirty="0"/>
          </a:p>
          <a:p>
            <a:pPr marL="0" indent="0">
              <a:buNone/>
            </a:pPr>
            <a:endParaRPr lang="en-US" sz="1400" dirty="0"/>
          </a:p>
          <a:p>
            <a:pPr marL="0" indent="0">
              <a:buNone/>
            </a:pPr>
            <a:r>
              <a:rPr lang="en-US" sz="1400" dirty="0"/>
              <a:t>(Note: Some comments on the data cleaning of the World Bank dataset are given in the separate file that I uploaded on </a:t>
            </a:r>
            <a:r>
              <a:rPr lang="en-US" sz="1400" dirty="0" err="1"/>
              <a:t>moodle</a:t>
            </a:r>
            <a:r>
              <a:rPr lang="en-US" sz="1400" dirty="0"/>
              <a:t> together with the data)</a:t>
            </a:r>
          </a:p>
        </p:txBody>
      </p:sp>
    </p:spTree>
    <p:extLst>
      <p:ext uri="{BB962C8B-B14F-4D97-AF65-F5344CB8AC3E}">
        <p14:creationId xmlns:p14="http://schemas.microsoft.com/office/powerpoint/2010/main" val="285620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descr="Red and blue flags">
            <a:extLst>
              <a:ext uri="{FF2B5EF4-FFF2-40B4-BE49-F238E27FC236}">
                <a16:creationId xmlns:a16="http://schemas.microsoft.com/office/drawing/2014/main" id="{B5ACA0EE-E52E-2FA9-945C-DD50BBE7D9E2}"/>
              </a:ext>
            </a:extLst>
          </p:cNvPr>
          <p:cNvPicPr>
            <a:picLocks noChangeAspect="1"/>
          </p:cNvPicPr>
          <p:nvPr/>
        </p:nvPicPr>
        <p:blipFill rotWithShape="1">
          <a:blip r:embed="rId2"/>
          <a:srcRect l="26664" r="-1" b="-1"/>
          <a:stretch/>
        </p:blipFill>
        <p:spPr>
          <a:xfrm>
            <a:off x="20" y="10"/>
            <a:ext cx="7534636" cy="6857990"/>
          </a:xfrm>
          <a:prstGeom prst="rect">
            <a:avLst/>
          </a:prstGeom>
        </p:spPr>
      </p:pic>
      <p:sp>
        <p:nvSpPr>
          <p:cNvPr id="8" name="Rectangle 7">
            <a:extLst>
              <a:ext uri="{FF2B5EF4-FFF2-40B4-BE49-F238E27FC236}">
                <a16:creationId xmlns:a16="http://schemas.microsoft.com/office/drawing/2014/main" id="{98663357-1843-42BB-BC09-EACA8E00E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334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7204810-1D25-D92F-8BCB-A6B0FE7244DB}"/>
              </a:ext>
            </a:extLst>
          </p:cNvPr>
          <p:cNvSpPr>
            <a:spLocks noGrp="1"/>
          </p:cNvSpPr>
          <p:nvPr>
            <p:ph type="ctrTitle"/>
          </p:nvPr>
        </p:nvSpPr>
        <p:spPr>
          <a:xfrm>
            <a:off x="8153400" y="640081"/>
            <a:ext cx="3395130" cy="5255364"/>
          </a:xfrm>
        </p:spPr>
        <p:txBody>
          <a:bodyPr vert="horz" lIns="91440" tIns="45720" rIns="91440" bIns="45720" rtlCol="0" anchor="ctr">
            <a:normAutofit/>
          </a:bodyPr>
          <a:lstStyle/>
          <a:p>
            <a:pPr algn="l"/>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Position of Greece within the participating States</a:t>
            </a:r>
          </a:p>
        </p:txBody>
      </p:sp>
    </p:spTree>
    <p:extLst>
      <p:ext uri="{BB962C8B-B14F-4D97-AF65-F5344CB8AC3E}">
        <p14:creationId xmlns:p14="http://schemas.microsoft.com/office/powerpoint/2010/main" val="300915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5771FED-0447-DFDE-429D-33954C26B9CC}"/>
              </a:ext>
            </a:extLst>
          </p:cNvPr>
          <p:cNvSpPr>
            <a:spLocks noGrp="1"/>
          </p:cNvSpPr>
          <p:nvPr>
            <p:ph type="title"/>
          </p:nvPr>
        </p:nvSpPr>
        <p:spPr>
          <a:xfrm>
            <a:off x="808638" y="386930"/>
            <a:ext cx="9236700" cy="1188950"/>
          </a:xfrm>
        </p:spPr>
        <p:txBody>
          <a:bodyPr anchor="b">
            <a:normAutofit/>
          </a:bodyPr>
          <a:lstStyle/>
          <a:p>
            <a:r>
              <a:rPr lang="en-US" sz="5400"/>
              <a:t>Trellis Dot Plot</a:t>
            </a:r>
            <a:endParaRPr lang="el-GR"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91E962FA-50C3-1B34-456C-433B71833716}"/>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t>In the following diagram, we see that:</a:t>
            </a:r>
          </a:p>
          <a:p>
            <a:r>
              <a:rPr lang="en-US" sz="2400" dirty="0"/>
              <a:t> Greece has approximately a mean score 450 units for all subjects</a:t>
            </a:r>
          </a:p>
          <a:p>
            <a:r>
              <a:rPr lang="en-US" sz="2400" dirty="0"/>
              <a:t>In this plot we can see that countries are separated into three tiers based on their mean scores: Countries with scores close to 500 or above (tier A), countries with scores above 400 but not close to 500 (tier B), and countries with scores close to 400 or below.</a:t>
            </a:r>
          </a:p>
          <a:p>
            <a:r>
              <a:rPr lang="en-US" sz="2400" dirty="0"/>
              <a:t>Greece belongs to the 2</a:t>
            </a:r>
            <a:r>
              <a:rPr lang="en-US" sz="2400" baseline="30000" dirty="0"/>
              <a:t>nd</a:t>
            </a:r>
            <a:r>
              <a:rPr lang="en-US" sz="2400" dirty="0"/>
              <a:t> tier</a:t>
            </a:r>
          </a:p>
        </p:txBody>
      </p:sp>
    </p:spTree>
    <p:extLst>
      <p:ext uri="{BB962C8B-B14F-4D97-AF65-F5344CB8AC3E}">
        <p14:creationId xmlns:p14="http://schemas.microsoft.com/office/powerpoint/2010/main" val="176936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5771FED-0447-DFDE-429D-33954C26B9CC}"/>
              </a:ext>
            </a:extLst>
          </p:cNvPr>
          <p:cNvSpPr>
            <a:spLocks noGrp="1"/>
          </p:cNvSpPr>
          <p:nvPr>
            <p:ph type="title"/>
          </p:nvPr>
        </p:nvSpPr>
        <p:spPr>
          <a:xfrm>
            <a:off x="808638" y="386930"/>
            <a:ext cx="9236700" cy="1188950"/>
          </a:xfrm>
        </p:spPr>
        <p:txBody>
          <a:bodyPr anchor="b">
            <a:normAutofit/>
          </a:bodyPr>
          <a:lstStyle/>
          <a:p>
            <a:r>
              <a:rPr lang="en-US" sz="5400" dirty="0"/>
              <a:t>Trellis Dot Plot</a:t>
            </a:r>
            <a:endParaRPr lang="el-G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91E962FA-50C3-1B34-456C-433B71833716}"/>
              </a:ext>
            </a:extLst>
          </p:cNvPr>
          <p:cNvSpPr>
            <a:spLocks noGrp="1"/>
          </p:cNvSpPr>
          <p:nvPr>
            <p:ph idx="1"/>
          </p:nvPr>
        </p:nvSpPr>
        <p:spPr>
          <a:xfrm>
            <a:off x="793660" y="2599509"/>
            <a:ext cx="10143668" cy="3435531"/>
          </a:xfrm>
        </p:spPr>
        <p:txBody>
          <a:bodyPr anchor="ctr">
            <a:normAutofit/>
          </a:bodyPr>
          <a:lstStyle/>
          <a:p>
            <a:pPr marL="0" indent="0" algn="just">
              <a:buNone/>
            </a:pPr>
            <a:endParaRPr lang="en-US" sz="2400" dirty="0"/>
          </a:p>
          <a:p>
            <a:pPr algn="just"/>
            <a:r>
              <a:rPr lang="en-US" sz="2400" dirty="0"/>
              <a:t>Indicatively, we can see that Greece performs better than most countries in the Balkans, South/Central America and certain countries of Asia (e.g. Jordan, Indonesia and United Arab Emirates)</a:t>
            </a:r>
          </a:p>
          <a:p>
            <a:pPr algn="just"/>
            <a:r>
              <a:rPr lang="en-US" sz="2400" dirty="0"/>
              <a:t> Greece performs worse than most states of North America, Western Europe and Far East (e.g. Japan, China, Hong Kong etc.)</a:t>
            </a:r>
          </a:p>
          <a:p>
            <a:pPr lvl="1" algn="just"/>
            <a:endParaRPr lang="el-GR" dirty="0"/>
          </a:p>
        </p:txBody>
      </p:sp>
    </p:spTree>
    <p:extLst>
      <p:ext uri="{BB962C8B-B14F-4D97-AF65-F5344CB8AC3E}">
        <p14:creationId xmlns:p14="http://schemas.microsoft.com/office/powerpoint/2010/main" val="329260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Εικόνα 5">
            <a:extLst>
              <a:ext uri="{FF2B5EF4-FFF2-40B4-BE49-F238E27FC236}">
                <a16:creationId xmlns:a16="http://schemas.microsoft.com/office/drawing/2014/main" id="{44623B8F-FE6A-BEEE-4DFB-B5F20128A996}"/>
              </a:ext>
            </a:extLst>
          </p:cNvPr>
          <p:cNvPicPr>
            <a:picLocks noChangeAspect="1"/>
          </p:cNvPicPr>
          <p:nvPr/>
        </p:nvPicPr>
        <p:blipFill>
          <a:blip r:embed="rId2"/>
          <a:stretch>
            <a:fillRect/>
          </a:stretch>
        </p:blipFill>
        <p:spPr>
          <a:xfrm>
            <a:off x="1176130" y="0"/>
            <a:ext cx="9839739" cy="6858000"/>
          </a:xfrm>
          <a:prstGeom prst="rect">
            <a:avLst/>
          </a:prstGeom>
        </p:spPr>
      </p:pic>
    </p:spTree>
    <p:extLst>
      <p:ext uri="{BB962C8B-B14F-4D97-AF65-F5344CB8AC3E}">
        <p14:creationId xmlns:p14="http://schemas.microsoft.com/office/powerpoint/2010/main" val="285057511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1681</TotalTime>
  <Words>1466</Words>
  <Application>Microsoft Office PowerPoint</Application>
  <PresentationFormat>Ευρεία οθόνη</PresentationFormat>
  <Paragraphs>81</Paragraphs>
  <Slides>31</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31</vt:i4>
      </vt:variant>
    </vt:vector>
  </HeadingPairs>
  <TitlesOfParts>
    <vt:vector size="36" baseType="lpstr">
      <vt:lpstr>Aptos</vt:lpstr>
      <vt:lpstr>Aptos Display</vt:lpstr>
      <vt:lpstr>Arial</vt:lpstr>
      <vt:lpstr>Calibri</vt:lpstr>
      <vt:lpstr>Θέμα του Office</vt:lpstr>
      <vt:lpstr>PISA 2018 Results Presentation</vt:lpstr>
      <vt:lpstr>What is PISA?</vt:lpstr>
      <vt:lpstr>Goals of the presentation</vt:lpstr>
      <vt:lpstr>Remarks on the Data</vt:lpstr>
      <vt:lpstr>Remarks on the Data</vt:lpstr>
      <vt:lpstr>Position of Greece within the participating States</vt:lpstr>
      <vt:lpstr>Trellis Dot Plot</vt:lpstr>
      <vt:lpstr>Trellis Dot Plot</vt:lpstr>
      <vt:lpstr>Παρουσίαση του PowerPoint</vt:lpstr>
      <vt:lpstr>Colorpleth Map</vt:lpstr>
      <vt:lpstr>Παρουσίαση του PowerPoint</vt:lpstr>
      <vt:lpstr>Trellis Density Plot</vt:lpstr>
      <vt:lpstr>Trellis Density Plot</vt:lpstr>
      <vt:lpstr>Παρουσίαση του PowerPoint</vt:lpstr>
      <vt:lpstr>Bubble Plots</vt:lpstr>
      <vt:lpstr>Bubble Plots</vt:lpstr>
      <vt:lpstr>Παρουσίαση του PowerPoint</vt:lpstr>
      <vt:lpstr>Bubble Plots</vt:lpstr>
      <vt:lpstr>Παρουσίαση του PowerPoint</vt:lpstr>
      <vt:lpstr>Gender Gap</vt:lpstr>
      <vt:lpstr>Scatter Plot</vt:lpstr>
      <vt:lpstr>Παρουσίαση του PowerPoint</vt:lpstr>
      <vt:lpstr>Gender Gap Bar Plot</vt:lpstr>
      <vt:lpstr>Παρουσίαση του PowerPoint</vt:lpstr>
      <vt:lpstr>Colorpleth Map </vt:lpstr>
      <vt:lpstr>Παρουσίαση του PowerPoint</vt:lpstr>
      <vt:lpstr>Bar Plot for Gender Gap on Reading</vt:lpstr>
      <vt:lpstr>Παρουσίαση του PowerPoint</vt:lpstr>
      <vt:lpstr>Math Scores Box Plot by Gender</vt:lpstr>
      <vt:lpstr>Παρουσίαση του PowerPoint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EVANGELOS LAKKAS-PYKNIS</dc:creator>
  <cp:lastModifiedBy>EVANGELOS LAKKAS-PYKNIS</cp:lastModifiedBy>
  <cp:revision>25</cp:revision>
  <dcterms:created xsi:type="dcterms:W3CDTF">2024-05-18T18:46:36Z</dcterms:created>
  <dcterms:modified xsi:type="dcterms:W3CDTF">2024-07-30T09:31:38Z</dcterms:modified>
</cp:coreProperties>
</file>