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34"/>
  </p:notesMasterIdLst>
  <p:sldIdLst>
    <p:sldId id="2076139049" r:id="rId3"/>
    <p:sldId id="2076139088" r:id="rId4"/>
    <p:sldId id="2076139097" r:id="rId5"/>
    <p:sldId id="2076139098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1" r:id="rId22"/>
    <p:sldId id="333" r:id="rId23"/>
    <p:sldId id="334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 snapToGrid="0">
      <p:cViewPr varScale="1">
        <p:scale>
          <a:sx n="113" d="100"/>
          <a:sy n="113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GB" sz="2200" b="1" dirty="0">
              <a:solidFill>
                <a:schemeClr val="tx1"/>
              </a:solidFill>
            </a:rPr>
            <a:t>Remembering:</a:t>
          </a:r>
          <a:r>
            <a:rPr lang="en-GB" sz="2200" dirty="0">
              <a:solidFill>
                <a:schemeClr val="tx1"/>
              </a:solidFill>
            </a:rPr>
            <a:t> Define sequence, branching, conditions, and loops.</a:t>
          </a:r>
          <a:endParaRPr lang="en-US" sz="2200" dirty="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F36F708F-B369-B741-9307-1C3CAB353A9E}">
      <dgm:prSet phldrT="[Text]" custT="1"/>
      <dgm:spPr/>
      <dgm:t>
        <a:bodyPr/>
        <a:lstStyle/>
        <a:p>
          <a:r>
            <a:rPr lang="en-GB" sz="2200" b="1" dirty="0">
              <a:solidFill>
                <a:schemeClr val="tx1"/>
              </a:solidFill>
            </a:rPr>
            <a:t>Understanding:</a:t>
          </a:r>
          <a:r>
            <a:rPr lang="en-GB" sz="2200" dirty="0">
              <a:solidFill>
                <a:schemeClr val="tx1"/>
              </a:solidFill>
            </a:rPr>
            <a:t> Explain the role of control structures in Python.</a:t>
          </a:r>
          <a:endParaRPr lang="en-US" sz="2200" dirty="0">
            <a:solidFill>
              <a:schemeClr val="tx1"/>
            </a:solidFill>
          </a:endParaRPr>
        </a:p>
      </dgm:t>
    </dgm:pt>
    <dgm:pt modelId="{1EE4B6F8-7CAE-0244-BBE8-3F2C0682DF42}" type="parTrans" cxnId="{53BA74BD-E825-5B4E-9F12-92F2D0594700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70F9F58B-DBEA-F644-AA7D-1631D5CF33B8}" type="sibTrans" cxnId="{53BA74BD-E825-5B4E-9F12-92F2D0594700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FFE24EBB-4EBF-4642-BBAB-49B3EA2D5C83}">
      <dgm:prSet phldrT="[Text]" custT="1"/>
      <dgm:spPr/>
      <dgm:t>
        <a:bodyPr/>
        <a:lstStyle/>
        <a:p>
          <a:r>
            <a:rPr lang="en-GB" sz="2200" b="1" dirty="0">
              <a:solidFill>
                <a:schemeClr val="tx1"/>
              </a:solidFill>
            </a:rPr>
            <a:t>Applying:</a:t>
          </a:r>
          <a:r>
            <a:rPr lang="en-GB" sz="2200" dirty="0">
              <a:solidFill>
                <a:schemeClr val="tx1"/>
              </a:solidFill>
            </a:rPr>
            <a:t> Use control structures to solve procedural problems.</a:t>
          </a:r>
          <a:endParaRPr lang="en-US" sz="2200" dirty="0">
            <a:solidFill>
              <a:schemeClr val="tx1"/>
            </a:solidFill>
          </a:endParaRPr>
        </a:p>
      </dgm:t>
    </dgm:pt>
    <dgm:pt modelId="{D6C6CAFF-A13A-6A42-9E83-D57B39443A81}" type="parTrans" cxnId="{FF03E67F-22BF-9B43-AC11-A56556FC52C5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818C76B2-CA5C-E048-A630-A9324C47B540}" type="sibTrans" cxnId="{FF03E67F-22BF-9B43-AC11-A56556FC52C5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EE0D04ED-3A0F-CC43-A71C-8F97710C44D2}">
      <dgm:prSet phldrT="[Text]" custT="1"/>
      <dgm:spPr/>
      <dgm:t>
        <a:bodyPr/>
        <a:lstStyle/>
        <a:p>
          <a:r>
            <a:rPr lang="en-GB" sz="2200" b="1" dirty="0" err="1">
              <a:solidFill>
                <a:schemeClr val="tx1"/>
              </a:solidFill>
            </a:rPr>
            <a:t>Analyzing</a:t>
          </a:r>
          <a:r>
            <a:rPr lang="en-GB" sz="2200" b="1" dirty="0">
              <a:solidFill>
                <a:schemeClr val="tx1"/>
              </a:solidFill>
            </a:rPr>
            <a:t>:</a:t>
          </a:r>
          <a:r>
            <a:rPr lang="en-GB" sz="2200" dirty="0">
              <a:solidFill>
                <a:schemeClr val="tx1"/>
              </a:solidFill>
            </a:rPr>
            <a:t> Differentiate between types of loops and conditions.</a:t>
          </a:r>
          <a:endParaRPr lang="en-US" sz="2200" dirty="0">
            <a:solidFill>
              <a:schemeClr val="tx1"/>
            </a:solidFill>
          </a:endParaRPr>
        </a:p>
      </dgm:t>
    </dgm:pt>
    <dgm:pt modelId="{CE8D4DAF-AEBB-F942-84E8-9D236432D524}" type="parTrans" cxnId="{7F871AA5-6BAA-1246-B60D-DA777955F41D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4550DD76-C91F-9B48-9156-08998097E748}" type="sibTrans" cxnId="{7F871AA5-6BAA-1246-B60D-DA777955F41D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53161BC2-BED0-DE4D-94D2-B0EE248F7054}">
      <dgm:prSet phldrT="[Text]" custT="1"/>
      <dgm:spPr/>
      <dgm:t>
        <a:bodyPr/>
        <a:lstStyle/>
        <a:p>
          <a:r>
            <a:rPr lang="en-GB" sz="2200" b="1" dirty="0">
              <a:solidFill>
                <a:schemeClr val="tx1"/>
              </a:solidFill>
            </a:rPr>
            <a:t>Evaluating:</a:t>
          </a:r>
          <a:r>
            <a:rPr lang="en-GB" sz="2200" dirty="0">
              <a:solidFill>
                <a:schemeClr val="tx1"/>
              </a:solidFill>
            </a:rPr>
            <a:t> Assess code efficiency and structure with control statements.</a:t>
          </a:r>
          <a:endParaRPr lang="en-US" sz="2200" dirty="0">
            <a:solidFill>
              <a:schemeClr val="tx1"/>
            </a:solidFill>
          </a:endParaRPr>
        </a:p>
      </dgm:t>
    </dgm:pt>
    <dgm:pt modelId="{00519379-8A12-7940-B7D2-52CE5AA6F13D}" type="parTrans" cxnId="{636689CA-EEC6-5F40-976A-5DA2AF10EDB9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6CB5EA48-EE82-574E-AAD6-9BE880A0F833}" type="sibTrans" cxnId="{636689CA-EEC6-5F40-976A-5DA2AF10EDB9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02283781-B943-C642-B41D-2CF7ADFB7E6E}">
      <dgm:prSet phldrT="[Text]" custT="1"/>
      <dgm:spPr/>
      <dgm:t>
        <a:bodyPr/>
        <a:lstStyle/>
        <a:p>
          <a:r>
            <a:rPr lang="en-GB" sz="2200" b="1" dirty="0">
              <a:solidFill>
                <a:schemeClr val="tx1"/>
              </a:solidFill>
            </a:rPr>
            <a:t>Creating:</a:t>
          </a:r>
          <a:r>
            <a:rPr lang="en-GB" sz="2200" dirty="0">
              <a:solidFill>
                <a:schemeClr val="tx1"/>
              </a:solidFill>
            </a:rPr>
            <a:t> Design Python programs using control structures effectively.</a:t>
          </a:r>
          <a:endParaRPr lang="en-US" sz="2200" dirty="0">
            <a:solidFill>
              <a:schemeClr val="tx1"/>
            </a:solidFill>
          </a:endParaRPr>
        </a:p>
      </dgm:t>
    </dgm:pt>
    <dgm:pt modelId="{AB721610-8FFD-6745-8603-F2AB5193C065}" type="parTrans" cxnId="{BE6B7A9C-C7E6-3645-835C-950218AEB5CD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39713BD9-67C2-CD4A-8492-CBAC934D785C}" type="sibTrans" cxnId="{BE6B7A9C-C7E6-3645-835C-950218AEB5CD}">
      <dgm:prSet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6"/>
      <dgm:spPr/>
    </dgm:pt>
    <dgm:pt modelId="{017F2FB2-9106-4E47-B22D-C58F723339EB}" type="pres">
      <dgm:prSet presAssocID="{DED5014A-10D8-48E2-8655-1E1B48D7A5CA}" presName="conn" presStyleLbl="parChTrans1D2" presStyleIdx="0" presStyleCnt="1"/>
      <dgm:spPr/>
    </dgm:pt>
    <dgm:pt modelId="{E6060E14-DC00-49BD-ADB8-A609F65D14FC}" type="pres">
      <dgm:prSet presAssocID="{DED5014A-10D8-48E2-8655-1E1B48D7A5CA}" presName="extraNode" presStyleLbl="node1" presStyleIdx="0" presStyleCnt="6"/>
      <dgm:spPr/>
    </dgm:pt>
    <dgm:pt modelId="{29D2BAB9-1B4A-473C-8556-C0E39B3CD0FA}" type="pres">
      <dgm:prSet presAssocID="{DED5014A-10D8-48E2-8655-1E1B48D7A5CA}" presName="dstNode" presStyleLbl="node1" presStyleIdx="0" presStyleCnt="6"/>
      <dgm:spPr/>
    </dgm:pt>
    <dgm:pt modelId="{92983B49-D215-4A49-8B9D-18D544151212}" type="pres">
      <dgm:prSet presAssocID="{FE5128B0-02D1-C146-A7E6-DA58069A899F}" presName="text_1" presStyleLbl="node1" presStyleIdx="0" presStyleCnt="6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6"/>
      <dgm:spPr/>
    </dgm:pt>
    <dgm:pt modelId="{92875DE1-5AA8-2D43-898C-F95387920658}" type="pres">
      <dgm:prSet presAssocID="{F36F708F-B369-B741-9307-1C3CAB353A9E}" presName="text_2" presStyleLbl="node1" presStyleIdx="1" presStyleCnt="6">
        <dgm:presLayoutVars>
          <dgm:bulletEnabled val="1"/>
        </dgm:presLayoutVars>
      </dgm:prSet>
      <dgm:spPr/>
    </dgm:pt>
    <dgm:pt modelId="{F386B99C-A844-1E40-A1EF-67B7BBA9A046}" type="pres">
      <dgm:prSet presAssocID="{F36F708F-B369-B741-9307-1C3CAB353A9E}" presName="accent_2" presStyleCnt="0"/>
      <dgm:spPr/>
    </dgm:pt>
    <dgm:pt modelId="{4BB4181C-31F6-664B-878F-E65682273368}" type="pres">
      <dgm:prSet presAssocID="{F36F708F-B369-B741-9307-1C3CAB353A9E}" presName="accentRepeatNode" presStyleLbl="solidFgAcc1" presStyleIdx="1" presStyleCnt="6"/>
      <dgm:spPr/>
    </dgm:pt>
    <dgm:pt modelId="{3CE13A3B-8F67-244F-90A1-FB4B650EB075}" type="pres">
      <dgm:prSet presAssocID="{FFE24EBB-4EBF-4642-BBAB-49B3EA2D5C83}" presName="text_3" presStyleLbl="node1" presStyleIdx="2" presStyleCnt="6">
        <dgm:presLayoutVars>
          <dgm:bulletEnabled val="1"/>
        </dgm:presLayoutVars>
      </dgm:prSet>
      <dgm:spPr/>
    </dgm:pt>
    <dgm:pt modelId="{18C0C69D-3FAD-B248-A310-68D1CFF2243B}" type="pres">
      <dgm:prSet presAssocID="{FFE24EBB-4EBF-4642-BBAB-49B3EA2D5C83}" presName="accent_3" presStyleCnt="0"/>
      <dgm:spPr/>
    </dgm:pt>
    <dgm:pt modelId="{0941C12D-D401-1C41-8920-3F72B37EBF9F}" type="pres">
      <dgm:prSet presAssocID="{FFE24EBB-4EBF-4642-BBAB-49B3EA2D5C83}" presName="accentRepeatNode" presStyleLbl="solidFgAcc1" presStyleIdx="2" presStyleCnt="6"/>
      <dgm:spPr/>
    </dgm:pt>
    <dgm:pt modelId="{791F344A-130B-ED4F-8BB3-041E70FED8E3}" type="pres">
      <dgm:prSet presAssocID="{EE0D04ED-3A0F-CC43-A71C-8F97710C44D2}" presName="text_4" presStyleLbl="node1" presStyleIdx="3" presStyleCnt="6">
        <dgm:presLayoutVars>
          <dgm:bulletEnabled val="1"/>
        </dgm:presLayoutVars>
      </dgm:prSet>
      <dgm:spPr/>
    </dgm:pt>
    <dgm:pt modelId="{7CF183A3-6688-8B4F-BAAC-F5DD585E84FE}" type="pres">
      <dgm:prSet presAssocID="{EE0D04ED-3A0F-CC43-A71C-8F97710C44D2}" presName="accent_4" presStyleCnt="0"/>
      <dgm:spPr/>
    </dgm:pt>
    <dgm:pt modelId="{6A8600B3-D30B-BB42-BDC5-3855CEC6D0B7}" type="pres">
      <dgm:prSet presAssocID="{EE0D04ED-3A0F-CC43-A71C-8F97710C44D2}" presName="accentRepeatNode" presStyleLbl="solidFgAcc1" presStyleIdx="3" presStyleCnt="6"/>
      <dgm:spPr/>
    </dgm:pt>
    <dgm:pt modelId="{B7C1B3FD-4FD8-5D45-8024-D9C1AA21BCAB}" type="pres">
      <dgm:prSet presAssocID="{53161BC2-BED0-DE4D-94D2-B0EE248F7054}" presName="text_5" presStyleLbl="node1" presStyleIdx="4" presStyleCnt="6">
        <dgm:presLayoutVars>
          <dgm:bulletEnabled val="1"/>
        </dgm:presLayoutVars>
      </dgm:prSet>
      <dgm:spPr/>
    </dgm:pt>
    <dgm:pt modelId="{B3FBEF85-613A-374C-94A6-80A4C4271311}" type="pres">
      <dgm:prSet presAssocID="{53161BC2-BED0-DE4D-94D2-B0EE248F7054}" presName="accent_5" presStyleCnt="0"/>
      <dgm:spPr/>
    </dgm:pt>
    <dgm:pt modelId="{BCA38C5B-9948-3444-9568-52434A36441D}" type="pres">
      <dgm:prSet presAssocID="{53161BC2-BED0-DE4D-94D2-B0EE248F7054}" presName="accentRepeatNode" presStyleLbl="solidFgAcc1" presStyleIdx="4" presStyleCnt="6"/>
      <dgm:spPr/>
    </dgm:pt>
    <dgm:pt modelId="{0C24731C-AB48-864B-80CB-A636CAC68ECD}" type="pres">
      <dgm:prSet presAssocID="{02283781-B943-C642-B41D-2CF7ADFB7E6E}" presName="text_6" presStyleLbl="node1" presStyleIdx="5" presStyleCnt="6">
        <dgm:presLayoutVars>
          <dgm:bulletEnabled val="1"/>
        </dgm:presLayoutVars>
      </dgm:prSet>
      <dgm:spPr/>
    </dgm:pt>
    <dgm:pt modelId="{DBB54E03-232E-824D-B351-7CD421A05723}" type="pres">
      <dgm:prSet presAssocID="{02283781-B943-C642-B41D-2CF7ADFB7E6E}" presName="accent_6" presStyleCnt="0"/>
      <dgm:spPr/>
    </dgm:pt>
    <dgm:pt modelId="{0B7B5964-2755-1B4E-A265-9FFCAF2BFF5A}" type="pres">
      <dgm:prSet presAssocID="{02283781-B943-C642-B41D-2CF7ADFB7E6E}" presName="accentRepeatNode" presStyleLbl="solidFgAcc1" presStyleIdx="5" presStyleCnt="6"/>
      <dgm:spPr/>
    </dgm:pt>
  </dgm:ptLst>
  <dgm:cxnLst>
    <dgm:cxn modelId="{CED6830F-C299-C444-AD34-04485CAFF8B4}" type="presOf" srcId="{F358AD52-69C5-4E45-88E1-BF77DF640644}" destId="{017F2FB2-9106-4E47-B22D-C58F723339EB}" srcOrd="0" destOrd="0" presId="urn:microsoft.com/office/officeart/2008/layout/VerticalCurvedList"/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5F394A17-72A0-2749-906F-2AAA7B72CEE1}" type="presOf" srcId="{EE0D04ED-3A0F-CC43-A71C-8F97710C44D2}" destId="{791F344A-130B-ED4F-8BB3-041E70FED8E3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1FBB5D2D-D318-E64C-80A1-145FA38625EB}" type="presOf" srcId="{F36F708F-B369-B741-9307-1C3CAB353A9E}" destId="{92875DE1-5AA8-2D43-898C-F95387920658}" srcOrd="0" destOrd="0" presId="urn:microsoft.com/office/officeart/2008/layout/VerticalCurvedList"/>
    <dgm:cxn modelId="{24917931-096E-CA4D-8333-C9B55428DF82}" type="presOf" srcId="{02283781-B943-C642-B41D-2CF7ADFB7E6E}" destId="{0C24731C-AB48-864B-80CB-A636CAC68ECD}" srcOrd="0" destOrd="0" presId="urn:microsoft.com/office/officeart/2008/layout/VerticalCurvedList"/>
    <dgm:cxn modelId="{A1EDBB39-7627-8447-806B-FEA6B5AB333E}" type="presOf" srcId="{FFE24EBB-4EBF-4642-BBAB-49B3EA2D5C83}" destId="{3CE13A3B-8F67-244F-90A1-FB4B650EB075}" srcOrd="0" destOrd="0" presId="urn:microsoft.com/office/officeart/2008/layout/VerticalCurvedList"/>
    <dgm:cxn modelId="{3AE8F871-BE28-DD4F-9731-981747BF28E8}" type="presOf" srcId="{FE5128B0-02D1-C146-A7E6-DA58069A899F}" destId="{92983B49-D215-4A49-8B9D-18D544151212}" srcOrd="0" destOrd="0" presId="urn:microsoft.com/office/officeart/2008/layout/VerticalCurvedList"/>
    <dgm:cxn modelId="{FF03E67F-22BF-9B43-AC11-A56556FC52C5}" srcId="{DED5014A-10D8-48E2-8655-1E1B48D7A5CA}" destId="{FFE24EBB-4EBF-4642-BBAB-49B3EA2D5C83}" srcOrd="2" destOrd="0" parTransId="{D6C6CAFF-A13A-6A42-9E83-D57B39443A81}" sibTransId="{818C76B2-CA5C-E048-A630-A9324C47B540}"/>
    <dgm:cxn modelId="{BE6B7A9C-C7E6-3645-835C-950218AEB5CD}" srcId="{DED5014A-10D8-48E2-8655-1E1B48D7A5CA}" destId="{02283781-B943-C642-B41D-2CF7ADFB7E6E}" srcOrd="5" destOrd="0" parTransId="{AB721610-8FFD-6745-8603-F2AB5193C065}" sibTransId="{39713BD9-67C2-CD4A-8492-CBAC934D785C}"/>
    <dgm:cxn modelId="{7F871AA5-6BAA-1246-B60D-DA777955F41D}" srcId="{DED5014A-10D8-48E2-8655-1E1B48D7A5CA}" destId="{EE0D04ED-3A0F-CC43-A71C-8F97710C44D2}" srcOrd="3" destOrd="0" parTransId="{CE8D4DAF-AEBB-F942-84E8-9D236432D524}" sibTransId="{4550DD76-C91F-9B48-9156-08998097E748}"/>
    <dgm:cxn modelId="{53BA74BD-E825-5B4E-9F12-92F2D0594700}" srcId="{DED5014A-10D8-48E2-8655-1E1B48D7A5CA}" destId="{F36F708F-B369-B741-9307-1C3CAB353A9E}" srcOrd="1" destOrd="0" parTransId="{1EE4B6F8-7CAE-0244-BBE8-3F2C0682DF42}" sibTransId="{70F9F58B-DBEA-F644-AA7D-1631D5CF33B8}"/>
    <dgm:cxn modelId="{636689CA-EEC6-5F40-976A-5DA2AF10EDB9}" srcId="{DED5014A-10D8-48E2-8655-1E1B48D7A5CA}" destId="{53161BC2-BED0-DE4D-94D2-B0EE248F7054}" srcOrd="4" destOrd="0" parTransId="{00519379-8A12-7940-B7D2-52CE5AA6F13D}" sibTransId="{6CB5EA48-EE82-574E-AAD6-9BE880A0F833}"/>
    <dgm:cxn modelId="{1A4082F6-0A6A-0A4C-9A6A-D63054EE84C0}" type="presOf" srcId="{53161BC2-BED0-DE4D-94D2-B0EE248F7054}" destId="{B7C1B3FD-4FD8-5D45-8024-D9C1AA21BCAB}" srcOrd="0" destOrd="0" presId="urn:microsoft.com/office/officeart/2008/layout/VerticalCurvedList"/>
    <dgm:cxn modelId="{1D929F92-7D8A-4E04-98DA-33548809764C}" type="presParOf" srcId="{797B1875-36BE-4AC2-93BC-087702C5CCAD}" destId="{8004897E-97B1-49FC-95F1-4B5AF39D4256}" srcOrd="0" destOrd="0" presId="urn:microsoft.com/office/officeart/2008/layout/VerticalCurvedList"/>
    <dgm:cxn modelId="{9379D3FD-BA7A-47D7-9382-ED2B1A7719F6}" type="presParOf" srcId="{8004897E-97B1-49FC-95F1-4B5AF39D4256}" destId="{E5FEBEE1-7FE0-4296-B7AE-36D433E03D43}" srcOrd="0" destOrd="0" presId="urn:microsoft.com/office/officeart/2008/layout/VerticalCurvedList"/>
    <dgm:cxn modelId="{873C1A4E-3E76-4387-A6B6-D325D4B8ED45}" type="presParOf" srcId="{E5FEBEE1-7FE0-4296-B7AE-36D433E03D43}" destId="{44036BBF-7BA0-46A0-8C5C-71C3D7B88D80}" srcOrd="0" destOrd="0" presId="urn:microsoft.com/office/officeart/2008/layout/VerticalCurvedList"/>
    <dgm:cxn modelId="{66A5FBED-21E1-435D-B40F-84ED87D5B087}" type="presParOf" srcId="{E5FEBEE1-7FE0-4296-B7AE-36D433E03D43}" destId="{017F2FB2-9106-4E47-B22D-C58F723339EB}" srcOrd="1" destOrd="0" presId="urn:microsoft.com/office/officeart/2008/layout/VerticalCurvedList"/>
    <dgm:cxn modelId="{516A7A5C-0DF2-4EAB-992C-21E5B0D0DB0B}" type="presParOf" srcId="{E5FEBEE1-7FE0-4296-B7AE-36D433E03D43}" destId="{E6060E14-DC00-49BD-ADB8-A609F65D14FC}" srcOrd="2" destOrd="0" presId="urn:microsoft.com/office/officeart/2008/layout/VerticalCurvedList"/>
    <dgm:cxn modelId="{472FF35F-AD0C-49C7-BFEF-D0C211563028}" type="presParOf" srcId="{E5FEBEE1-7FE0-4296-B7AE-36D433E03D43}" destId="{29D2BAB9-1B4A-473C-8556-C0E39B3CD0FA}" srcOrd="3" destOrd="0" presId="urn:microsoft.com/office/officeart/2008/layout/VerticalCurvedList"/>
    <dgm:cxn modelId="{2E4AD5ED-A784-084A-BF9B-7E4132B2C184}" type="presParOf" srcId="{8004897E-97B1-49FC-95F1-4B5AF39D4256}" destId="{92983B49-D215-4A49-8B9D-18D544151212}" srcOrd="1" destOrd="0" presId="urn:microsoft.com/office/officeart/2008/layout/VerticalCurvedList"/>
    <dgm:cxn modelId="{14B89ECA-26AD-6240-B0AD-292CE586524A}" type="presParOf" srcId="{8004897E-97B1-49FC-95F1-4B5AF39D4256}" destId="{62B7204F-C0B1-5947-9E8C-AFF795D5D90F}" srcOrd="2" destOrd="0" presId="urn:microsoft.com/office/officeart/2008/layout/VerticalCurvedList"/>
    <dgm:cxn modelId="{968DA6B8-CDE2-B64F-A268-4E1E22382B40}" type="presParOf" srcId="{62B7204F-C0B1-5947-9E8C-AFF795D5D90F}" destId="{400BD08E-4950-BF43-8ADD-99DED83A5363}" srcOrd="0" destOrd="0" presId="urn:microsoft.com/office/officeart/2008/layout/VerticalCurvedList"/>
    <dgm:cxn modelId="{BFAC677E-3E4B-1649-ADC4-9A8A387D0EB1}" type="presParOf" srcId="{8004897E-97B1-49FC-95F1-4B5AF39D4256}" destId="{92875DE1-5AA8-2D43-898C-F95387920658}" srcOrd="3" destOrd="0" presId="urn:microsoft.com/office/officeart/2008/layout/VerticalCurvedList"/>
    <dgm:cxn modelId="{20C2296B-E46B-8844-BC6E-4B78A6598B26}" type="presParOf" srcId="{8004897E-97B1-49FC-95F1-4B5AF39D4256}" destId="{F386B99C-A844-1E40-A1EF-67B7BBA9A046}" srcOrd="4" destOrd="0" presId="urn:microsoft.com/office/officeart/2008/layout/VerticalCurvedList"/>
    <dgm:cxn modelId="{C6D577FE-B7AE-DB49-B9BB-57E0684B7481}" type="presParOf" srcId="{F386B99C-A844-1E40-A1EF-67B7BBA9A046}" destId="{4BB4181C-31F6-664B-878F-E65682273368}" srcOrd="0" destOrd="0" presId="urn:microsoft.com/office/officeart/2008/layout/VerticalCurvedList"/>
    <dgm:cxn modelId="{6CD8E584-36F2-EB4A-9A9D-740C42D6862C}" type="presParOf" srcId="{8004897E-97B1-49FC-95F1-4B5AF39D4256}" destId="{3CE13A3B-8F67-244F-90A1-FB4B650EB075}" srcOrd="5" destOrd="0" presId="urn:microsoft.com/office/officeart/2008/layout/VerticalCurvedList"/>
    <dgm:cxn modelId="{1E6AE21A-06D0-244E-9DC5-D297A1E3CB19}" type="presParOf" srcId="{8004897E-97B1-49FC-95F1-4B5AF39D4256}" destId="{18C0C69D-3FAD-B248-A310-68D1CFF2243B}" srcOrd="6" destOrd="0" presId="urn:microsoft.com/office/officeart/2008/layout/VerticalCurvedList"/>
    <dgm:cxn modelId="{D1E40D48-BA37-AC40-B284-B018AD0E8EFA}" type="presParOf" srcId="{18C0C69D-3FAD-B248-A310-68D1CFF2243B}" destId="{0941C12D-D401-1C41-8920-3F72B37EBF9F}" srcOrd="0" destOrd="0" presId="urn:microsoft.com/office/officeart/2008/layout/VerticalCurvedList"/>
    <dgm:cxn modelId="{32CB093F-F978-A54C-AC24-59F5203BEF2C}" type="presParOf" srcId="{8004897E-97B1-49FC-95F1-4B5AF39D4256}" destId="{791F344A-130B-ED4F-8BB3-041E70FED8E3}" srcOrd="7" destOrd="0" presId="urn:microsoft.com/office/officeart/2008/layout/VerticalCurvedList"/>
    <dgm:cxn modelId="{296F9377-2C20-734E-8C7E-5F5368CA5958}" type="presParOf" srcId="{8004897E-97B1-49FC-95F1-4B5AF39D4256}" destId="{7CF183A3-6688-8B4F-BAAC-F5DD585E84FE}" srcOrd="8" destOrd="0" presId="urn:microsoft.com/office/officeart/2008/layout/VerticalCurvedList"/>
    <dgm:cxn modelId="{154379CB-1F94-344E-B2C5-1B1DE44B16DB}" type="presParOf" srcId="{7CF183A3-6688-8B4F-BAAC-F5DD585E84FE}" destId="{6A8600B3-D30B-BB42-BDC5-3855CEC6D0B7}" srcOrd="0" destOrd="0" presId="urn:microsoft.com/office/officeart/2008/layout/VerticalCurvedList"/>
    <dgm:cxn modelId="{02075921-9E9A-DA49-92AE-20D0A6A9C9F5}" type="presParOf" srcId="{8004897E-97B1-49FC-95F1-4B5AF39D4256}" destId="{B7C1B3FD-4FD8-5D45-8024-D9C1AA21BCAB}" srcOrd="9" destOrd="0" presId="urn:microsoft.com/office/officeart/2008/layout/VerticalCurvedList"/>
    <dgm:cxn modelId="{29815435-0F53-1E4C-A4AB-84B293009CFC}" type="presParOf" srcId="{8004897E-97B1-49FC-95F1-4B5AF39D4256}" destId="{B3FBEF85-613A-374C-94A6-80A4C4271311}" srcOrd="10" destOrd="0" presId="urn:microsoft.com/office/officeart/2008/layout/VerticalCurvedList"/>
    <dgm:cxn modelId="{A382A69A-2D6B-C34B-A483-1CC6745B2BE2}" type="presParOf" srcId="{B3FBEF85-613A-374C-94A6-80A4C4271311}" destId="{BCA38C5B-9948-3444-9568-52434A36441D}" srcOrd="0" destOrd="0" presId="urn:microsoft.com/office/officeart/2008/layout/VerticalCurvedList"/>
    <dgm:cxn modelId="{4249CB98-77FB-384F-8E3F-B7F4188D63A2}" type="presParOf" srcId="{8004897E-97B1-49FC-95F1-4B5AF39D4256}" destId="{0C24731C-AB48-864B-80CB-A636CAC68ECD}" srcOrd="11" destOrd="0" presId="urn:microsoft.com/office/officeart/2008/layout/VerticalCurvedList"/>
    <dgm:cxn modelId="{125722D6-4A5B-154F-AF62-F86DB67D3A9A}" type="presParOf" srcId="{8004897E-97B1-49FC-95F1-4B5AF39D4256}" destId="{DBB54E03-232E-824D-B351-7CD421A05723}" srcOrd="12" destOrd="0" presId="urn:microsoft.com/office/officeart/2008/layout/VerticalCurvedList"/>
    <dgm:cxn modelId="{386ECD05-352A-EC41-BBD7-56579D222493}" type="presParOf" srcId="{DBB54E03-232E-824D-B351-7CD421A05723}" destId="{0B7B5964-2755-1B4E-A265-9FFCAF2BFF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GB" sz="2600" dirty="0">
              <a:solidFill>
                <a:schemeClr val="tx1"/>
              </a:solidFill>
            </a:rPr>
            <a:t>Structure and syntax</a:t>
          </a:r>
          <a:endParaRPr lang="en-US" sz="2600" dirty="0">
            <a:solidFill>
              <a:schemeClr val="tx1"/>
            </a:solidFill>
          </a:endParaRPr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1D303886-7C6A-9543-9D61-9DE3E845226F}">
      <dgm:prSet custT="1"/>
      <dgm:spPr/>
      <dgm:t>
        <a:bodyPr/>
        <a:lstStyle/>
        <a:p>
          <a:r>
            <a:rPr lang="en-GB" sz="2600">
              <a:solidFill>
                <a:schemeClr val="tx1"/>
              </a:solidFill>
            </a:rPr>
            <a:t>Program flow</a:t>
          </a:r>
          <a:endParaRPr lang="en-GB" sz="2600" dirty="0">
            <a:solidFill>
              <a:schemeClr val="tx1"/>
            </a:solidFill>
          </a:endParaRPr>
        </a:p>
      </dgm:t>
    </dgm:pt>
    <dgm:pt modelId="{E5C9DEF5-1C6C-9844-A3FA-11EF6E7F2DBC}" type="parTrans" cxnId="{1E9F276D-EAD7-4B46-A934-0956B0DE0CB9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02682AEB-CDFD-2D43-934B-A17C3A396B45}" type="sibTrans" cxnId="{1E9F276D-EAD7-4B46-A934-0956B0DE0CB9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AFF2548E-761F-AE45-88F9-05E6F67C9148}">
      <dgm:prSet custT="1"/>
      <dgm:spPr/>
      <dgm:t>
        <a:bodyPr/>
        <a:lstStyle/>
        <a:p>
          <a:r>
            <a:rPr lang="en-GB" sz="2600" dirty="0">
              <a:solidFill>
                <a:schemeClr val="tx1"/>
              </a:solidFill>
            </a:rPr>
            <a:t>Variables and types</a:t>
          </a:r>
        </a:p>
      </dgm:t>
    </dgm:pt>
    <dgm:pt modelId="{3947A65E-9E39-0D4B-9556-280195DFCC18}" type="parTrans" cxnId="{6FD6E3D5-91F5-D542-B1DF-E057AFEB40F2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384C6560-AB70-F14F-975C-471DE1D23344}" type="sibTrans" cxnId="{6FD6E3D5-91F5-D542-B1DF-E057AFEB40F2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64FB7A22-D9AD-1D4E-8A28-8D80006D889F}">
      <dgm:prSet custT="1"/>
      <dgm:spPr/>
      <dgm:t>
        <a:bodyPr/>
        <a:lstStyle/>
        <a:p>
          <a:r>
            <a:rPr lang="en-GB" sz="2600" dirty="0">
              <a:solidFill>
                <a:schemeClr val="tx1"/>
              </a:solidFill>
            </a:rPr>
            <a:t>Branching</a:t>
          </a:r>
        </a:p>
      </dgm:t>
    </dgm:pt>
    <dgm:pt modelId="{29F0F9FF-0604-0A44-8437-26437EFEEFB6}" type="parTrans" cxnId="{7B3BEADE-AE5E-6444-9DDB-355DA9EC4A80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E8CCBFCC-9F89-8541-9EE1-B1144D8766F0}" type="sibTrans" cxnId="{7B3BEADE-AE5E-6444-9DDB-355DA9EC4A80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14EF4118-2186-2042-9E92-101738319C7D}">
      <dgm:prSet custT="1"/>
      <dgm:spPr/>
      <dgm:t>
        <a:bodyPr/>
        <a:lstStyle/>
        <a:p>
          <a:r>
            <a:rPr lang="en-GB" sz="2600" dirty="0">
              <a:solidFill>
                <a:schemeClr val="tx1"/>
              </a:solidFill>
            </a:rPr>
            <a:t>Conditions</a:t>
          </a:r>
        </a:p>
      </dgm:t>
    </dgm:pt>
    <dgm:pt modelId="{6BD8580E-BE2C-064E-B334-76277C125B99}" type="parTrans" cxnId="{A99615BA-8843-ED48-A3B6-774ECE3C14E1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03E95788-3DD0-8C4A-A490-CC87B6861B18}" type="sibTrans" cxnId="{A99615BA-8843-ED48-A3B6-774ECE3C14E1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D5EA97E2-8DA7-374E-B2A1-F267630B6478}">
      <dgm:prSet custT="1"/>
      <dgm:spPr/>
      <dgm:t>
        <a:bodyPr/>
        <a:lstStyle/>
        <a:p>
          <a:r>
            <a:rPr lang="en-GB" sz="2600" dirty="0">
              <a:solidFill>
                <a:schemeClr val="tx1"/>
              </a:solidFill>
            </a:rPr>
            <a:t>Iteration </a:t>
          </a:r>
          <a:endParaRPr lang="en-US" sz="2600" dirty="0">
            <a:solidFill>
              <a:schemeClr val="tx1"/>
            </a:solidFill>
          </a:endParaRPr>
        </a:p>
      </dgm:t>
    </dgm:pt>
    <dgm:pt modelId="{A21A4DE9-88C6-2241-9DBF-E8284C13F5D0}" type="parTrans" cxnId="{A9B3D32F-B752-F248-AD9C-1EF4086879BB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58DF77C1-6C8D-8A44-91F8-3F1C3411E923}" type="sibTrans" cxnId="{A9B3D32F-B752-F248-AD9C-1EF4086879BB}">
      <dgm:prSet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6"/>
      <dgm:spPr/>
    </dgm:pt>
    <dgm:pt modelId="{017F2FB2-9106-4E47-B22D-C58F723339EB}" type="pres">
      <dgm:prSet presAssocID="{DED5014A-10D8-48E2-8655-1E1B48D7A5CA}" presName="conn" presStyleLbl="parChTrans1D2" presStyleIdx="0" presStyleCnt="1"/>
      <dgm:spPr/>
    </dgm:pt>
    <dgm:pt modelId="{E6060E14-DC00-49BD-ADB8-A609F65D14FC}" type="pres">
      <dgm:prSet presAssocID="{DED5014A-10D8-48E2-8655-1E1B48D7A5CA}" presName="extraNode" presStyleLbl="node1" presStyleIdx="0" presStyleCnt="6"/>
      <dgm:spPr/>
    </dgm:pt>
    <dgm:pt modelId="{29D2BAB9-1B4A-473C-8556-C0E39B3CD0FA}" type="pres">
      <dgm:prSet presAssocID="{DED5014A-10D8-48E2-8655-1E1B48D7A5CA}" presName="dstNode" presStyleLbl="node1" presStyleIdx="0" presStyleCnt="6"/>
      <dgm:spPr/>
    </dgm:pt>
    <dgm:pt modelId="{92983B49-D215-4A49-8B9D-18D544151212}" type="pres">
      <dgm:prSet presAssocID="{FE5128B0-02D1-C146-A7E6-DA58069A899F}" presName="text_1" presStyleLbl="node1" presStyleIdx="0" presStyleCnt="6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6"/>
      <dgm:spPr/>
    </dgm:pt>
    <dgm:pt modelId="{3620CF44-915C-7C4C-979C-0FBCD4AC5166}" type="pres">
      <dgm:prSet presAssocID="{1D303886-7C6A-9543-9D61-9DE3E845226F}" presName="text_2" presStyleLbl="node1" presStyleIdx="1" presStyleCnt="6">
        <dgm:presLayoutVars>
          <dgm:bulletEnabled val="1"/>
        </dgm:presLayoutVars>
      </dgm:prSet>
      <dgm:spPr/>
    </dgm:pt>
    <dgm:pt modelId="{160359DD-B7C6-0741-AD32-2A30B25DE47F}" type="pres">
      <dgm:prSet presAssocID="{1D303886-7C6A-9543-9D61-9DE3E845226F}" presName="accent_2" presStyleCnt="0"/>
      <dgm:spPr/>
    </dgm:pt>
    <dgm:pt modelId="{2A947DEA-EBC9-A249-82A5-E18E91BD4B97}" type="pres">
      <dgm:prSet presAssocID="{1D303886-7C6A-9543-9D61-9DE3E845226F}" presName="accentRepeatNode" presStyleLbl="solidFgAcc1" presStyleIdx="1" presStyleCnt="6"/>
      <dgm:spPr/>
    </dgm:pt>
    <dgm:pt modelId="{660DDC4C-7F0C-BD44-9FAF-66B982AFB5FA}" type="pres">
      <dgm:prSet presAssocID="{AFF2548E-761F-AE45-88F9-05E6F67C9148}" presName="text_3" presStyleLbl="node1" presStyleIdx="2" presStyleCnt="6">
        <dgm:presLayoutVars>
          <dgm:bulletEnabled val="1"/>
        </dgm:presLayoutVars>
      </dgm:prSet>
      <dgm:spPr/>
    </dgm:pt>
    <dgm:pt modelId="{0A2DC4A1-4961-D740-BBCC-7FEC3DF975A6}" type="pres">
      <dgm:prSet presAssocID="{AFF2548E-761F-AE45-88F9-05E6F67C9148}" presName="accent_3" presStyleCnt="0"/>
      <dgm:spPr/>
    </dgm:pt>
    <dgm:pt modelId="{5CE8D3BD-BF4C-BB48-8A24-A98C3DE216A4}" type="pres">
      <dgm:prSet presAssocID="{AFF2548E-761F-AE45-88F9-05E6F67C9148}" presName="accentRepeatNode" presStyleLbl="solidFgAcc1" presStyleIdx="2" presStyleCnt="6"/>
      <dgm:spPr/>
    </dgm:pt>
    <dgm:pt modelId="{459555DF-8AE2-5942-BD7B-063458D6839F}" type="pres">
      <dgm:prSet presAssocID="{64FB7A22-D9AD-1D4E-8A28-8D80006D889F}" presName="text_4" presStyleLbl="node1" presStyleIdx="3" presStyleCnt="6">
        <dgm:presLayoutVars>
          <dgm:bulletEnabled val="1"/>
        </dgm:presLayoutVars>
      </dgm:prSet>
      <dgm:spPr/>
    </dgm:pt>
    <dgm:pt modelId="{C460D759-4B03-0546-BCE3-695C4553AFF0}" type="pres">
      <dgm:prSet presAssocID="{64FB7A22-D9AD-1D4E-8A28-8D80006D889F}" presName="accent_4" presStyleCnt="0"/>
      <dgm:spPr/>
    </dgm:pt>
    <dgm:pt modelId="{F479ED2F-0C91-ED4E-9BD1-2D741ABF9106}" type="pres">
      <dgm:prSet presAssocID="{64FB7A22-D9AD-1D4E-8A28-8D80006D889F}" presName="accentRepeatNode" presStyleLbl="solidFgAcc1" presStyleIdx="3" presStyleCnt="6"/>
      <dgm:spPr/>
    </dgm:pt>
    <dgm:pt modelId="{6F6140CA-357F-2D49-A577-52000CA77851}" type="pres">
      <dgm:prSet presAssocID="{14EF4118-2186-2042-9E92-101738319C7D}" presName="text_5" presStyleLbl="node1" presStyleIdx="4" presStyleCnt="6">
        <dgm:presLayoutVars>
          <dgm:bulletEnabled val="1"/>
        </dgm:presLayoutVars>
      </dgm:prSet>
      <dgm:spPr/>
    </dgm:pt>
    <dgm:pt modelId="{AF8DCE96-3E9A-A143-9C89-FDE2C7482647}" type="pres">
      <dgm:prSet presAssocID="{14EF4118-2186-2042-9E92-101738319C7D}" presName="accent_5" presStyleCnt="0"/>
      <dgm:spPr/>
    </dgm:pt>
    <dgm:pt modelId="{848B751C-C09C-F149-8209-E45A7293A9B7}" type="pres">
      <dgm:prSet presAssocID="{14EF4118-2186-2042-9E92-101738319C7D}" presName="accentRepeatNode" presStyleLbl="solidFgAcc1" presStyleIdx="4" presStyleCnt="6"/>
      <dgm:spPr/>
    </dgm:pt>
    <dgm:pt modelId="{7C517346-8437-3F4B-A13F-28B1F401A8A1}" type="pres">
      <dgm:prSet presAssocID="{D5EA97E2-8DA7-374E-B2A1-F267630B6478}" presName="text_6" presStyleLbl="node1" presStyleIdx="5" presStyleCnt="6">
        <dgm:presLayoutVars>
          <dgm:bulletEnabled val="1"/>
        </dgm:presLayoutVars>
      </dgm:prSet>
      <dgm:spPr/>
    </dgm:pt>
    <dgm:pt modelId="{466457ED-3CA0-F149-88DF-7EE55B0B98CA}" type="pres">
      <dgm:prSet presAssocID="{D5EA97E2-8DA7-374E-B2A1-F267630B6478}" presName="accent_6" presStyleCnt="0"/>
      <dgm:spPr/>
    </dgm:pt>
    <dgm:pt modelId="{7312CFAC-2622-5442-826F-B09A3482F41E}" type="pres">
      <dgm:prSet presAssocID="{D5EA97E2-8DA7-374E-B2A1-F267630B6478}" presName="accentRepeatNode" presStyleLbl="solidFgAcc1" presStyleIdx="5" presStyleCnt="6"/>
      <dgm:spPr/>
    </dgm:pt>
  </dgm:ptLst>
  <dgm:cxnLst>
    <dgm:cxn modelId="{CED6830F-C299-C444-AD34-04485CAFF8B4}" type="presOf" srcId="{F358AD52-69C5-4E45-88E1-BF77DF640644}" destId="{017F2FB2-9106-4E47-B22D-C58F723339EB}" srcOrd="0" destOrd="0" presId="urn:microsoft.com/office/officeart/2008/layout/VerticalCurvedList"/>
    <dgm:cxn modelId="{6C9BC611-4B04-CC49-B185-1EE7ADF205A4}" type="presOf" srcId="{64FB7A22-D9AD-1D4E-8A28-8D80006D889F}" destId="{459555DF-8AE2-5942-BD7B-063458D6839F}" srcOrd="0" destOrd="0" presId="urn:microsoft.com/office/officeart/2008/layout/VerticalCurvedList"/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12963C2F-0EDF-B242-85EB-A429ABEB8364}" type="presOf" srcId="{14EF4118-2186-2042-9E92-101738319C7D}" destId="{6F6140CA-357F-2D49-A577-52000CA77851}" srcOrd="0" destOrd="0" presId="urn:microsoft.com/office/officeart/2008/layout/VerticalCurvedList"/>
    <dgm:cxn modelId="{A9B3D32F-B752-F248-AD9C-1EF4086879BB}" srcId="{DED5014A-10D8-48E2-8655-1E1B48D7A5CA}" destId="{D5EA97E2-8DA7-374E-B2A1-F267630B6478}" srcOrd="5" destOrd="0" parTransId="{A21A4DE9-88C6-2241-9DBF-E8284C13F5D0}" sibTransId="{58DF77C1-6C8D-8A44-91F8-3F1C3411E923}"/>
    <dgm:cxn modelId="{1E9F276D-EAD7-4B46-A934-0956B0DE0CB9}" srcId="{DED5014A-10D8-48E2-8655-1E1B48D7A5CA}" destId="{1D303886-7C6A-9543-9D61-9DE3E845226F}" srcOrd="1" destOrd="0" parTransId="{E5C9DEF5-1C6C-9844-A3FA-11EF6E7F2DBC}" sibTransId="{02682AEB-CDFD-2D43-934B-A17C3A396B45}"/>
    <dgm:cxn modelId="{921DB96D-B6C5-E54B-81FF-2B3CCFE0FD14}" type="presOf" srcId="{D5EA97E2-8DA7-374E-B2A1-F267630B6478}" destId="{7C517346-8437-3F4B-A13F-28B1F401A8A1}" srcOrd="0" destOrd="0" presId="urn:microsoft.com/office/officeart/2008/layout/VerticalCurvedList"/>
    <dgm:cxn modelId="{3AE8F871-BE28-DD4F-9731-981747BF28E8}" type="presOf" srcId="{FE5128B0-02D1-C146-A7E6-DA58069A899F}" destId="{92983B49-D215-4A49-8B9D-18D544151212}" srcOrd="0" destOrd="0" presId="urn:microsoft.com/office/officeart/2008/layout/VerticalCurvedList"/>
    <dgm:cxn modelId="{A99615BA-8843-ED48-A3B6-774ECE3C14E1}" srcId="{DED5014A-10D8-48E2-8655-1E1B48D7A5CA}" destId="{14EF4118-2186-2042-9E92-101738319C7D}" srcOrd="4" destOrd="0" parTransId="{6BD8580E-BE2C-064E-B334-76277C125B99}" sibTransId="{03E95788-3DD0-8C4A-A490-CC87B6861B18}"/>
    <dgm:cxn modelId="{9D42FDD0-803E-CE48-9A52-C93912BD3196}" type="presOf" srcId="{1D303886-7C6A-9543-9D61-9DE3E845226F}" destId="{3620CF44-915C-7C4C-979C-0FBCD4AC5166}" srcOrd="0" destOrd="0" presId="urn:microsoft.com/office/officeart/2008/layout/VerticalCurvedList"/>
    <dgm:cxn modelId="{6FD6E3D5-91F5-D542-B1DF-E057AFEB40F2}" srcId="{DED5014A-10D8-48E2-8655-1E1B48D7A5CA}" destId="{AFF2548E-761F-AE45-88F9-05E6F67C9148}" srcOrd="2" destOrd="0" parTransId="{3947A65E-9E39-0D4B-9556-280195DFCC18}" sibTransId="{384C6560-AB70-F14F-975C-471DE1D23344}"/>
    <dgm:cxn modelId="{7B3BEADE-AE5E-6444-9DDB-355DA9EC4A80}" srcId="{DED5014A-10D8-48E2-8655-1E1B48D7A5CA}" destId="{64FB7A22-D9AD-1D4E-8A28-8D80006D889F}" srcOrd="3" destOrd="0" parTransId="{29F0F9FF-0604-0A44-8437-26437EFEEFB6}" sibTransId="{E8CCBFCC-9F89-8541-9EE1-B1144D8766F0}"/>
    <dgm:cxn modelId="{AA595DEC-A9CF-3540-B629-40B8C755D82E}" type="presOf" srcId="{AFF2548E-761F-AE45-88F9-05E6F67C9148}" destId="{660DDC4C-7F0C-BD44-9FAF-66B982AFB5FA}" srcOrd="0" destOrd="0" presId="urn:microsoft.com/office/officeart/2008/layout/VerticalCurvedList"/>
    <dgm:cxn modelId="{1D929F92-7D8A-4E04-98DA-33548809764C}" type="presParOf" srcId="{797B1875-36BE-4AC2-93BC-087702C5CCAD}" destId="{8004897E-97B1-49FC-95F1-4B5AF39D4256}" srcOrd="0" destOrd="0" presId="urn:microsoft.com/office/officeart/2008/layout/VerticalCurvedList"/>
    <dgm:cxn modelId="{9379D3FD-BA7A-47D7-9382-ED2B1A7719F6}" type="presParOf" srcId="{8004897E-97B1-49FC-95F1-4B5AF39D4256}" destId="{E5FEBEE1-7FE0-4296-B7AE-36D433E03D43}" srcOrd="0" destOrd="0" presId="urn:microsoft.com/office/officeart/2008/layout/VerticalCurvedList"/>
    <dgm:cxn modelId="{873C1A4E-3E76-4387-A6B6-D325D4B8ED45}" type="presParOf" srcId="{E5FEBEE1-7FE0-4296-B7AE-36D433E03D43}" destId="{44036BBF-7BA0-46A0-8C5C-71C3D7B88D80}" srcOrd="0" destOrd="0" presId="urn:microsoft.com/office/officeart/2008/layout/VerticalCurvedList"/>
    <dgm:cxn modelId="{66A5FBED-21E1-435D-B40F-84ED87D5B087}" type="presParOf" srcId="{E5FEBEE1-7FE0-4296-B7AE-36D433E03D43}" destId="{017F2FB2-9106-4E47-B22D-C58F723339EB}" srcOrd="1" destOrd="0" presId="urn:microsoft.com/office/officeart/2008/layout/VerticalCurvedList"/>
    <dgm:cxn modelId="{516A7A5C-0DF2-4EAB-992C-21E5B0D0DB0B}" type="presParOf" srcId="{E5FEBEE1-7FE0-4296-B7AE-36D433E03D43}" destId="{E6060E14-DC00-49BD-ADB8-A609F65D14FC}" srcOrd="2" destOrd="0" presId="urn:microsoft.com/office/officeart/2008/layout/VerticalCurvedList"/>
    <dgm:cxn modelId="{472FF35F-AD0C-49C7-BFEF-D0C211563028}" type="presParOf" srcId="{E5FEBEE1-7FE0-4296-B7AE-36D433E03D43}" destId="{29D2BAB9-1B4A-473C-8556-C0E39B3CD0FA}" srcOrd="3" destOrd="0" presId="urn:microsoft.com/office/officeart/2008/layout/VerticalCurvedList"/>
    <dgm:cxn modelId="{2E4AD5ED-A784-084A-BF9B-7E4132B2C184}" type="presParOf" srcId="{8004897E-97B1-49FC-95F1-4B5AF39D4256}" destId="{92983B49-D215-4A49-8B9D-18D544151212}" srcOrd="1" destOrd="0" presId="urn:microsoft.com/office/officeart/2008/layout/VerticalCurvedList"/>
    <dgm:cxn modelId="{14B89ECA-26AD-6240-B0AD-292CE586524A}" type="presParOf" srcId="{8004897E-97B1-49FC-95F1-4B5AF39D4256}" destId="{62B7204F-C0B1-5947-9E8C-AFF795D5D90F}" srcOrd="2" destOrd="0" presId="urn:microsoft.com/office/officeart/2008/layout/VerticalCurvedList"/>
    <dgm:cxn modelId="{968DA6B8-CDE2-B64F-A268-4E1E22382B40}" type="presParOf" srcId="{62B7204F-C0B1-5947-9E8C-AFF795D5D90F}" destId="{400BD08E-4950-BF43-8ADD-99DED83A5363}" srcOrd="0" destOrd="0" presId="urn:microsoft.com/office/officeart/2008/layout/VerticalCurvedList"/>
    <dgm:cxn modelId="{9AE706BB-3412-A044-B493-173F8CD837EC}" type="presParOf" srcId="{8004897E-97B1-49FC-95F1-4B5AF39D4256}" destId="{3620CF44-915C-7C4C-979C-0FBCD4AC5166}" srcOrd="3" destOrd="0" presId="urn:microsoft.com/office/officeart/2008/layout/VerticalCurvedList"/>
    <dgm:cxn modelId="{5C26029A-C649-3147-A260-12731560B0B5}" type="presParOf" srcId="{8004897E-97B1-49FC-95F1-4B5AF39D4256}" destId="{160359DD-B7C6-0741-AD32-2A30B25DE47F}" srcOrd="4" destOrd="0" presId="urn:microsoft.com/office/officeart/2008/layout/VerticalCurvedList"/>
    <dgm:cxn modelId="{8C05CA77-3B9D-664E-89C7-D779BC6B404E}" type="presParOf" srcId="{160359DD-B7C6-0741-AD32-2A30B25DE47F}" destId="{2A947DEA-EBC9-A249-82A5-E18E91BD4B97}" srcOrd="0" destOrd="0" presId="urn:microsoft.com/office/officeart/2008/layout/VerticalCurvedList"/>
    <dgm:cxn modelId="{748D4487-582A-3443-B93D-B45828BC3268}" type="presParOf" srcId="{8004897E-97B1-49FC-95F1-4B5AF39D4256}" destId="{660DDC4C-7F0C-BD44-9FAF-66B982AFB5FA}" srcOrd="5" destOrd="0" presId="urn:microsoft.com/office/officeart/2008/layout/VerticalCurvedList"/>
    <dgm:cxn modelId="{D304BF65-2CF6-4A46-A870-EE238015F7CD}" type="presParOf" srcId="{8004897E-97B1-49FC-95F1-4B5AF39D4256}" destId="{0A2DC4A1-4961-D740-BBCC-7FEC3DF975A6}" srcOrd="6" destOrd="0" presId="urn:microsoft.com/office/officeart/2008/layout/VerticalCurvedList"/>
    <dgm:cxn modelId="{5B31E634-6DC1-ED45-A61C-EB2685FE0762}" type="presParOf" srcId="{0A2DC4A1-4961-D740-BBCC-7FEC3DF975A6}" destId="{5CE8D3BD-BF4C-BB48-8A24-A98C3DE216A4}" srcOrd="0" destOrd="0" presId="urn:microsoft.com/office/officeart/2008/layout/VerticalCurvedList"/>
    <dgm:cxn modelId="{92C36927-AEE7-B14A-9BAD-878CE32AD78C}" type="presParOf" srcId="{8004897E-97B1-49FC-95F1-4B5AF39D4256}" destId="{459555DF-8AE2-5942-BD7B-063458D6839F}" srcOrd="7" destOrd="0" presId="urn:microsoft.com/office/officeart/2008/layout/VerticalCurvedList"/>
    <dgm:cxn modelId="{6EEE42F4-D7F8-324D-8A24-DC31981C3F0D}" type="presParOf" srcId="{8004897E-97B1-49FC-95F1-4B5AF39D4256}" destId="{C460D759-4B03-0546-BCE3-695C4553AFF0}" srcOrd="8" destOrd="0" presId="urn:microsoft.com/office/officeart/2008/layout/VerticalCurvedList"/>
    <dgm:cxn modelId="{B8935BF5-FC9E-3443-A8CC-163DB954A6DF}" type="presParOf" srcId="{C460D759-4B03-0546-BCE3-695C4553AFF0}" destId="{F479ED2F-0C91-ED4E-9BD1-2D741ABF9106}" srcOrd="0" destOrd="0" presId="urn:microsoft.com/office/officeart/2008/layout/VerticalCurvedList"/>
    <dgm:cxn modelId="{D19A76D3-5086-7349-BCF6-CF740F6A57B6}" type="presParOf" srcId="{8004897E-97B1-49FC-95F1-4B5AF39D4256}" destId="{6F6140CA-357F-2D49-A577-52000CA77851}" srcOrd="9" destOrd="0" presId="urn:microsoft.com/office/officeart/2008/layout/VerticalCurvedList"/>
    <dgm:cxn modelId="{38B2043A-F9D7-4B42-9DCA-EC1F088875B3}" type="presParOf" srcId="{8004897E-97B1-49FC-95F1-4B5AF39D4256}" destId="{AF8DCE96-3E9A-A143-9C89-FDE2C7482647}" srcOrd="10" destOrd="0" presId="urn:microsoft.com/office/officeart/2008/layout/VerticalCurvedList"/>
    <dgm:cxn modelId="{7F88672A-788E-4A49-82E7-5D41D9AD627B}" type="presParOf" srcId="{AF8DCE96-3E9A-A143-9C89-FDE2C7482647}" destId="{848B751C-C09C-F149-8209-E45A7293A9B7}" srcOrd="0" destOrd="0" presId="urn:microsoft.com/office/officeart/2008/layout/VerticalCurvedList"/>
    <dgm:cxn modelId="{594B29CF-8519-B143-8960-202C3653BDAD}" type="presParOf" srcId="{8004897E-97B1-49FC-95F1-4B5AF39D4256}" destId="{7C517346-8437-3F4B-A13F-28B1F401A8A1}" srcOrd="11" destOrd="0" presId="urn:microsoft.com/office/officeart/2008/layout/VerticalCurvedList"/>
    <dgm:cxn modelId="{A7B1DBDD-E6B2-0542-9ACB-A979171789DF}" type="presParOf" srcId="{8004897E-97B1-49FC-95F1-4B5AF39D4256}" destId="{466457ED-3CA0-F149-88DF-7EE55B0B98CA}" srcOrd="12" destOrd="0" presId="urn:microsoft.com/office/officeart/2008/layout/VerticalCurvedList"/>
    <dgm:cxn modelId="{A21D924B-AB99-3E41-8360-00E632B0EE7A}" type="presParOf" srcId="{466457ED-3CA0-F149-88DF-7EE55B0B98CA}" destId="{7312CFAC-2622-5442-826F-B09A3482F4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62B7E-BB56-4BDE-8C97-F149217EB8C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E408A7-2EA7-4450-90B1-DF6B080C5D1D}">
      <dgm:prSet custT="1"/>
      <dgm:spPr/>
      <dgm:t>
        <a:bodyPr/>
        <a:lstStyle/>
        <a:p>
          <a:r>
            <a:rPr lang="en-GB" sz="2400"/>
            <a:t>There are a number of high-level languages available.</a:t>
          </a:r>
          <a:endParaRPr lang="en-US" sz="2400"/>
        </a:p>
      </dgm:t>
    </dgm:pt>
    <dgm:pt modelId="{09FE2B55-55A7-4389-83B2-1F455BCF933C}" type="parTrans" cxnId="{A61A73DD-703C-4036-B9FA-E079C70C4473}">
      <dgm:prSet/>
      <dgm:spPr/>
      <dgm:t>
        <a:bodyPr/>
        <a:lstStyle/>
        <a:p>
          <a:endParaRPr lang="en-US" sz="2400"/>
        </a:p>
      </dgm:t>
    </dgm:pt>
    <dgm:pt modelId="{83FDD153-A746-4362-AF59-7E876C27D782}" type="sibTrans" cxnId="{A61A73DD-703C-4036-B9FA-E079C70C4473}">
      <dgm:prSet/>
      <dgm:spPr/>
      <dgm:t>
        <a:bodyPr/>
        <a:lstStyle/>
        <a:p>
          <a:endParaRPr lang="en-US" sz="2400"/>
        </a:p>
      </dgm:t>
    </dgm:pt>
    <dgm:pt modelId="{3E9BD719-0526-45CD-AC5F-84206154A9EB}">
      <dgm:prSet custT="1"/>
      <dgm:spPr/>
      <dgm:t>
        <a:bodyPr/>
        <a:lstStyle/>
        <a:p>
          <a:r>
            <a:rPr lang="en-GB" sz="2400" dirty="0"/>
            <a:t>The ones that you will be using in your degree are Python, C++, Java / JavaScript and C#.</a:t>
          </a:r>
          <a:endParaRPr lang="en-US" sz="2400" dirty="0"/>
        </a:p>
      </dgm:t>
    </dgm:pt>
    <dgm:pt modelId="{1AAD328A-D1CE-458D-95C3-A2FBB3B07FAC}" type="parTrans" cxnId="{C4FCD29E-1EA4-4836-8B40-7ADAC4A8015B}">
      <dgm:prSet/>
      <dgm:spPr/>
      <dgm:t>
        <a:bodyPr/>
        <a:lstStyle/>
        <a:p>
          <a:endParaRPr lang="en-US" sz="2400"/>
        </a:p>
      </dgm:t>
    </dgm:pt>
    <dgm:pt modelId="{D87D3E8A-8148-4A27-AE9A-3CA1F21A9937}" type="sibTrans" cxnId="{C4FCD29E-1EA4-4836-8B40-7ADAC4A8015B}">
      <dgm:prSet/>
      <dgm:spPr/>
      <dgm:t>
        <a:bodyPr/>
        <a:lstStyle/>
        <a:p>
          <a:endParaRPr lang="en-US" sz="2400"/>
        </a:p>
      </dgm:t>
    </dgm:pt>
    <dgm:pt modelId="{97B4151E-ABD7-4C38-A3D2-BE3209E2EA75}">
      <dgm:prSet custT="1"/>
      <dgm:spPr/>
      <dgm:t>
        <a:bodyPr/>
        <a:lstStyle/>
        <a:p>
          <a:r>
            <a:rPr lang="en-GB" sz="2400"/>
            <a:t>Programming languages are used to express a set of instructions which enable you to complete a task.</a:t>
          </a:r>
          <a:endParaRPr lang="en-US" sz="2400"/>
        </a:p>
      </dgm:t>
    </dgm:pt>
    <dgm:pt modelId="{6BFC067D-917C-4E9F-8046-71A1D56512C2}" type="parTrans" cxnId="{53D880F5-1B59-4C14-A617-8C05DA134271}">
      <dgm:prSet/>
      <dgm:spPr/>
      <dgm:t>
        <a:bodyPr/>
        <a:lstStyle/>
        <a:p>
          <a:endParaRPr lang="en-US" sz="2400"/>
        </a:p>
      </dgm:t>
    </dgm:pt>
    <dgm:pt modelId="{C5F43912-CD07-4249-BA6A-7F2FED52B26B}" type="sibTrans" cxnId="{53D880F5-1B59-4C14-A617-8C05DA134271}">
      <dgm:prSet/>
      <dgm:spPr/>
      <dgm:t>
        <a:bodyPr/>
        <a:lstStyle/>
        <a:p>
          <a:endParaRPr lang="en-US" sz="2400"/>
        </a:p>
      </dgm:t>
    </dgm:pt>
    <dgm:pt modelId="{ADC66B7B-A1AB-4F97-9D51-C875E30D26FC}">
      <dgm:prSet custT="1"/>
      <dgm:spPr/>
      <dgm:t>
        <a:bodyPr/>
        <a:lstStyle/>
        <a:p>
          <a:r>
            <a:rPr lang="en-GB" sz="2400"/>
            <a:t>They have </a:t>
          </a:r>
          <a:r>
            <a:rPr lang="en-GB" sz="2400" b="1"/>
            <a:t>SYNTAX</a:t>
          </a:r>
          <a:r>
            <a:rPr lang="en-GB" sz="2400"/>
            <a:t> (s</a:t>
          </a:r>
          <a:r>
            <a:rPr lang="en-US" sz="2400"/>
            <a:t>et of rules for grammar and spelling) </a:t>
          </a:r>
          <a:r>
            <a:rPr lang="en-GB" sz="2400"/>
            <a:t>and </a:t>
          </a:r>
          <a:r>
            <a:rPr lang="en-GB" sz="2400" b="1"/>
            <a:t>STRUCTURE</a:t>
          </a:r>
          <a:r>
            <a:rPr lang="en-GB" sz="2400"/>
            <a:t> </a:t>
          </a:r>
          <a:endParaRPr lang="en-US" sz="2400"/>
        </a:p>
      </dgm:t>
    </dgm:pt>
    <dgm:pt modelId="{F61A7A0B-8711-468D-945E-EABB80014D09}" type="parTrans" cxnId="{648F64FE-7D6D-4CD7-83C7-1C2CC98CAA6C}">
      <dgm:prSet/>
      <dgm:spPr/>
      <dgm:t>
        <a:bodyPr/>
        <a:lstStyle/>
        <a:p>
          <a:endParaRPr lang="en-US" sz="2400"/>
        </a:p>
      </dgm:t>
    </dgm:pt>
    <dgm:pt modelId="{F8A95FCD-AA7E-423C-A657-5890E385DC07}" type="sibTrans" cxnId="{648F64FE-7D6D-4CD7-83C7-1C2CC98CAA6C}">
      <dgm:prSet/>
      <dgm:spPr/>
      <dgm:t>
        <a:bodyPr/>
        <a:lstStyle/>
        <a:p>
          <a:endParaRPr lang="en-US" sz="2400"/>
        </a:p>
      </dgm:t>
    </dgm:pt>
    <dgm:pt modelId="{7A4EEB52-38FC-4869-836D-939438BE2F46}">
      <dgm:prSet custT="1"/>
      <dgm:spPr/>
      <dgm:t>
        <a:bodyPr/>
        <a:lstStyle/>
        <a:p>
          <a:r>
            <a:rPr lang="en-GB" sz="2400"/>
            <a:t>Provide ways to DECLARE things and DO things</a:t>
          </a:r>
          <a:endParaRPr lang="en-US" sz="2400"/>
        </a:p>
      </dgm:t>
    </dgm:pt>
    <dgm:pt modelId="{34B8DC48-F827-4F4A-997D-FEBE8E3CBB4F}" type="parTrans" cxnId="{119053A8-FBD5-4AB6-A639-D721FAFE17C7}">
      <dgm:prSet/>
      <dgm:spPr/>
      <dgm:t>
        <a:bodyPr/>
        <a:lstStyle/>
        <a:p>
          <a:endParaRPr lang="en-US" sz="2400"/>
        </a:p>
      </dgm:t>
    </dgm:pt>
    <dgm:pt modelId="{032F527D-198A-4001-9A61-B835C4DC7CA9}" type="sibTrans" cxnId="{119053A8-FBD5-4AB6-A639-D721FAFE17C7}">
      <dgm:prSet/>
      <dgm:spPr/>
      <dgm:t>
        <a:bodyPr/>
        <a:lstStyle/>
        <a:p>
          <a:endParaRPr lang="en-US" sz="2400"/>
        </a:p>
      </dgm:t>
    </dgm:pt>
    <dgm:pt modelId="{D63D6467-384C-478B-8D48-72EB99957D3C}">
      <dgm:prSet custT="1"/>
      <dgm:spPr/>
      <dgm:t>
        <a:bodyPr/>
        <a:lstStyle/>
        <a:p>
          <a:r>
            <a:rPr lang="en-GB" sz="2400"/>
            <a:t>Even though programming languages have different / or similar syntaxes, the underlying programming concepts are the same.</a:t>
          </a:r>
          <a:endParaRPr lang="en-US" sz="2400"/>
        </a:p>
      </dgm:t>
    </dgm:pt>
    <dgm:pt modelId="{872BD9AE-2707-4842-B511-2E12DC28DB01}" type="parTrans" cxnId="{D7AF1C55-0C03-4E99-9520-52AD223F3C48}">
      <dgm:prSet/>
      <dgm:spPr/>
      <dgm:t>
        <a:bodyPr/>
        <a:lstStyle/>
        <a:p>
          <a:endParaRPr lang="en-US" sz="2400"/>
        </a:p>
      </dgm:t>
    </dgm:pt>
    <dgm:pt modelId="{FAA939EF-5BB7-447F-B7D9-70F66FA83935}" type="sibTrans" cxnId="{D7AF1C55-0C03-4E99-9520-52AD223F3C48}">
      <dgm:prSet/>
      <dgm:spPr/>
      <dgm:t>
        <a:bodyPr/>
        <a:lstStyle/>
        <a:p>
          <a:endParaRPr lang="en-US" sz="2400"/>
        </a:p>
      </dgm:t>
    </dgm:pt>
    <dgm:pt modelId="{65350EE2-FB0C-4DDA-A3C6-8804C3431E8F}">
      <dgm:prSet custT="1"/>
      <dgm:spPr/>
      <dgm:t>
        <a:bodyPr/>
        <a:lstStyle/>
        <a:p>
          <a:r>
            <a:rPr lang="en-GB" sz="2400"/>
            <a:t>For example, understanding how an </a:t>
          </a:r>
          <a:r>
            <a:rPr lang="en-GB" sz="2400" i="1"/>
            <a:t>if</a:t>
          </a:r>
          <a:r>
            <a:rPr lang="en-GB" sz="2400"/>
            <a:t> statement works will allow you to apply that knowledge to each language.</a:t>
          </a:r>
          <a:endParaRPr lang="en-US" sz="2400"/>
        </a:p>
      </dgm:t>
    </dgm:pt>
    <dgm:pt modelId="{41B8123C-FA20-461D-B570-D3C7B8AF5C03}" type="parTrans" cxnId="{F1DC47A5-0DB6-4D24-8CF1-ABD8A9AEFEB3}">
      <dgm:prSet/>
      <dgm:spPr/>
      <dgm:t>
        <a:bodyPr/>
        <a:lstStyle/>
        <a:p>
          <a:endParaRPr lang="en-US" sz="2400"/>
        </a:p>
      </dgm:t>
    </dgm:pt>
    <dgm:pt modelId="{A2F293BD-D60E-424B-BFDA-752F0BC725F3}" type="sibTrans" cxnId="{F1DC47A5-0DB6-4D24-8CF1-ABD8A9AEFEB3}">
      <dgm:prSet/>
      <dgm:spPr/>
      <dgm:t>
        <a:bodyPr/>
        <a:lstStyle/>
        <a:p>
          <a:endParaRPr lang="en-US" sz="2400"/>
        </a:p>
      </dgm:t>
    </dgm:pt>
    <dgm:pt modelId="{18E831AF-0B4D-5545-8FFF-9755D7CB517A}" type="pres">
      <dgm:prSet presAssocID="{3CC62B7E-BB56-4BDE-8C97-F149217EB8CF}" presName="linear" presStyleCnt="0">
        <dgm:presLayoutVars>
          <dgm:animLvl val="lvl"/>
          <dgm:resizeHandles val="exact"/>
        </dgm:presLayoutVars>
      </dgm:prSet>
      <dgm:spPr/>
    </dgm:pt>
    <dgm:pt modelId="{BD7059DB-4DDF-CC43-8F1C-965883033246}" type="pres">
      <dgm:prSet presAssocID="{7DE408A7-2EA7-4450-90B1-DF6B080C5D1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451E591-9D67-3B4B-8E6A-91845E9248B7}" type="pres">
      <dgm:prSet presAssocID="{83FDD153-A746-4362-AF59-7E876C27D782}" presName="spacer" presStyleCnt="0"/>
      <dgm:spPr/>
    </dgm:pt>
    <dgm:pt modelId="{47F96FDC-4857-C24E-BB67-07DB26FFB2C5}" type="pres">
      <dgm:prSet presAssocID="{3E9BD719-0526-45CD-AC5F-84206154A9E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427A6EB-152A-134C-B384-9CB61303F724}" type="pres">
      <dgm:prSet presAssocID="{D87D3E8A-8148-4A27-AE9A-3CA1F21A9937}" presName="spacer" presStyleCnt="0"/>
      <dgm:spPr/>
    </dgm:pt>
    <dgm:pt modelId="{78E3C6AD-10E2-0045-9FE6-AD63949285AB}" type="pres">
      <dgm:prSet presAssocID="{97B4151E-ABD7-4C38-A3D2-BE3209E2EA7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53B7B3-2E3C-E246-90C0-77EAAEA8B4A2}" type="pres">
      <dgm:prSet presAssocID="{C5F43912-CD07-4249-BA6A-7F2FED52B26B}" presName="spacer" presStyleCnt="0"/>
      <dgm:spPr/>
    </dgm:pt>
    <dgm:pt modelId="{3FDBB211-ABFF-5241-80B9-CEC097DACE92}" type="pres">
      <dgm:prSet presAssocID="{ADC66B7B-A1AB-4F97-9D51-C875E30D26F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C8E9BED-3E0B-CD45-8047-F1A5E59AF138}" type="pres">
      <dgm:prSet presAssocID="{F8A95FCD-AA7E-423C-A657-5890E385DC07}" presName="spacer" presStyleCnt="0"/>
      <dgm:spPr/>
    </dgm:pt>
    <dgm:pt modelId="{C811A788-6F59-F245-B9BE-13831B1B0E70}" type="pres">
      <dgm:prSet presAssocID="{7A4EEB52-38FC-4869-836D-939438BE2F4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563223-F645-0A4A-AD1D-583B824E5CB8}" type="pres">
      <dgm:prSet presAssocID="{032F527D-198A-4001-9A61-B835C4DC7CA9}" presName="spacer" presStyleCnt="0"/>
      <dgm:spPr/>
    </dgm:pt>
    <dgm:pt modelId="{7C19ABF7-B763-7240-B868-EED997273155}" type="pres">
      <dgm:prSet presAssocID="{D63D6467-384C-478B-8D48-72EB99957D3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78C8FF5-4BA6-F442-8D77-7A4E33FB6F96}" type="pres">
      <dgm:prSet presAssocID="{FAA939EF-5BB7-447F-B7D9-70F66FA83935}" presName="spacer" presStyleCnt="0"/>
      <dgm:spPr/>
    </dgm:pt>
    <dgm:pt modelId="{9421C0C2-EC8D-FB47-82E1-5237C9B22A85}" type="pres">
      <dgm:prSet presAssocID="{65350EE2-FB0C-4DDA-A3C6-8804C3431E8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53F9801-89B3-C547-9C07-1BCD76ADBA02}" type="presOf" srcId="{65350EE2-FB0C-4DDA-A3C6-8804C3431E8F}" destId="{9421C0C2-EC8D-FB47-82E1-5237C9B22A85}" srcOrd="0" destOrd="0" presId="urn:microsoft.com/office/officeart/2005/8/layout/vList2"/>
    <dgm:cxn modelId="{A585CA02-9529-6C45-A06D-C6A655D8FFA7}" type="presOf" srcId="{3CC62B7E-BB56-4BDE-8C97-F149217EB8CF}" destId="{18E831AF-0B4D-5545-8FFF-9755D7CB517A}" srcOrd="0" destOrd="0" presId="urn:microsoft.com/office/officeart/2005/8/layout/vList2"/>
    <dgm:cxn modelId="{E69CCB43-5E7C-834B-A470-DBAC81DA22B7}" type="presOf" srcId="{7DE408A7-2EA7-4450-90B1-DF6B080C5D1D}" destId="{BD7059DB-4DDF-CC43-8F1C-965883033246}" srcOrd="0" destOrd="0" presId="urn:microsoft.com/office/officeart/2005/8/layout/vList2"/>
    <dgm:cxn modelId="{D7AF1C55-0C03-4E99-9520-52AD223F3C48}" srcId="{3CC62B7E-BB56-4BDE-8C97-F149217EB8CF}" destId="{D63D6467-384C-478B-8D48-72EB99957D3C}" srcOrd="5" destOrd="0" parTransId="{872BD9AE-2707-4842-B511-2E12DC28DB01}" sibTransId="{FAA939EF-5BB7-447F-B7D9-70F66FA83935}"/>
    <dgm:cxn modelId="{C4FCD29E-1EA4-4836-8B40-7ADAC4A8015B}" srcId="{3CC62B7E-BB56-4BDE-8C97-F149217EB8CF}" destId="{3E9BD719-0526-45CD-AC5F-84206154A9EB}" srcOrd="1" destOrd="0" parTransId="{1AAD328A-D1CE-458D-95C3-A2FBB3B07FAC}" sibTransId="{D87D3E8A-8148-4A27-AE9A-3CA1F21A9937}"/>
    <dgm:cxn modelId="{E14A9FA0-8515-E54D-9055-827C14E382A7}" type="presOf" srcId="{D63D6467-384C-478B-8D48-72EB99957D3C}" destId="{7C19ABF7-B763-7240-B868-EED997273155}" srcOrd="0" destOrd="0" presId="urn:microsoft.com/office/officeart/2005/8/layout/vList2"/>
    <dgm:cxn modelId="{3D37C9A4-E885-DC4F-A914-F5D43174A081}" type="presOf" srcId="{97B4151E-ABD7-4C38-A3D2-BE3209E2EA75}" destId="{78E3C6AD-10E2-0045-9FE6-AD63949285AB}" srcOrd="0" destOrd="0" presId="urn:microsoft.com/office/officeart/2005/8/layout/vList2"/>
    <dgm:cxn modelId="{F1DC47A5-0DB6-4D24-8CF1-ABD8A9AEFEB3}" srcId="{3CC62B7E-BB56-4BDE-8C97-F149217EB8CF}" destId="{65350EE2-FB0C-4DDA-A3C6-8804C3431E8F}" srcOrd="6" destOrd="0" parTransId="{41B8123C-FA20-461D-B570-D3C7B8AF5C03}" sibTransId="{A2F293BD-D60E-424B-BFDA-752F0BC725F3}"/>
    <dgm:cxn modelId="{119053A8-FBD5-4AB6-A639-D721FAFE17C7}" srcId="{3CC62B7E-BB56-4BDE-8C97-F149217EB8CF}" destId="{7A4EEB52-38FC-4869-836D-939438BE2F46}" srcOrd="4" destOrd="0" parTransId="{34B8DC48-F827-4F4A-997D-FEBE8E3CBB4F}" sibTransId="{032F527D-198A-4001-9A61-B835C4DC7CA9}"/>
    <dgm:cxn modelId="{A61A73DD-703C-4036-B9FA-E079C70C4473}" srcId="{3CC62B7E-BB56-4BDE-8C97-F149217EB8CF}" destId="{7DE408A7-2EA7-4450-90B1-DF6B080C5D1D}" srcOrd="0" destOrd="0" parTransId="{09FE2B55-55A7-4389-83B2-1F455BCF933C}" sibTransId="{83FDD153-A746-4362-AF59-7E876C27D782}"/>
    <dgm:cxn modelId="{2B2ED4E6-F52A-0F4B-9B71-BA0526DA5A7D}" type="presOf" srcId="{ADC66B7B-A1AB-4F97-9D51-C875E30D26FC}" destId="{3FDBB211-ABFF-5241-80B9-CEC097DACE92}" srcOrd="0" destOrd="0" presId="urn:microsoft.com/office/officeart/2005/8/layout/vList2"/>
    <dgm:cxn modelId="{730C00F3-7067-F940-97C5-D48961CA4EA8}" type="presOf" srcId="{3E9BD719-0526-45CD-AC5F-84206154A9EB}" destId="{47F96FDC-4857-C24E-BB67-07DB26FFB2C5}" srcOrd="0" destOrd="0" presId="urn:microsoft.com/office/officeart/2005/8/layout/vList2"/>
    <dgm:cxn modelId="{53D880F5-1B59-4C14-A617-8C05DA134271}" srcId="{3CC62B7E-BB56-4BDE-8C97-F149217EB8CF}" destId="{97B4151E-ABD7-4C38-A3D2-BE3209E2EA75}" srcOrd="2" destOrd="0" parTransId="{6BFC067D-917C-4E9F-8046-71A1D56512C2}" sibTransId="{C5F43912-CD07-4249-BA6A-7F2FED52B26B}"/>
    <dgm:cxn modelId="{5A6D53FB-868B-A048-989D-022F2DEEA9DE}" type="presOf" srcId="{7A4EEB52-38FC-4869-836D-939438BE2F46}" destId="{C811A788-6F59-F245-B9BE-13831B1B0E70}" srcOrd="0" destOrd="0" presId="urn:microsoft.com/office/officeart/2005/8/layout/vList2"/>
    <dgm:cxn modelId="{648F64FE-7D6D-4CD7-83C7-1C2CC98CAA6C}" srcId="{3CC62B7E-BB56-4BDE-8C97-F149217EB8CF}" destId="{ADC66B7B-A1AB-4F97-9D51-C875E30D26FC}" srcOrd="3" destOrd="0" parTransId="{F61A7A0B-8711-468D-945E-EABB80014D09}" sibTransId="{F8A95FCD-AA7E-423C-A657-5890E385DC07}"/>
    <dgm:cxn modelId="{10A2FEE7-D8EB-624C-9A89-23F8346CFC17}" type="presParOf" srcId="{18E831AF-0B4D-5545-8FFF-9755D7CB517A}" destId="{BD7059DB-4DDF-CC43-8F1C-965883033246}" srcOrd="0" destOrd="0" presId="urn:microsoft.com/office/officeart/2005/8/layout/vList2"/>
    <dgm:cxn modelId="{74C18C99-6581-AC4C-88C3-F5904B1CF5A8}" type="presParOf" srcId="{18E831AF-0B4D-5545-8FFF-9755D7CB517A}" destId="{9451E591-9D67-3B4B-8E6A-91845E9248B7}" srcOrd="1" destOrd="0" presId="urn:microsoft.com/office/officeart/2005/8/layout/vList2"/>
    <dgm:cxn modelId="{0B382F57-A107-9A4D-A976-5D770D1A0DAC}" type="presParOf" srcId="{18E831AF-0B4D-5545-8FFF-9755D7CB517A}" destId="{47F96FDC-4857-C24E-BB67-07DB26FFB2C5}" srcOrd="2" destOrd="0" presId="urn:microsoft.com/office/officeart/2005/8/layout/vList2"/>
    <dgm:cxn modelId="{2F568714-4131-D447-96FB-CA1B8ABDB9F5}" type="presParOf" srcId="{18E831AF-0B4D-5545-8FFF-9755D7CB517A}" destId="{3427A6EB-152A-134C-B384-9CB61303F724}" srcOrd="3" destOrd="0" presId="urn:microsoft.com/office/officeart/2005/8/layout/vList2"/>
    <dgm:cxn modelId="{DEF2833B-715F-1E47-9340-B05B5C4D165D}" type="presParOf" srcId="{18E831AF-0B4D-5545-8FFF-9755D7CB517A}" destId="{78E3C6AD-10E2-0045-9FE6-AD63949285AB}" srcOrd="4" destOrd="0" presId="urn:microsoft.com/office/officeart/2005/8/layout/vList2"/>
    <dgm:cxn modelId="{56F883C3-F6E1-B342-B028-2E2DC38AEF56}" type="presParOf" srcId="{18E831AF-0B4D-5545-8FFF-9755D7CB517A}" destId="{1F53B7B3-2E3C-E246-90C0-77EAAEA8B4A2}" srcOrd="5" destOrd="0" presId="urn:microsoft.com/office/officeart/2005/8/layout/vList2"/>
    <dgm:cxn modelId="{41B0A421-0FCA-0842-A5A8-114ED99CE4B8}" type="presParOf" srcId="{18E831AF-0B4D-5545-8FFF-9755D7CB517A}" destId="{3FDBB211-ABFF-5241-80B9-CEC097DACE92}" srcOrd="6" destOrd="0" presId="urn:microsoft.com/office/officeart/2005/8/layout/vList2"/>
    <dgm:cxn modelId="{43F68AA9-EEB9-6846-BE16-EEAFD61A7039}" type="presParOf" srcId="{18E831AF-0B4D-5545-8FFF-9755D7CB517A}" destId="{BC8E9BED-3E0B-CD45-8047-F1A5E59AF138}" srcOrd="7" destOrd="0" presId="urn:microsoft.com/office/officeart/2005/8/layout/vList2"/>
    <dgm:cxn modelId="{3954A978-0E95-7941-9522-BBA167EBF550}" type="presParOf" srcId="{18E831AF-0B4D-5545-8FFF-9755D7CB517A}" destId="{C811A788-6F59-F245-B9BE-13831B1B0E70}" srcOrd="8" destOrd="0" presId="urn:microsoft.com/office/officeart/2005/8/layout/vList2"/>
    <dgm:cxn modelId="{7B9BBCF8-62AB-FF42-99BF-A01734B1E472}" type="presParOf" srcId="{18E831AF-0B4D-5545-8FFF-9755D7CB517A}" destId="{32563223-F645-0A4A-AD1D-583B824E5CB8}" srcOrd="9" destOrd="0" presId="urn:microsoft.com/office/officeart/2005/8/layout/vList2"/>
    <dgm:cxn modelId="{02F32847-CF9C-1348-A16D-2E02C9D72DA7}" type="presParOf" srcId="{18E831AF-0B4D-5545-8FFF-9755D7CB517A}" destId="{7C19ABF7-B763-7240-B868-EED997273155}" srcOrd="10" destOrd="0" presId="urn:microsoft.com/office/officeart/2005/8/layout/vList2"/>
    <dgm:cxn modelId="{3AA770CD-95C8-474D-9716-F5B6BC0B51C6}" type="presParOf" srcId="{18E831AF-0B4D-5545-8FFF-9755D7CB517A}" destId="{B78C8FF5-4BA6-F442-8D77-7A4E33FB6F96}" srcOrd="11" destOrd="0" presId="urn:microsoft.com/office/officeart/2005/8/layout/vList2"/>
    <dgm:cxn modelId="{1568C8C1-FE2B-4748-B642-514FA21433E9}" type="presParOf" srcId="{18E831AF-0B4D-5545-8FFF-9755D7CB517A}" destId="{9421C0C2-EC8D-FB47-82E1-5237C9B22A8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6351404" y="-971528"/>
          <a:ext cx="7560086" cy="7560086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449970" y="295792"/>
          <a:ext cx="9378637" cy="5913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/>
              </a:solidFill>
            </a:rPr>
            <a:t>Remembering:</a:t>
          </a:r>
          <a:r>
            <a:rPr lang="en-GB" sz="2200" kern="1200" dirty="0">
              <a:solidFill>
                <a:schemeClr val="tx1"/>
              </a:solidFill>
            </a:rPr>
            <a:t> Define sequence, branching, conditions, and loops.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49970" y="295792"/>
        <a:ext cx="9378637" cy="591360"/>
      </dsp:txXfrm>
    </dsp:sp>
    <dsp:sp modelId="{400BD08E-4950-BF43-8ADD-99DED83A5363}">
      <dsp:nvSpPr>
        <dsp:cNvPr id="0" name=""/>
        <dsp:cNvSpPr/>
      </dsp:nvSpPr>
      <dsp:spPr>
        <a:xfrm>
          <a:off x="80370" y="221872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75DE1-5AA8-2D43-898C-F95387920658}">
      <dsp:nvSpPr>
        <dsp:cNvPr id="0" name=""/>
        <dsp:cNvSpPr/>
      </dsp:nvSpPr>
      <dsp:spPr>
        <a:xfrm>
          <a:off x="936405" y="1182721"/>
          <a:ext cx="8892202" cy="591360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/>
              </a:solidFill>
            </a:rPr>
            <a:t>Understanding:</a:t>
          </a:r>
          <a:r>
            <a:rPr lang="en-GB" sz="2200" kern="1200" dirty="0">
              <a:solidFill>
                <a:schemeClr val="tx1"/>
              </a:solidFill>
            </a:rPr>
            <a:t> Explain the role of control structures in Python.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936405" y="1182721"/>
        <a:ext cx="8892202" cy="591360"/>
      </dsp:txXfrm>
    </dsp:sp>
    <dsp:sp modelId="{4BB4181C-31F6-664B-878F-E65682273368}">
      <dsp:nvSpPr>
        <dsp:cNvPr id="0" name=""/>
        <dsp:cNvSpPr/>
      </dsp:nvSpPr>
      <dsp:spPr>
        <a:xfrm>
          <a:off x="566805" y="1108801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13A3B-8F67-244F-90A1-FB4B650EB075}">
      <dsp:nvSpPr>
        <dsp:cNvPr id="0" name=""/>
        <dsp:cNvSpPr/>
      </dsp:nvSpPr>
      <dsp:spPr>
        <a:xfrm>
          <a:off x="1158839" y="2069650"/>
          <a:ext cx="8669768" cy="591360"/>
        </a:xfrm>
        <a:prstGeom prst="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/>
              </a:solidFill>
            </a:rPr>
            <a:t>Applying:</a:t>
          </a:r>
          <a:r>
            <a:rPr lang="en-GB" sz="2200" kern="1200" dirty="0">
              <a:solidFill>
                <a:schemeClr val="tx1"/>
              </a:solidFill>
            </a:rPr>
            <a:t> Use control structures to solve procedural problems.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158839" y="2069650"/>
        <a:ext cx="8669768" cy="591360"/>
      </dsp:txXfrm>
    </dsp:sp>
    <dsp:sp modelId="{0941C12D-D401-1C41-8920-3F72B37EBF9F}">
      <dsp:nvSpPr>
        <dsp:cNvPr id="0" name=""/>
        <dsp:cNvSpPr/>
      </dsp:nvSpPr>
      <dsp:spPr>
        <a:xfrm>
          <a:off x="789239" y="1995730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F344A-130B-ED4F-8BB3-041E70FED8E3}">
      <dsp:nvSpPr>
        <dsp:cNvPr id="0" name=""/>
        <dsp:cNvSpPr/>
      </dsp:nvSpPr>
      <dsp:spPr>
        <a:xfrm>
          <a:off x="1158839" y="2956017"/>
          <a:ext cx="8669768" cy="591360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 err="1">
              <a:solidFill>
                <a:schemeClr val="tx1"/>
              </a:solidFill>
            </a:rPr>
            <a:t>Analyzing</a:t>
          </a:r>
          <a:r>
            <a:rPr lang="en-GB" sz="2200" b="1" kern="1200" dirty="0">
              <a:solidFill>
                <a:schemeClr val="tx1"/>
              </a:solidFill>
            </a:rPr>
            <a:t>:</a:t>
          </a:r>
          <a:r>
            <a:rPr lang="en-GB" sz="2200" kern="1200" dirty="0">
              <a:solidFill>
                <a:schemeClr val="tx1"/>
              </a:solidFill>
            </a:rPr>
            <a:t> Differentiate between types of loops and conditions.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158839" y="2956017"/>
        <a:ext cx="8669768" cy="591360"/>
      </dsp:txXfrm>
    </dsp:sp>
    <dsp:sp modelId="{6A8600B3-D30B-BB42-BDC5-3855CEC6D0B7}">
      <dsp:nvSpPr>
        <dsp:cNvPr id="0" name=""/>
        <dsp:cNvSpPr/>
      </dsp:nvSpPr>
      <dsp:spPr>
        <a:xfrm>
          <a:off x="789239" y="2882097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1B3FD-4FD8-5D45-8024-D9C1AA21BCAB}">
      <dsp:nvSpPr>
        <dsp:cNvPr id="0" name=""/>
        <dsp:cNvSpPr/>
      </dsp:nvSpPr>
      <dsp:spPr>
        <a:xfrm>
          <a:off x="936405" y="3842946"/>
          <a:ext cx="8892202" cy="591360"/>
        </a:xfrm>
        <a:prstGeom prst="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/>
              </a:solidFill>
            </a:rPr>
            <a:t>Evaluating:</a:t>
          </a:r>
          <a:r>
            <a:rPr lang="en-GB" sz="2200" kern="1200" dirty="0">
              <a:solidFill>
                <a:schemeClr val="tx1"/>
              </a:solidFill>
            </a:rPr>
            <a:t> Assess code efficiency and structure with control statements.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936405" y="3842946"/>
        <a:ext cx="8892202" cy="591360"/>
      </dsp:txXfrm>
    </dsp:sp>
    <dsp:sp modelId="{BCA38C5B-9948-3444-9568-52434A36441D}">
      <dsp:nvSpPr>
        <dsp:cNvPr id="0" name=""/>
        <dsp:cNvSpPr/>
      </dsp:nvSpPr>
      <dsp:spPr>
        <a:xfrm>
          <a:off x="566805" y="3769026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4731C-AB48-864B-80CB-A636CAC68ECD}">
      <dsp:nvSpPr>
        <dsp:cNvPr id="0" name=""/>
        <dsp:cNvSpPr/>
      </dsp:nvSpPr>
      <dsp:spPr>
        <a:xfrm>
          <a:off x="449970" y="4729875"/>
          <a:ext cx="9378637" cy="59136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>
              <a:solidFill>
                <a:schemeClr val="tx1"/>
              </a:solidFill>
            </a:rPr>
            <a:t>Creating:</a:t>
          </a:r>
          <a:r>
            <a:rPr lang="en-GB" sz="2200" kern="1200" dirty="0">
              <a:solidFill>
                <a:schemeClr val="tx1"/>
              </a:solidFill>
            </a:rPr>
            <a:t> Design Python programs using control structures effectively.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49970" y="4729875"/>
        <a:ext cx="9378637" cy="591360"/>
      </dsp:txXfrm>
    </dsp:sp>
    <dsp:sp modelId="{0B7B5964-2755-1B4E-A265-9FFCAF2BFF5A}">
      <dsp:nvSpPr>
        <dsp:cNvPr id="0" name=""/>
        <dsp:cNvSpPr/>
      </dsp:nvSpPr>
      <dsp:spPr>
        <a:xfrm>
          <a:off x="80370" y="4655955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6351404" y="-971528"/>
          <a:ext cx="7560086" cy="7560086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449970" y="295792"/>
          <a:ext cx="5413913" cy="5913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chemeClr val="tx1"/>
              </a:solidFill>
            </a:rPr>
            <a:t>Structure and syntax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449970" y="295792"/>
        <a:ext cx="5413913" cy="591360"/>
      </dsp:txXfrm>
    </dsp:sp>
    <dsp:sp modelId="{400BD08E-4950-BF43-8ADD-99DED83A5363}">
      <dsp:nvSpPr>
        <dsp:cNvPr id="0" name=""/>
        <dsp:cNvSpPr/>
      </dsp:nvSpPr>
      <dsp:spPr>
        <a:xfrm>
          <a:off x="80370" y="221872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0CF44-915C-7C4C-979C-0FBCD4AC5166}">
      <dsp:nvSpPr>
        <dsp:cNvPr id="0" name=""/>
        <dsp:cNvSpPr/>
      </dsp:nvSpPr>
      <dsp:spPr>
        <a:xfrm>
          <a:off x="936405" y="1182721"/>
          <a:ext cx="4927478" cy="591360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>
              <a:solidFill>
                <a:schemeClr val="tx1"/>
              </a:solidFill>
            </a:rPr>
            <a:t>Program flow</a:t>
          </a:r>
          <a:endParaRPr lang="en-GB" sz="2600" kern="1200" dirty="0">
            <a:solidFill>
              <a:schemeClr val="tx1"/>
            </a:solidFill>
          </a:endParaRPr>
        </a:p>
      </dsp:txBody>
      <dsp:txXfrm>
        <a:off x="936405" y="1182721"/>
        <a:ext cx="4927478" cy="591360"/>
      </dsp:txXfrm>
    </dsp:sp>
    <dsp:sp modelId="{2A947DEA-EBC9-A249-82A5-E18E91BD4B97}">
      <dsp:nvSpPr>
        <dsp:cNvPr id="0" name=""/>
        <dsp:cNvSpPr/>
      </dsp:nvSpPr>
      <dsp:spPr>
        <a:xfrm>
          <a:off x="566805" y="1108801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DDC4C-7F0C-BD44-9FAF-66B982AFB5FA}">
      <dsp:nvSpPr>
        <dsp:cNvPr id="0" name=""/>
        <dsp:cNvSpPr/>
      </dsp:nvSpPr>
      <dsp:spPr>
        <a:xfrm>
          <a:off x="1158839" y="2069650"/>
          <a:ext cx="4705044" cy="591360"/>
        </a:xfrm>
        <a:prstGeom prst="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chemeClr val="tx1"/>
              </a:solidFill>
            </a:rPr>
            <a:t>Variables and types</a:t>
          </a:r>
        </a:p>
      </dsp:txBody>
      <dsp:txXfrm>
        <a:off x="1158839" y="2069650"/>
        <a:ext cx="4705044" cy="591360"/>
      </dsp:txXfrm>
    </dsp:sp>
    <dsp:sp modelId="{5CE8D3BD-BF4C-BB48-8A24-A98C3DE216A4}">
      <dsp:nvSpPr>
        <dsp:cNvPr id="0" name=""/>
        <dsp:cNvSpPr/>
      </dsp:nvSpPr>
      <dsp:spPr>
        <a:xfrm>
          <a:off x="789239" y="1995730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555DF-8AE2-5942-BD7B-063458D6839F}">
      <dsp:nvSpPr>
        <dsp:cNvPr id="0" name=""/>
        <dsp:cNvSpPr/>
      </dsp:nvSpPr>
      <dsp:spPr>
        <a:xfrm>
          <a:off x="1158839" y="2956017"/>
          <a:ext cx="4705044" cy="591360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chemeClr val="tx1"/>
              </a:solidFill>
            </a:rPr>
            <a:t>Branching</a:t>
          </a:r>
        </a:p>
      </dsp:txBody>
      <dsp:txXfrm>
        <a:off x="1158839" y="2956017"/>
        <a:ext cx="4705044" cy="591360"/>
      </dsp:txXfrm>
    </dsp:sp>
    <dsp:sp modelId="{F479ED2F-0C91-ED4E-9BD1-2D741ABF9106}">
      <dsp:nvSpPr>
        <dsp:cNvPr id="0" name=""/>
        <dsp:cNvSpPr/>
      </dsp:nvSpPr>
      <dsp:spPr>
        <a:xfrm>
          <a:off x="789239" y="2882097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140CA-357F-2D49-A577-52000CA77851}">
      <dsp:nvSpPr>
        <dsp:cNvPr id="0" name=""/>
        <dsp:cNvSpPr/>
      </dsp:nvSpPr>
      <dsp:spPr>
        <a:xfrm>
          <a:off x="936405" y="3842946"/>
          <a:ext cx="4927478" cy="591360"/>
        </a:xfrm>
        <a:prstGeom prst="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chemeClr val="tx1"/>
              </a:solidFill>
            </a:rPr>
            <a:t>Conditions</a:t>
          </a:r>
        </a:p>
      </dsp:txBody>
      <dsp:txXfrm>
        <a:off x="936405" y="3842946"/>
        <a:ext cx="4927478" cy="591360"/>
      </dsp:txXfrm>
    </dsp:sp>
    <dsp:sp modelId="{848B751C-C09C-F149-8209-E45A7293A9B7}">
      <dsp:nvSpPr>
        <dsp:cNvPr id="0" name=""/>
        <dsp:cNvSpPr/>
      </dsp:nvSpPr>
      <dsp:spPr>
        <a:xfrm>
          <a:off x="566805" y="3769026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17346-8437-3F4B-A13F-28B1F401A8A1}">
      <dsp:nvSpPr>
        <dsp:cNvPr id="0" name=""/>
        <dsp:cNvSpPr/>
      </dsp:nvSpPr>
      <dsp:spPr>
        <a:xfrm>
          <a:off x="449970" y="4729875"/>
          <a:ext cx="5413913" cy="59136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chemeClr val="tx1"/>
              </a:solidFill>
            </a:rPr>
            <a:t>Iteration 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449970" y="4729875"/>
        <a:ext cx="5413913" cy="591360"/>
      </dsp:txXfrm>
    </dsp:sp>
    <dsp:sp modelId="{7312CFAC-2622-5442-826F-B09A3482F41E}">
      <dsp:nvSpPr>
        <dsp:cNvPr id="0" name=""/>
        <dsp:cNvSpPr/>
      </dsp:nvSpPr>
      <dsp:spPr>
        <a:xfrm>
          <a:off x="80370" y="4655955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059DB-4DDF-CC43-8F1C-965883033246}">
      <dsp:nvSpPr>
        <dsp:cNvPr id="0" name=""/>
        <dsp:cNvSpPr/>
      </dsp:nvSpPr>
      <dsp:spPr>
        <a:xfrm>
          <a:off x="0" y="2046"/>
          <a:ext cx="11359165" cy="7490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There are a number of high-level languages available.</a:t>
          </a:r>
          <a:endParaRPr lang="en-US" sz="2400" kern="1200"/>
        </a:p>
      </dsp:txBody>
      <dsp:txXfrm>
        <a:off x="36566" y="38612"/>
        <a:ext cx="11286033" cy="675935"/>
      </dsp:txXfrm>
    </dsp:sp>
    <dsp:sp modelId="{47F96FDC-4857-C24E-BB67-07DB26FFB2C5}">
      <dsp:nvSpPr>
        <dsp:cNvPr id="0" name=""/>
        <dsp:cNvSpPr/>
      </dsp:nvSpPr>
      <dsp:spPr>
        <a:xfrm>
          <a:off x="0" y="765161"/>
          <a:ext cx="11359165" cy="7490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The ones that you will be using in your degree are Python, C++, Java / JavaScript and C#.</a:t>
          </a:r>
          <a:endParaRPr lang="en-US" sz="2400" kern="1200" dirty="0"/>
        </a:p>
      </dsp:txBody>
      <dsp:txXfrm>
        <a:off x="36566" y="801727"/>
        <a:ext cx="11286033" cy="675935"/>
      </dsp:txXfrm>
    </dsp:sp>
    <dsp:sp modelId="{78E3C6AD-10E2-0045-9FE6-AD63949285AB}">
      <dsp:nvSpPr>
        <dsp:cNvPr id="0" name=""/>
        <dsp:cNvSpPr/>
      </dsp:nvSpPr>
      <dsp:spPr>
        <a:xfrm>
          <a:off x="0" y="1528277"/>
          <a:ext cx="11359165" cy="7490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Programming languages are used to express a set of instructions which enable you to complete a task.</a:t>
          </a:r>
          <a:endParaRPr lang="en-US" sz="2400" kern="1200"/>
        </a:p>
      </dsp:txBody>
      <dsp:txXfrm>
        <a:off x="36566" y="1564843"/>
        <a:ext cx="11286033" cy="675935"/>
      </dsp:txXfrm>
    </dsp:sp>
    <dsp:sp modelId="{3FDBB211-ABFF-5241-80B9-CEC097DACE92}">
      <dsp:nvSpPr>
        <dsp:cNvPr id="0" name=""/>
        <dsp:cNvSpPr/>
      </dsp:nvSpPr>
      <dsp:spPr>
        <a:xfrm>
          <a:off x="0" y="2291392"/>
          <a:ext cx="11359165" cy="7490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They have </a:t>
          </a:r>
          <a:r>
            <a:rPr lang="en-GB" sz="2400" b="1" kern="1200"/>
            <a:t>SYNTAX</a:t>
          </a:r>
          <a:r>
            <a:rPr lang="en-GB" sz="2400" kern="1200"/>
            <a:t> (s</a:t>
          </a:r>
          <a:r>
            <a:rPr lang="en-US" sz="2400" kern="1200"/>
            <a:t>et of rules for grammar and spelling) </a:t>
          </a:r>
          <a:r>
            <a:rPr lang="en-GB" sz="2400" kern="1200"/>
            <a:t>and </a:t>
          </a:r>
          <a:r>
            <a:rPr lang="en-GB" sz="2400" b="1" kern="1200"/>
            <a:t>STRUCTURE</a:t>
          </a:r>
          <a:r>
            <a:rPr lang="en-GB" sz="2400" kern="1200"/>
            <a:t> </a:t>
          </a:r>
          <a:endParaRPr lang="en-US" sz="2400" kern="1200"/>
        </a:p>
      </dsp:txBody>
      <dsp:txXfrm>
        <a:off x="36566" y="2327958"/>
        <a:ext cx="11286033" cy="675935"/>
      </dsp:txXfrm>
    </dsp:sp>
    <dsp:sp modelId="{C811A788-6F59-F245-B9BE-13831B1B0E70}">
      <dsp:nvSpPr>
        <dsp:cNvPr id="0" name=""/>
        <dsp:cNvSpPr/>
      </dsp:nvSpPr>
      <dsp:spPr>
        <a:xfrm>
          <a:off x="0" y="3054508"/>
          <a:ext cx="11359165" cy="7490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Provide ways to DECLARE things and DO things</a:t>
          </a:r>
          <a:endParaRPr lang="en-US" sz="2400" kern="1200"/>
        </a:p>
      </dsp:txBody>
      <dsp:txXfrm>
        <a:off x="36566" y="3091074"/>
        <a:ext cx="11286033" cy="675935"/>
      </dsp:txXfrm>
    </dsp:sp>
    <dsp:sp modelId="{7C19ABF7-B763-7240-B868-EED997273155}">
      <dsp:nvSpPr>
        <dsp:cNvPr id="0" name=""/>
        <dsp:cNvSpPr/>
      </dsp:nvSpPr>
      <dsp:spPr>
        <a:xfrm>
          <a:off x="0" y="3817623"/>
          <a:ext cx="11359165" cy="7490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Even though programming languages have different / or similar syntaxes, the underlying programming concepts are the same.</a:t>
          </a:r>
          <a:endParaRPr lang="en-US" sz="2400" kern="1200"/>
        </a:p>
      </dsp:txBody>
      <dsp:txXfrm>
        <a:off x="36566" y="3854189"/>
        <a:ext cx="11286033" cy="675935"/>
      </dsp:txXfrm>
    </dsp:sp>
    <dsp:sp modelId="{9421C0C2-EC8D-FB47-82E1-5237C9B22A85}">
      <dsp:nvSpPr>
        <dsp:cNvPr id="0" name=""/>
        <dsp:cNvSpPr/>
      </dsp:nvSpPr>
      <dsp:spPr>
        <a:xfrm>
          <a:off x="0" y="4580739"/>
          <a:ext cx="11359165" cy="7490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For example, understanding how an </a:t>
          </a:r>
          <a:r>
            <a:rPr lang="en-GB" sz="2400" i="1" kern="1200"/>
            <a:t>if</a:t>
          </a:r>
          <a:r>
            <a:rPr lang="en-GB" sz="2400" kern="1200"/>
            <a:t> statement works will allow you to apply that knowledge to each language.</a:t>
          </a:r>
          <a:endParaRPr lang="en-US" sz="2400" kern="1200"/>
        </a:p>
      </dsp:txBody>
      <dsp:txXfrm>
        <a:off x="36566" y="4617305"/>
        <a:ext cx="11286033" cy="675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F1C6-887E-41ED-945B-860E765BC39A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8D439-26AF-4D25-9ED8-D281F803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8E67E-C9FA-405E-B9AB-BD0C13EADC1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1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489765-8D74-4A81-88CE-805498272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800100"/>
            <a:ext cx="3397131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62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6" y="1825625"/>
            <a:ext cx="4420140" cy="435133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5072" y="1825625"/>
            <a:ext cx="4454731" cy="4351339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3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9"/>
            <a:ext cx="4463376" cy="36845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4463376" cy="823912"/>
          </a:xfrm>
        </p:spPr>
        <p:txBody>
          <a:bodyPr anchor="b"/>
          <a:lstStyle>
            <a:lvl1pPr marL="0" indent="0">
              <a:buNone/>
              <a:defRPr sz="2401" b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457162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722" y="2505079"/>
            <a:ext cx="4423857" cy="36845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717" y="1681163"/>
            <a:ext cx="4423860" cy="823912"/>
          </a:xfrm>
        </p:spPr>
        <p:txBody>
          <a:bodyPr anchor="b"/>
          <a:lstStyle>
            <a:lvl1pPr marL="0" indent="0">
              <a:buNone/>
              <a:defRPr sz="2401" b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457162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719" y="365130"/>
            <a:ext cx="9061857" cy="13160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2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6068" y="995365"/>
            <a:ext cx="4849813" cy="487362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6121" y="2057406"/>
            <a:ext cx="3932239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21" y="457200"/>
            <a:ext cx="3932239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72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76069" y="457203"/>
            <a:ext cx="4824921" cy="5403852"/>
          </a:xfrm>
        </p:spPr>
        <p:txBody>
          <a:bodyPr anchor="t"/>
          <a:lstStyle>
            <a:lvl1pPr marL="0" indent="0">
              <a:buNone/>
              <a:defRPr sz="2401"/>
            </a:lvl1pPr>
            <a:lvl2pPr marL="457162" indent="0">
              <a:buNone/>
              <a:defRPr sz="2799"/>
            </a:lvl2pPr>
            <a:lvl3pPr marL="914318" indent="0">
              <a:buNone/>
              <a:defRPr sz="2401"/>
            </a:lvl3pPr>
            <a:lvl4pPr marL="1371480" indent="0">
              <a:buNone/>
              <a:defRPr sz="2000"/>
            </a:lvl4pPr>
            <a:lvl5pPr marL="1828640" indent="0">
              <a:buNone/>
              <a:defRPr sz="2000"/>
            </a:lvl5pPr>
            <a:lvl6pPr marL="2285800" indent="0">
              <a:buNone/>
              <a:defRPr sz="2000"/>
            </a:lvl6pPr>
            <a:lvl7pPr marL="2742959" indent="0">
              <a:buNone/>
              <a:defRPr sz="2000"/>
            </a:lvl7pPr>
            <a:lvl8pPr marL="3200119" indent="0">
              <a:buNone/>
              <a:defRPr sz="2000"/>
            </a:lvl8pPr>
            <a:lvl9pPr marL="365728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015" y="2057406"/>
            <a:ext cx="3917004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015" y="457200"/>
            <a:ext cx="3917004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41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6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4B83-FCA9-427B-A208-E377573FD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Copy/paste these to your slides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864070-63CB-4ED6-8254-2C710EAC2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46063"/>
              </p:ext>
            </p:extLst>
          </p:nvPr>
        </p:nvGraphicFramePr>
        <p:xfrm>
          <a:off x="2014705" y="1853740"/>
          <a:ext cx="8128005" cy="214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5">
                  <a:extLst>
                    <a:ext uri="{9D8B030D-6E8A-4147-A177-3AD203B41FA5}">
                      <a16:colId xmlns:a16="http://schemas.microsoft.com/office/drawing/2014/main" val="773153364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3518797140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1463362577"/>
                    </a:ext>
                  </a:extLst>
                </a:gridCol>
              </a:tblGrid>
              <a:tr h="53516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3156675528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765216699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460361027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36823990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FDA221-1CFD-4D75-BD83-B7AB9AA84B44}"/>
              </a:ext>
            </a:extLst>
          </p:cNvPr>
          <p:cNvSpPr/>
          <p:nvPr/>
        </p:nvSpPr>
        <p:spPr>
          <a:xfrm>
            <a:off x="2014705" y="4157430"/>
            <a:ext cx="8127997" cy="914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dirty="0">
                <a:solidFill>
                  <a:schemeClr val="accent2"/>
                </a:solidFill>
              </a:rPr>
              <a:t>Note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9CA04-8F0B-432B-A025-A5CC9F79DAD8}"/>
              </a:ext>
            </a:extLst>
          </p:cNvPr>
          <p:cNvSpPr/>
          <p:nvPr/>
        </p:nvSpPr>
        <p:spPr>
          <a:xfrm>
            <a:off x="2014708" y="5234881"/>
            <a:ext cx="8127997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b="1" dirty="0">
                <a:solidFill>
                  <a:schemeClr val="accent1"/>
                </a:solidFill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26382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AD36-2205-49C6-A825-AFCBE75CDB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120" y="365127"/>
            <a:ext cx="1149810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colour</a:t>
            </a:r>
            <a:r>
              <a:rPr lang="en-US" dirty="0"/>
              <a:t>-contrast ratios meet WCAG AA</a:t>
            </a:r>
            <a:br>
              <a:rPr lang="en-US" dirty="0"/>
            </a:br>
            <a:r>
              <a:rPr lang="en-US" dirty="0"/>
              <a:t>(large to preserve quality, reduce size to suit)</a:t>
            </a:r>
            <a:endParaRPr lang="en-GB" dirty="0"/>
          </a:p>
        </p:txBody>
      </p:sp>
      <p:pic>
        <p:nvPicPr>
          <p:cNvPr id="10" name="Picture 9" descr="Cross mark to indicate something is not correct.">
            <a:extLst>
              <a:ext uri="{FF2B5EF4-FFF2-40B4-BE49-F238E27FC236}">
                <a16:creationId xmlns:a16="http://schemas.microsoft.com/office/drawing/2014/main" id="{32FD649D-9834-48D4-AAA9-2788C5A3A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3" y="2256540"/>
            <a:ext cx="2979893" cy="4131219"/>
          </a:xfrm>
          <a:prstGeom prst="rect">
            <a:avLst/>
          </a:prstGeom>
        </p:spPr>
      </p:pic>
      <p:pic>
        <p:nvPicPr>
          <p:cNvPr id="14" name="Picture 13" descr="Tick mark to indicate something is correct.">
            <a:extLst>
              <a:ext uri="{FF2B5EF4-FFF2-40B4-BE49-F238E27FC236}">
                <a16:creationId xmlns:a16="http://schemas.microsoft.com/office/drawing/2014/main" id="{CCB86C94-5618-4C0A-9B87-409D5ECB68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47" y="2036436"/>
            <a:ext cx="4334391" cy="4351323"/>
          </a:xfrm>
          <a:prstGeom prst="rect">
            <a:avLst/>
          </a:prstGeom>
        </p:spPr>
      </p:pic>
      <p:pic>
        <p:nvPicPr>
          <p:cNvPr id="4" name="Picture 3" descr="Tick mark to indicate something is correct.">
            <a:extLst>
              <a:ext uri="{FF2B5EF4-FFF2-40B4-BE49-F238E27FC236}">
                <a16:creationId xmlns:a16="http://schemas.microsoft.com/office/drawing/2014/main" id="{A5F4010C-768A-45F5-9B5A-D461A77C4A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87" y="2036436"/>
            <a:ext cx="4334391" cy="43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34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B1F9-5CE3-4783-B473-4CF7832D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506E7-27B7-4F87-B4FD-8A82C77E17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291" y="2232895"/>
            <a:ext cx="4177760" cy="250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DEFF0-AF32-480E-8DE6-11E613452B15}"/>
              </a:ext>
            </a:extLst>
          </p:cNvPr>
          <p:cNvSpPr/>
          <p:nvPr userDrawn="1"/>
        </p:nvSpPr>
        <p:spPr>
          <a:xfrm>
            <a:off x="1163288" y="4590041"/>
            <a:ext cx="4177760" cy="359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Photo by Stage 7 Photography 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Unsplash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46FBB-8E3D-4D96-9939-5FCD8D06D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636" y="2553460"/>
            <a:ext cx="5341259" cy="20365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DBECC4-2BF4-4B3E-9738-303D51B094FC}"/>
              </a:ext>
            </a:extLst>
          </p:cNvPr>
          <p:cNvSpPr/>
          <p:nvPr userDrawn="1"/>
        </p:nvSpPr>
        <p:spPr>
          <a:xfrm>
            <a:off x="5908636" y="4554973"/>
            <a:ext cx="5341259" cy="359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Image by Gerd Altmann on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Pixabay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5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8363-81BC-423A-A7B0-BAE696C1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A493E46-D2FA-45E2-8ADD-E7C386A9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6120" y="2057406"/>
            <a:ext cx="4600688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832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DC8662-08CF-4FE9-8E22-1D39F17D90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347605 w 18288000"/>
              <a:gd name="connsiteY0" fmla="*/ 2918507 h 10287000"/>
              <a:gd name="connsiteX1" fmla="*/ 2347605 w 18288000"/>
              <a:gd name="connsiteY1" fmla="*/ 7069540 h 10287000"/>
              <a:gd name="connsiteX2" fmla="*/ 15888511 w 18288000"/>
              <a:gd name="connsiteY2" fmla="*/ 7069540 h 10287000"/>
              <a:gd name="connsiteX3" fmla="*/ 15888511 w 18288000"/>
              <a:gd name="connsiteY3" fmla="*/ 2918507 h 10287000"/>
              <a:gd name="connsiteX4" fmla="*/ 0 w 18288000"/>
              <a:gd name="connsiteY4" fmla="*/ 0 h 10287000"/>
              <a:gd name="connsiteX5" fmla="*/ 18288000 w 18288000"/>
              <a:gd name="connsiteY5" fmla="*/ 0 h 10287000"/>
              <a:gd name="connsiteX6" fmla="*/ 18288000 w 18288000"/>
              <a:gd name="connsiteY6" fmla="*/ 10287000 h 10287000"/>
              <a:gd name="connsiteX7" fmla="*/ 0 w 18288000"/>
              <a:gd name="connsiteY7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0" h="10287000">
                <a:moveTo>
                  <a:pt x="2347605" y="2918507"/>
                </a:moveTo>
                <a:lnTo>
                  <a:pt x="2347605" y="7069540"/>
                </a:lnTo>
                <a:lnTo>
                  <a:pt x="15888511" y="7069540"/>
                </a:lnTo>
                <a:lnTo>
                  <a:pt x="15888511" y="2918507"/>
                </a:lnTo>
                <a:close/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C9A9C6-38A1-49A0-88BF-6127046B68BC}"/>
              </a:ext>
            </a:extLst>
          </p:cNvPr>
          <p:cNvSpPr/>
          <p:nvPr userDrawn="1"/>
        </p:nvSpPr>
        <p:spPr>
          <a:xfrm>
            <a:off x="1565074" y="1945675"/>
            <a:ext cx="9027271" cy="2767356"/>
          </a:xfrm>
          <a:prstGeom prst="rect">
            <a:avLst/>
          </a:prstGeom>
          <a:solidFill>
            <a:srgbClr val="E800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628B0-CF77-4AC9-80A2-D09A8F480E1E}"/>
              </a:ext>
            </a:extLst>
          </p:cNvPr>
          <p:cNvSpPr txBox="1"/>
          <p:nvPr userDrawn="1"/>
        </p:nvSpPr>
        <p:spPr>
          <a:xfrm>
            <a:off x="9872683" y="3959869"/>
            <a:ext cx="5613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2DECFF9-1347-4BB4-9569-7B92ECAC29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1087" y="4085940"/>
            <a:ext cx="3221567" cy="450851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Attribution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A6777A3-74E2-4BCB-9562-0FB3487FD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386" y="2037889"/>
            <a:ext cx="7440268" cy="1921977"/>
          </a:xfrm>
        </p:spPr>
        <p:txBody>
          <a:bodyPr/>
          <a:lstStyle>
            <a:lvl1pPr algn="l">
              <a:lnSpc>
                <a:spcPct val="114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Quotation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E98C8-69A7-430D-B173-A2822F8BED8C}"/>
              </a:ext>
            </a:extLst>
          </p:cNvPr>
          <p:cNvSpPr txBox="1"/>
          <p:nvPr userDrawn="1"/>
        </p:nvSpPr>
        <p:spPr>
          <a:xfrm>
            <a:off x="1618466" y="1906240"/>
            <a:ext cx="76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2571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7516371-70FB-1FFF-B8A3-ED09A8C32B5F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63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91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8E9EDF2-15E1-A8D0-1605-28F077A250CE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9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223845"/>
            <a:ext cx="7849139" cy="2226855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1" y="3602039"/>
            <a:ext cx="9144001" cy="197285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2" indent="0" algn="ctr">
              <a:buNone/>
              <a:defRPr sz="2000"/>
            </a:lvl2pPr>
            <a:lvl3pPr marL="914318" indent="0" algn="ctr">
              <a:buNone/>
              <a:defRPr sz="1800"/>
            </a:lvl3pPr>
            <a:lvl4pPr marL="1371480" indent="0" algn="ctr">
              <a:buNone/>
              <a:defRPr sz="1600"/>
            </a:lvl4pPr>
            <a:lvl5pPr marL="1828640" indent="0" algn="ctr">
              <a:buNone/>
              <a:defRPr sz="1600"/>
            </a:lvl5pPr>
            <a:lvl6pPr marL="2285800" indent="0" algn="ctr">
              <a:buNone/>
              <a:defRPr sz="1600"/>
            </a:lvl6pPr>
            <a:lvl7pPr marL="2742959" indent="0" algn="ctr">
              <a:buNone/>
              <a:defRPr sz="1600"/>
            </a:lvl7pPr>
            <a:lvl8pPr marL="3200119" indent="0" algn="ctr">
              <a:buNone/>
              <a:defRPr sz="1600"/>
            </a:lvl8pPr>
            <a:lvl9pPr marL="3657281" indent="0" algn="ctr">
              <a:buNone/>
              <a:defRPr sz="1600"/>
            </a:lvl9pPr>
          </a:lstStyle>
          <a:p>
            <a:r>
              <a:rPr lang="en-US" dirty="0"/>
              <a:t>Module name</a:t>
            </a:r>
          </a:p>
          <a:p>
            <a:r>
              <a:rPr lang="en-US" dirty="0"/>
              <a:t>Title First-name Last-name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Nottingham Trent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715CC-CAEE-4066-8402-B41CB6039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04" y="843678"/>
            <a:ext cx="1445197" cy="17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36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666D17-1E05-4FFD-9B44-2416265B4E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2"/>
            <a:ext cx="12192003" cy="80175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55DBC9-E8FB-43AE-AF72-9B7012DA4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7907"/>
            <a:ext cx="12192000" cy="266737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main section title, ignore this text note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06CAB-B855-4C05-9417-05DF4DCB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529413"/>
            <a:ext cx="12192000" cy="328591"/>
          </a:xfr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 title / description – image by [name] from [source]</a:t>
            </a:r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7FD3EB2-4E5B-4806-906D-8655FD6FC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5074" y="1703593"/>
            <a:ext cx="9027271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68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B690B6-540E-4A40-8D98-6E03499C2F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9984" y="22229"/>
            <a:ext cx="4422019" cy="662742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2215-0739-4189-AE4A-D29024B4A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69984" y="6435051"/>
            <a:ext cx="4422019" cy="359435"/>
          </a:xfr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by [name] from [source]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F38B6-F8D6-4879-92DA-5BDC5AC93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5071" y="365127"/>
            <a:ext cx="5962164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9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B9491A-A283-4205-9EFE-3B05ABF8BD2B}"/>
              </a:ext>
            </a:extLst>
          </p:cNvPr>
          <p:cNvSpPr/>
          <p:nvPr/>
        </p:nvSpPr>
        <p:spPr>
          <a:xfrm>
            <a:off x="6096000" y="315689"/>
            <a:ext cx="6096000" cy="67729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D18DA-A85C-4FD5-9466-4F5136E0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04" y="348349"/>
            <a:ext cx="5277395" cy="6183083"/>
          </a:xfrm>
        </p:spPr>
        <p:txBody>
          <a:bodyPr/>
          <a:lstStyle>
            <a:lvl1pPr>
              <a:lnSpc>
                <a:spcPct val="150000"/>
              </a:lnSpc>
              <a:defRPr sz="2401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8E298-E6F7-4DF6-BC7F-6B853054E94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05307" y="31568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012F632-C1C1-5A36-FF3C-C0993E2F90C7}"/>
              </a:ext>
            </a:extLst>
          </p:cNvPr>
          <p:cNvSpPr txBox="1">
            <a:spLocks/>
          </p:cNvSpPr>
          <p:nvPr userDrawn="1"/>
        </p:nvSpPr>
        <p:spPr>
          <a:xfrm>
            <a:off x="1001501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0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B9491A-A283-4205-9EFE-3B05ABF8BD2B}"/>
              </a:ext>
            </a:extLst>
          </p:cNvPr>
          <p:cNvSpPr/>
          <p:nvPr/>
        </p:nvSpPr>
        <p:spPr>
          <a:xfrm>
            <a:off x="6096004" y="22305"/>
            <a:ext cx="6096000" cy="6772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D18DA-A85C-4FD5-9466-4F5136E0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04" y="34834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8E298-E6F7-4DF6-BC7F-6B853054E94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05307" y="31568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1040CDB-60E5-FE29-7995-C9F96B8AE99A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4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E916B51-86BB-C831-7002-91007920B277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794649"/>
            <a:ext cx="12192000" cy="60959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D6EBC-146D-4B9E-A845-3184BF622F29}"/>
              </a:ext>
            </a:extLst>
          </p:cNvPr>
          <p:cNvSpPr/>
          <p:nvPr/>
        </p:nvSpPr>
        <p:spPr>
          <a:xfrm flipV="1">
            <a:off x="0" y="2"/>
            <a:ext cx="12192000" cy="2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075" y="1825625"/>
            <a:ext cx="902726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5074" y="365127"/>
            <a:ext cx="9027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B7334FB-F193-19FB-C9C9-9E528573C3E1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lvl1pPr algn="l" defTabSz="914318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99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740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2899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060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221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381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0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9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codinghorror.com/blog/2006/11/computers-are-lousy-random-number-generator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bstract_syntax_tree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grammar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86914"/>
            <a:ext cx="12192000" cy="871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S3 email signature">
            <a:extLst>
              <a:ext uri="{FF2B5EF4-FFF2-40B4-BE49-F238E27FC236}">
                <a16:creationId xmlns:a16="http://schemas.microsoft.com/office/drawing/2014/main" id="{4D428478-4027-4380-AFE3-2D286A768D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2"/>
          <a:stretch/>
        </p:blipFill>
        <p:spPr bwMode="auto">
          <a:xfrm>
            <a:off x="70137" y="6033726"/>
            <a:ext cx="6888012" cy="758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E05342-A05A-44CB-9215-6AF11CBEB08A}"/>
              </a:ext>
            </a:extLst>
          </p:cNvPr>
          <p:cNvGrpSpPr/>
          <p:nvPr/>
        </p:nvGrpSpPr>
        <p:grpSpPr>
          <a:xfrm>
            <a:off x="7168463" y="6175275"/>
            <a:ext cx="4788364" cy="573935"/>
            <a:chOff x="5974489" y="5946743"/>
            <a:chExt cx="6134384" cy="7352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3DA473-3552-0362-EA73-10B29BB59E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974489" y="5946743"/>
              <a:ext cx="1850117" cy="724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066558-0D64-01F8-B0D3-43738CA68A8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987382" y="6035747"/>
              <a:ext cx="1627874" cy="5856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DD229D-7368-9D6A-38CA-20A7607B852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754102" y="6067347"/>
              <a:ext cx="1500092" cy="5069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B05443-528A-A8CD-7659-B481A0E3AD15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1415983" y="5998362"/>
              <a:ext cx="692890" cy="683650"/>
            </a:xfrm>
            <a:prstGeom prst="rect">
              <a:avLst/>
            </a:prstGeom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1D36A7E4-53FC-11CC-24FD-C8ADF05D55DA}"/>
              </a:ext>
            </a:extLst>
          </p:cNvPr>
          <p:cNvSpPr txBox="1">
            <a:spLocks noChangeArrowheads="1"/>
          </p:cNvSpPr>
          <p:nvPr/>
        </p:nvSpPr>
        <p:spPr>
          <a:xfrm>
            <a:off x="1383105" y="2152681"/>
            <a:ext cx="9648310" cy="3097099"/>
          </a:xfrm>
          <a:prstGeom prst="rect">
            <a:avLst/>
          </a:prstGeom>
        </p:spPr>
        <p:txBody>
          <a:bodyPr vert="horz" lIns="0" tIns="45720" rIns="9000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00" dirty="0"/>
              <a:t>Module Code: </a:t>
            </a:r>
            <a:r>
              <a:rPr lang="en-GB" sz="2600" dirty="0">
                <a:solidFill>
                  <a:srgbClr val="FFFD78"/>
                </a:solidFill>
              </a:rPr>
              <a:t>SOFT40161</a:t>
            </a:r>
            <a:br>
              <a:rPr lang="en-GB" sz="2600" dirty="0">
                <a:solidFill>
                  <a:srgbClr val="FFFD78"/>
                </a:solidFill>
              </a:rPr>
            </a:br>
            <a:r>
              <a:rPr lang="en-GB" sz="2600" dirty="0"/>
              <a:t>Module Name: </a:t>
            </a:r>
            <a:r>
              <a:rPr lang="en-GB" sz="2600" dirty="0">
                <a:solidFill>
                  <a:srgbClr val="FFFD78"/>
                </a:solidFill>
              </a:rPr>
              <a:t>Introduction to Computer Programming</a:t>
            </a:r>
            <a:br>
              <a:rPr lang="en-GB" sz="2600" dirty="0"/>
            </a:br>
            <a:br>
              <a:rPr lang="en-GB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Lecture 02:</a:t>
            </a:r>
            <a:br>
              <a:rPr lang="en-GB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GB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Procedural Programming: Control Structures with Python</a:t>
            </a:r>
            <a:b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GB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(Week 11:02)</a:t>
            </a:r>
            <a:br>
              <a:rPr lang="en-GB" sz="3200" dirty="0"/>
            </a:br>
            <a:endParaRPr lang="en-US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9A904-1F1B-EC29-6E8C-5892D3E6C76D}"/>
              </a:ext>
            </a:extLst>
          </p:cNvPr>
          <p:cNvSpPr txBox="1"/>
          <p:nvPr/>
        </p:nvSpPr>
        <p:spPr>
          <a:xfrm>
            <a:off x="5303040" y="4498290"/>
            <a:ext cx="6112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>
                <a:solidFill>
                  <a:schemeClr val="bg1"/>
                </a:solidFill>
              </a:rPr>
              <a:t>M. Arifur Rahman, PhD</a:t>
            </a:r>
          </a:p>
          <a:p>
            <a:pPr algn="r"/>
            <a:r>
              <a:rPr lang="en-GB" sz="2400" dirty="0">
                <a:solidFill>
                  <a:schemeClr val="bg1"/>
                </a:solidFill>
              </a:rPr>
              <a:t>Department of Computer Science, NTU</a:t>
            </a:r>
          </a:p>
          <a:p>
            <a:pPr algn="r"/>
            <a:r>
              <a:rPr lang="en-GB" sz="2400" b="1" dirty="0" err="1">
                <a:solidFill>
                  <a:srgbClr val="76D6FF"/>
                </a:solidFill>
              </a:rPr>
              <a:t>Arif.Rahman@ntu.ac.uk</a:t>
            </a:r>
            <a:endParaRPr lang="en-GB" sz="2400" b="1" dirty="0">
              <a:solidFill>
                <a:srgbClr val="76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2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32" y="7938"/>
            <a:ext cx="9027271" cy="1325563"/>
          </a:xfrm>
        </p:spPr>
        <p:txBody>
          <a:bodyPr/>
          <a:lstStyle/>
          <a:p>
            <a:r>
              <a:rPr lang="en-GB" dirty="0"/>
              <a:t>Basic Variables - a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848600" cy="510540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The purpose of a variable is to store some information.</a:t>
            </a:r>
          </a:p>
          <a:p>
            <a:r>
              <a:rPr lang="en-GB" dirty="0"/>
              <a:t>There are a number of basic variable types in Python:</a:t>
            </a:r>
          </a:p>
          <a:p>
            <a:pPr lvl="1"/>
            <a:r>
              <a:rPr lang="en-GB" b="1" dirty="0"/>
              <a:t>Integers</a:t>
            </a:r>
          </a:p>
          <a:p>
            <a:pPr lvl="2"/>
            <a:r>
              <a:rPr lang="en-GB" dirty="0"/>
              <a:t>For example: x = 10</a:t>
            </a:r>
          </a:p>
          <a:p>
            <a:pPr lvl="2"/>
            <a:r>
              <a:rPr lang="en-GB" dirty="0"/>
              <a:t>Integers are signed (i.e. can be + or -).</a:t>
            </a:r>
          </a:p>
          <a:p>
            <a:pPr lvl="2"/>
            <a:r>
              <a:rPr lang="en-GB" dirty="0"/>
              <a:t>They also can only store whole numbers. E.g. 10.5 would not be a </a:t>
            </a:r>
            <a:r>
              <a:rPr lang="en-GB" i="1" dirty="0"/>
              <a:t>integer</a:t>
            </a:r>
            <a:r>
              <a:rPr lang="en-GB" dirty="0"/>
              <a:t>, but a </a:t>
            </a:r>
            <a:r>
              <a:rPr lang="en-GB" i="1" dirty="0"/>
              <a:t>float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Integers can have different operators applied to them. E.g. ( *, /, -, +) as well as being used with relational operators (see later).</a:t>
            </a:r>
          </a:p>
          <a:p>
            <a:pPr lvl="2"/>
            <a:r>
              <a:rPr lang="en-GB" dirty="0"/>
              <a:t>In Python, integers are 2</a:t>
            </a:r>
            <a:r>
              <a:rPr lang="en-GB" baseline="30000" dirty="0"/>
              <a:t>32</a:t>
            </a:r>
            <a:r>
              <a:rPr lang="en-GB" dirty="0"/>
              <a:t> bits in size but beyond that, they turn into python </a:t>
            </a:r>
            <a:r>
              <a:rPr lang="en-GB" i="1" dirty="0"/>
              <a:t>long </a:t>
            </a:r>
            <a:r>
              <a:rPr lang="en-GB" dirty="0"/>
              <a:t>variables.</a:t>
            </a:r>
          </a:p>
          <a:p>
            <a:pPr lvl="2"/>
            <a:r>
              <a:rPr lang="en-GB" dirty="0"/>
              <a:t>In other languages, </a:t>
            </a:r>
            <a:r>
              <a:rPr lang="en-GB" i="1" dirty="0"/>
              <a:t>integers </a:t>
            </a:r>
            <a:r>
              <a:rPr lang="en-GB" dirty="0"/>
              <a:t>usually have a fixed length and will not automatically change to another type (e.g. C++, C#, Java).</a:t>
            </a:r>
          </a:p>
          <a:p>
            <a:pPr lvl="1"/>
            <a:r>
              <a:rPr lang="en-GB" b="1" dirty="0"/>
              <a:t>Long</a:t>
            </a:r>
          </a:p>
          <a:p>
            <a:pPr lvl="2"/>
            <a:r>
              <a:rPr lang="en-GB" dirty="0"/>
              <a:t>For example: x = 288347284887584788484883909348753453453453</a:t>
            </a:r>
          </a:p>
          <a:p>
            <a:pPr lvl="2"/>
            <a:r>
              <a:rPr lang="en-GB" dirty="0"/>
              <a:t>Long values are not limited to 2</a:t>
            </a:r>
            <a:r>
              <a:rPr lang="en-GB" baseline="30000" dirty="0"/>
              <a:t>32</a:t>
            </a:r>
            <a:r>
              <a:rPr lang="en-GB" dirty="0"/>
              <a:t> but on how much memory is available.</a:t>
            </a:r>
          </a:p>
          <a:p>
            <a:pPr lvl="2"/>
            <a:r>
              <a:rPr lang="en-GB" dirty="0"/>
              <a:t>This is different to how other languages  handle longs as they depend on a fixed length.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91000" y="2324100"/>
            <a:ext cx="3048000" cy="571500"/>
            <a:chOff x="2819400" y="2324100"/>
            <a:chExt cx="3048000" cy="571500"/>
          </a:xfrm>
        </p:grpSpPr>
        <p:sp>
          <p:nvSpPr>
            <p:cNvPr id="6" name="Oval 5"/>
            <p:cNvSpPr/>
            <p:nvPr/>
          </p:nvSpPr>
          <p:spPr>
            <a:xfrm>
              <a:off x="2819400" y="2590800"/>
              <a:ext cx="2286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2324100"/>
              <a:ext cx="22860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Assignment operator</a:t>
              </a:r>
            </a:p>
          </p:txBody>
        </p:sp>
        <p:cxnSp>
          <p:nvCxnSpPr>
            <p:cNvPr id="9" name="Straight Connector 8"/>
            <p:cNvCxnSpPr>
              <a:stCxn id="6" idx="0"/>
              <a:endCxn id="7" idx="1"/>
            </p:cNvCxnSpPr>
            <p:nvPr/>
          </p:nvCxnSpPr>
          <p:spPr>
            <a:xfrm>
              <a:off x="2933700" y="2590800"/>
              <a:ext cx="6477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6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76" y="89919"/>
            <a:ext cx="9027271" cy="931013"/>
          </a:xfrm>
        </p:spPr>
        <p:txBody>
          <a:bodyPr/>
          <a:lstStyle/>
          <a:p>
            <a:r>
              <a:rPr lang="en-GB" dirty="0"/>
              <a:t>Basic Variables - a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 purpose of a variable is to store some information.</a:t>
            </a:r>
          </a:p>
          <a:p>
            <a:r>
              <a:rPr lang="en-GB" dirty="0"/>
              <a:t>There are a number of basic variable types in Python:</a:t>
            </a:r>
          </a:p>
          <a:p>
            <a:pPr lvl="1"/>
            <a:r>
              <a:rPr lang="en-GB" b="1" dirty="0"/>
              <a:t>Floats</a:t>
            </a:r>
          </a:p>
          <a:p>
            <a:pPr lvl="2"/>
            <a:r>
              <a:rPr lang="en-GB" dirty="0"/>
              <a:t>X = 10.5</a:t>
            </a:r>
          </a:p>
          <a:p>
            <a:pPr lvl="2"/>
            <a:r>
              <a:rPr lang="en-GB" dirty="0"/>
              <a:t>Floats are similar to </a:t>
            </a:r>
            <a:r>
              <a:rPr lang="en-GB" dirty="0" err="1"/>
              <a:t>int</a:t>
            </a:r>
            <a:r>
              <a:rPr lang="en-GB" dirty="0"/>
              <a:t> / long but can store whole and partial numbers.</a:t>
            </a:r>
          </a:p>
          <a:p>
            <a:pPr lvl="3"/>
            <a:r>
              <a:rPr lang="en-GB" dirty="0"/>
              <a:t>E.g. 345565.2347333</a:t>
            </a:r>
          </a:p>
          <a:p>
            <a:pPr lvl="1"/>
            <a:r>
              <a:rPr lang="en-GB" b="1" dirty="0"/>
              <a:t>Strings</a:t>
            </a:r>
          </a:p>
          <a:p>
            <a:pPr lvl="2"/>
            <a:r>
              <a:rPr lang="en-GB" dirty="0"/>
              <a:t>name = ‘Clark Kent’ </a:t>
            </a:r>
          </a:p>
          <a:p>
            <a:r>
              <a:rPr lang="en-GB" dirty="0"/>
              <a:t>Other basic variable types:</a:t>
            </a:r>
          </a:p>
          <a:p>
            <a:pPr lvl="1"/>
            <a:r>
              <a:rPr lang="en-GB" b="1" dirty="0"/>
              <a:t>List</a:t>
            </a:r>
          </a:p>
          <a:p>
            <a:pPr lvl="1"/>
            <a:r>
              <a:rPr lang="en-GB" b="1" dirty="0"/>
              <a:t>Tuples</a:t>
            </a:r>
          </a:p>
          <a:p>
            <a:pPr lvl="1"/>
            <a:r>
              <a:rPr lang="en-GB" b="1" dirty="0"/>
              <a:t>Dictionaries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70218" y="4885175"/>
            <a:ext cx="2294860" cy="1570173"/>
            <a:chOff x="2667000" y="5443835"/>
            <a:chExt cx="2294860" cy="1570173"/>
          </a:xfrm>
        </p:grpSpPr>
        <p:sp>
          <p:nvSpPr>
            <p:cNvPr id="6" name="Right Brace 5"/>
            <p:cNvSpPr/>
            <p:nvPr/>
          </p:nvSpPr>
          <p:spPr>
            <a:xfrm>
              <a:off x="2667000" y="5562600"/>
              <a:ext cx="304800" cy="685800"/>
            </a:xfrm>
            <a:prstGeom prst="rightBrace">
              <a:avLst>
                <a:gd name="adj1" fmla="val 8333"/>
                <a:gd name="adj2" fmla="val 4845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3060" y="5443835"/>
              <a:ext cx="1828800" cy="157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 will look at these in another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5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772400" cy="1143000"/>
          </a:xfrm>
        </p:spPr>
        <p:txBody>
          <a:bodyPr/>
          <a:lstStyle/>
          <a:p>
            <a:r>
              <a:rPr lang="en-GB" dirty="0"/>
              <a:t>Variables (from a memory POV)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2057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Python hides how variables are stored (i.e. are they stored on the stack or heap?) and how they are accessed.</a:t>
            </a:r>
          </a:p>
          <a:p>
            <a:r>
              <a:rPr lang="en-GB" dirty="0"/>
              <a:t>In reality, memory will be allocated to store each data type.</a:t>
            </a:r>
          </a:p>
          <a:p>
            <a:r>
              <a:rPr lang="en-GB" dirty="0"/>
              <a:t>Enough memory would be allocated to store the entire number (e.g. 2</a:t>
            </a:r>
            <a:r>
              <a:rPr lang="en-GB" baseline="30000" dirty="0"/>
              <a:t>32</a:t>
            </a:r>
            <a:r>
              <a:rPr lang="en-GB" dirty="0"/>
              <a:t> bits for an integer)</a:t>
            </a:r>
          </a:p>
          <a:p>
            <a:pPr marL="114300"/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5943600" y="3581400"/>
            <a:ext cx="1371600" cy="3200400"/>
            <a:chOff x="4419600" y="3581400"/>
            <a:chExt cx="1371600" cy="32004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419600" y="3581400"/>
              <a:ext cx="3544" cy="3200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3581400"/>
              <a:ext cx="0" cy="32004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419600" y="4038600"/>
              <a:ext cx="1371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19600" y="4343400"/>
              <a:ext cx="1371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4648200"/>
              <a:ext cx="1371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4953000"/>
              <a:ext cx="1371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5257800"/>
              <a:ext cx="1371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9600" y="5562600"/>
              <a:ext cx="1371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5867400"/>
              <a:ext cx="1371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9600" y="6172200"/>
              <a:ext cx="1371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21958" y="3821669"/>
            <a:ext cx="8382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785191" y="4495800"/>
            <a:ext cx="914400" cy="1981200"/>
            <a:chOff x="2261191" y="4495800"/>
            <a:chExt cx="914400" cy="1981200"/>
          </a:xfrm>
        </p:grpSpPr>
        <p:grpSp>
          <p:nvGrpSpPr>
            <p:cNvPr id="38" name="Group 37"/>
            <p:cNvGrpSpPr/>
            <p:nvPr/>
          </p:nvGrpSpPr>
          <p:grpSpPr>
            <a:xfrm>
              <a:off x="2261191" y="4495800"/>
              <a:ext cx="914400" cy="304800"/>
              <a:chOff x="1371600" y="4648200"/>
              <a:chExt cx="914400" cy="3048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3716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288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261191" y="5105400"/>
              <a:ext cx="914400" cy="304800"/>
              <a:chOff x="1371600" y="4648200"/>
              <a:chExt cx="914400" cy="3048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3716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8288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261191" y="4800600"/>
              <a:ext cx="914400" cy="304800"/>
              <a:chOff x="1371600" y="4648200"/>
              <a:chExt cx="914400" cy="3048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3716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8288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261191" y="5410200"/>
              <a:ext cx="914400" cy="304800"/>
              <a:chOff x="1371600" y="4648200"/>
              <a:chExt cx="914400" cy="3048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3716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28800" y="4648200"/>
                <a:ext cx="4572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1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2718391" y="58674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>
            <a:off x="2209801" y="4191000"/>
            <a:ext cx="1575391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1"/>
          </p:cNvCxnSpPr>
          <p:nvPr/>
        </p:nvCxnSpPr>
        <p:spPr>
          <a:xfrm flipV="1">
            <a:off x="4470992" y="4191000"/>
            <a:ext cx="1472609" cy="4572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86200" y="4507469"/>
            <a:ext cx="228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5100" y="4021290"/>
            <a:ext cx="228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3800" y="3972580"/>
            <a:ext cx="1752600" cy="523220"/>
            <a:chOff x="6019800" y="3972580"/>
            <a:chExt cx="1752600" cy="523220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6019800" y="4038600"/>
              <a:ext cx="0" cy="3048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096000" y="397258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r>
                <a:rPr kumimoji="0" lang="en-GB" sz="1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bits allocated to store value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31216" y="4615935"/>
            <a:ext cx="838200" cy="83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5.5</a:t>
            </a:r>
          </a:p>
        </p:txBody>
      </p:sp>
      <p:cxnSp>
        <p:nvCxnSpPr>
          <p:cNvPr id="68" name="Straight Arrow Connector 67"/>
          <p:cNvCxnSpPr>
            <a:stCxn id="67" idx="2"/>
            <a:endCxn id="43" idx="1"/>
          </p:cNvCxnSpPr>
          <p:nvPr/>
        </p:nvCxnSpPr>
        <p:spPr>
          <a:xfrm flipV="1">
            <a:off x="2450317" y="4953001"/>
            <a:ext cx="1334875" cy="4941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86200" y="4800601"/>
            <a:ext cx="228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81700" y="5091158"/>
            <a:ext cx="1295400" cy="4617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5.5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467600" y="4908322"/>
            <a:ext cx="1752600" cy="738664"/>
            <a:chOff x="6019800" y="3972580"/>
            <a:chExt cx="1752600" cy="738664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6019800" y="4038600"/>
              <a:ext cx="0" cy="5882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096000" y="3972580"/>
              <a:ext cx="167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 number of bits allocated to store value</a:t>
              </a: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>
            <a:off x="4470991" y="4953001"/>
            <a:ext cx="1472609" cy="315471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31216" y="5193269"/>
            <a:ext cx="8382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6</a:t>
            </a:r>
          </a:p>
        </p:txBody>
      </p:sp>
      <p:cxnSp>
        <p:nvCxnSpPr>
          <p:cNvPr id="80" name="Straight Arrow Connector 79"/>
          <p:cNvCxnSpPr>
            <a:endCxn id="36" idx="1"/>
          </p:cNvCxnSpPr>
          <p:nvPr/>
        </p:nvCxnSpPr>
        <p:spPr>
          <a:xfrm flipV="1">
            <a:off x="2667001" y="4648200"/>
            <a:ext cx="1118191" cy="7297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15100" y="4021290"/>
            <a:ext cx="228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1020" y="3882789"/>
            <a:ext cx="2388781" cy="230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But, in python, when a value is re-assigned, a new memory object is used (it is immutable)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15100" y="4322803"/>
            <a:ext cx="228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86" name="Straight Arrow Connector 85"/>
          <p:cNvCxnSpPr>
            <a:endCxn id="18" idx="1"/>
          </p:cNvCxnSpPr>
          <p:nvPr/>
        </p:nvCxnSpPr>
        <p:spPr>
          <a:xfrm flipV="1">
            <a:off x="4470992" y="4495800"/>
            <a:ext cx="1472609" cy="152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8" grpId="0"/>
      <p:bldP spid="59" grpId="0"/>
      <p:bldP spid="59" grpId="1"/>
      <p:bldP spid="67" grpId="0"/>
      <p:bldP spid="71" grpId="0"/>
      <p:bldP spid="72" grpId="0" animBg="1"/>
      <p:bldP spid="79" grpId="0"/>
      <p:bldP spid="83" grpId="0"/>
      <p:bldP spid="83" grpId="1"/>
      <p:bldP spid="84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DDBC-ACBA-4B9C-B601-823531C9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E1FC-2DED-4045-9713-19DA8E91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43434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You can overwrite the value stored in a variable with a different form of information…</a:t>
            </a:r>
          </a:p>
          <a:p>
            <a:endParaRPr lang="en-GB" dirty="0"/>
          </a:p>
          <a:p>
            <a:r>
              <a:rPr lang="en-GB" dirty="0"/>
              <a:t>You need to be careful when comparing values…</a:t>
            </a:r>
          </a:p>
          <a:p>
            <a:endParaRPr lang="en-GB" dirty="0"/>
          </a:p>
          <a:p>
            <a:endParaRPr lang="en-GB" dirty="0"/>
          </a:p>
          <a:p>
            <a:endParaRPr lang="en-GB" sz="800" dirty="0"/>
          </a:p>
          <a:p>
            <a:r>
              <a:rPr lang="en-GB" dirty="0"/>
              <a:t>Would cause an error…</a:t>
            </a:r>
          </a:p>
          <a:p>
            <a:pPr lvl="1"/>
            <a:r>
              <a:rPr lang="en-GB" dirty="0"/>
              <a:t>This is because x is storing the number as a string and we want to manipulate it as if it is an integer</a:t>
            </a:r>
          </a:p>
          <a:p>
            <a:pPr lvl="1"/>
            <a:r>
              <a:rPr lang="en-GB" dirty="0"/>
              <a:t>We need to convert values…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4B05F-289A-4075-B4AB-9CC18517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400476"/>
            <a:ext cx="7534275" cy="50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1BB37-0087-4CBF-8A0F-BA7B480E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3505200"/>
            <a:ext cx="4714875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13EF-A4EA-4ADF-B2DD-716262CC8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38" y="5638800"/>
            <a:ext cx="2047875" cy="1085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62169" y="5811121"/>
            <a:ext cx="27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returns the number representing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unicode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code of a specified character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66313" y="6068291"/>
            <a:ext cx="1737048" cy="2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50773" y="6311006"/>
            <a:ext cx="5195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 convert an integer number into it's corresponding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F6368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hexadecimal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 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3600" y="6525491"/>
            <a:ext cx="261938" cy="11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05" y="128632"/>
            <a:ext cx="9250960" cy="1154097"/>
          </a:xfrm>
        </p:spPr>
        <p:txBody>
          <a:bodyPr>
            <a:normAutofit/>
          </a:bodyPr>
          <a:lstStyle/>
          <a:p>
            <a:r>
              <a:rPr lang="en-GB" dirty="0"/>
              <a:t>Augmented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1"/>
            <a:ext cx="8686800" cy="331092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Lazy programmers never write two things if they can write one</a:t>
            </a:r>
          </a:p>
          <a:p>
            <a:r>
              <a:rPr lang="en-GB" dirty="0"/>
              <a:t>The Assignment Operator gives a value to a variable</a:t>
            </a:r>
          </a:p>
          <a:p>
            <a:r>
              <a:rPr lang="en-GB" dirty="0"/>
              <a:t>An AUGMENTED assignment operator does something with it first</a:t>
            </a:r>
          </a:p>
          <a:p>
            <a:r>
              <a:rPr lang="en-GB" dirty="0"/>
              <a:t>X += 5 is same as X = X+5</a:t>
            </a:r>
          </a:p>
          <a:p>
            <a:pPr lvl="1"/>
            <a:r>
              <a:rPr lang="en-GB" sz="2200" dirty="0"/>
              <a:t>i.e. take the value referred to by X, add 5 to it, then save it back in the variable X</a:t>
            </a:r>
          </a:p>
          <a:p>
            <a:r>
              <a:rPr lang="en-GB" dirty="0"/>
              <a:t>Saves typing a whole extra character!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16648"/>
            <a:ext cx="3733800" cy="253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02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 –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1295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There are times when a decision needs to occur within your program which will alter its behaviour and program flow.</a:t>
            </a:r>
          </a:p>
          <a:p>
            <a:r>
              <a:rPr lang="en-GB" dirty="0"/>
              <a:t>The </a:t>
            </a:r>
            <a:r>
              <a:rPr lang="en-GB" i="1" dirty="0">
                <a:solidFill>
                  <a:srgbClr val="0070C0"/>
                </a:solidFill>
              </a:rPr>
              <a:t>if</a:t>
            </a:r>
            <a:r>
              <a:rPr lang="en-GB" dirty="0"/>
              <a:t> statement allows a decision to be made: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7600" y="36993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8710" y="4025355"/>
            <a:ext cx="2505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# code block A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“message1”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# code block B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“message2”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7839740" y="3124201"/>
            <a:ext cx="0" cy="697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87340" y="3821520"/>
            <a:ext cx="304800" cy="29328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>
          <a:xfrm flipH="1">
            <a:off x="7239000" y="4114801"/>
            <a:ext cx="600740" cy="4682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48600" y="4100031"/>
            <a:ext cx="609600" cy="468277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67060" y="4613347"/>
            <a:ext cx="0" cy="65921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47860" y="4613347"/>
            <a:ext cx="0" cy="6592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247860" y="5334000"/>
            <a:ext cx="591880" cy="3928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864548" y="5334000"/>
            <a:ext cx="602512" cy="39281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64548" y="5738335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53200" y="4819845"/>
            <a:ext cx="838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58200" y="4794917"/>
            <a:ext cx="83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44836" y="3048001"/>
            <a:ext cx="2027195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flow: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33600" y="2884082"/>
            <a:ext cx="1524000" cy="3669119"/>
            <a:chOff x="609600" y="2884081"/>
            <a:chExt cx="1524000" cy="3669119"/>
          </a:xfrm>
        </p:grpSpPr>
        <p:sp>
          <p:nvSpPr>
            <p:cNvPr id="6" name="Flowchart: Decision 5"/>
            <p:cNvSpPr/>
            <p:nvPr/>
          </p:nvSpPr>
          <p:spPr>
            <a:xfrm>
              <a:off x="609600" y="3417481"/>
              <a:ext cx="1524000" cy="12954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 condition true?</a:t>
              </a:r>
            </a:p>
          </p:txBody>
        </p:sp>
        <p:cxnSp>
          <p:nvCxnSpPr>
            <p:cNvPr id="8" name="Straight Connector 7"/>
            <p:cNvCxnSpPr>
              <a:endCxn id="6" idx="0"/>
            </p:cNvCxnSpPr>
            <p:nvPr/>
          </p:nvCxnSpPr>
          <p:spPr>
            <a:xfrm>
              <a:off x="1371600" y="2884081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>
              <a:off x="1371600" y="4712881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38200" y="5246281"/>
              <a:ext cx="10668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 something</a:t>
              </a:r>
            </a:p>
          </p:txBody>
        </p:sp>
        <p:cxnSp>
          <p:nvCxnSpPr>
            <p:cNvPr id="13" name="Straight Connector 12"/>
            <p:cNvCxnSpPr>
              <a:stCxn id="11" idx="2"/>
            </p:cNvCxnSpPr>
            <p:nvPr/>
          </p:nvCxnSpPr>
          <p:spPr>
            <a:xfrm>
              <a:off x="1371600" y="5779681"/>
              <a:ext cx="0" cy="392519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3"/>
            </p:cNvCxnSpPr>
            <p:nvPr/>
          </p:nvCxnSpPr>
          <p:spPr>
            <a:xfrm flipH="1">
              <a:off x="1371600" y="4065181"/>
              <a:ext cx="762000" cy="1910759"/>
            </a:xfrm>
            <a:prstGeom prst="bentConnector4">
              <a:avLst>
                <a:gd name="adj1" fmla="val -30000"/>
                <a:gd name="adj2" fmla="val 9922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71599" y="4794915"/>
              <a:ext cx="618449" cy="46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927652" y="6172200"/>
              <a:ext cx="838200" cy="3810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5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/>
      <p:bldP spid="52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01000" cy="50292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We have seen that setting a value can be performed by using the </a:t>
            </a:r>
            <a:r>
              <a:rPr lang="en-GB" b="1" dirty="0">
                <a:solidFill>
                  <a:srgbClr val="0070C0"/>
                </a:solidFill>
              </a:rPr>
              <a:t>=</a:t>
            </a:r>
            <a:r>
              <a:rPr lang="en-GB" dirty="0"/>
              <a:t> (assignment) operator.</a:t>
            </a:r>
          </a:p>
          <a:p>
            <a:r>
              <a:rPr lang="en-GB" dirty="0"/>
              <a:t>How would you check to see if the value contained within the variable is equal to a certain value?</a:t>
            </a:r>
          </a:p>
          <a:p>
            <a:pPr marL="342900" lvl="1">
              <a:buClr>
                <a:schemeClr val="accent1"/>
              </a:buClr>
            </a:pPr>
            <a:r>
              <a:rPr lang="en-GB" dirty="0"/>
              <a:t>Use the equivalence operator </a:t>
            </a:r>
            <a:r>
              <a:rPr lang="en-GB" b="1" dirty="0">
                <a:solidFill>
                  <a:srgbClr val="FF0000"/>
                </a:solidFill>
              </a:rPr>
              <a:t>==</a:t>
            </a:r>
          </a:p>
          <a:p>
            <a:pPr lvl="1"/>
            <a:r>
              <a:rPr lang="en-GB" dirty="0"/>
              <a:t>E.g.</a:t>
            </a:r>
          </a:p>
          <a:p>
            <a:pPr lvl="2"/>
            <a:r>
              <a:rPr lang="en-GB" dirty="0"/>
              <a:t>Setting, a </a:t>
            </a:r>
            <a:r>
              <a:rPr lang="en-GB" dirty="0">
                <a:solidFill>
                  <a:srgbClr val="0070C0"/>
                </a:solidFill>
              </a:rPr>
              <a:t>=</a:t>
            </a:r>
            <a:r>
              <a:rPr lang="en-GB" dirty="0"/>
              <a:t> 5 </a:t>
            </a:r>
          </a:p>
          <a:p>
            <a:pPr lvl="2"/>
            <a:r>
              <a:rPr lang="en-GB" dirty="0"/>
              <a:t>if( a</a:t>
            </a:r>
            <a:r>
              <a:rPr lang="en-GB" dirty="0">
                <a:solidFill>
                  <a:srgbClr val="FF0000"/>
                </a:solidFill>
              </a:rPr>
              <a:t>==</a:t>
            </a:r>
            <a:r>
              <a:rPr lang="en-GB" dirty="0"/>
              <a:t>5 ) -&gt; True</a:t>
            </a:r>
          </a:p>
          <a:p>
            <a:pPr lvl="2"/>
            <a:r>
              <a:rPr lang="en-GB" dirty="0"/>
              <a:t>if( a</a:t>
            </a:r>
            <a:r>
              <a:rPr lang="en-GB" dirty="0">
                <a:solidFill>
                  <a:srgbClr val="FF0000"/>
                </a:solidFill>
              </a:rPr>
              <a:t>==</a:t>
            </a:r>
            <a:r>
              <a:rPr lang="en-GB" dirty="0"/>
              <a:t>6 ) -&gt; False</a:t>
            </a:r>
          </a:p>
          <a:p>
            <a:pPr lvl="1"/>
            <a:r>
              <a:rPr lang="en-GB" dirty="0"/>
              <a:t>Equivalence will return a TRUE or FALSE value.</a:t>
            </a:r>
          </a:p>
          <a:p>
            <a:pPr lvl="2"/>
            <a:r>
              <a:rPr lang="en-GB" dirty="0"/>
              <a:t>i.e. is the data on the left the </a:t>
            </a:r>
            <a:r>
              <a:rPr lang="en-GB" i="1" dirty="0"/>
              <a:t>same as </a:t>
            </a:r>
            <a:r>
              <a:rPr lang="en-GB" dirty="0"/>
              <a:t>the data on the right</a:t>
            </a:r>
          </a:p>
          <a:p>
            <a:pPr lvl="1"/>
            <a:r>
              <a:rPr lang="en-GB" dirty="0"/>
              <a:t>Need to be careful with assignments…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if( a=5 ) </a:t>
            </a:r>
            <a:r>
              <a:rPr lang="en-GB" dirty="0"/>
              <a:t>-&gt; would result in TRUE (as the assignment succeeds)</a:t>
            </a:r>
          </a:p>
        </p:txBody>
      </p:sp>
    </p:spTree>
    <p:extLst>
      <p:ext uri="{BB962C8B-B14F-4D97-AF65-F5344CB8AC3E}">
        <p14:creationId xmlns:p14="http://schemas.microsoft.com/office/powerpoint/2010/main" val="31995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397" y="1209582"/>
            <a:ext cx="7620000" cy="5181600"/>
          </a:xfrm>
        </p:spPr>
        <p:txBody>
          <a:bodyPr>
            <a:normAutofit/>
          </a:bodyPr>
          <a:lstStyle/>
          <a:p>
            <a:r>
              <a:rPr lang="en-GB" sz="1800" dirty="0"/>
              <a:t>When evaluating conditions they need to evaluate to a TRUE or FALSE value.</a:t>
            </a:r>
          </a:p>
          <a:p>
            <a:pPr lvl="1"/>
            <a:r>
              <a:rPr lang="en-GB" sz="1800" dirty="0"/>
              <a:t>E.g.</a:t>
            </a:r>
          </a:p>
          <a:p>
            <a:pPr lvl="2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GB" sz="1800" dirty="0"/>
              <a:t>( 5==5 ):</a:t>
            </a:r>
          </a:p>
          <a:p>
            <a:r>
              <a:rPr lang="en-GB" sz="1800" dirty="0"/>
              <a:t>We can also have more complex conditions.</a:t>
            </a:r>
          </a:p>
          <a:p>
            <a:r>
              <a:rPr lang="en-GB" sz="1800" dirty="0"/>
              <a:t>You can use logical AND / OR (and also NOT):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6" name="Oval 5"/>
          <p:cNvSpPr/>
          <p:nvPr/>
        </p:nvSpPr>
        <p:spPr>
          <a:xfrm>
            <a:off x="3372950" y="2628303"/>
            <a:ext cx="689561" cy="4572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93195" y="2309705"/>
            <a:ext cx="2380342" cy="831253"/>
            <a:chOff x="1396657" y="2420679"/>
            <a:chExt cx="2003103" cy="831253"/>
          </a:xfrm>
        </p:grpSpPr>
        <p:sp>
          <p:nvSpPr>
            <p:cNvPr id="7" name="TextBox 6"/>
            <p:cNvSpPr txBox="1"/>
            <p:nvPr/>
          </p:nvSpPr>
          <p:spPr>
            <a:xfrm>
              <a:off x="2561560" y="2420679"/>
              <a:ext cx="838200" cy="8312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cxnSp>
          <p:nvCxnSpPr>
            <p:cNvPr id="9" name="Straight Connector 8"/>
            <p:cNvCxnSpPr>
              <a:endCxn id="7" idx="1"/>
            </p:cNvCxnSpPr>
            <p:nvPr/>
          </p:nvCxnSpPr>
          <p:spPr>
            <a:xfrm flipV="1">
              <a:off x="1396657" y="2836306"/>
              <a:ext cx="1164903" cy="15800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62511" y="4120145"/>
            <a:ext cx="169555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Say,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5</a:t>
            </a:r>
          </a:p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= 6</a:t>
            </a:r>
          </a:p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= 7</a:t>
            </a:r>
          </a:p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D=True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3600" y="4399763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(A==5) and (B&gt;C)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25686" y="4419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9600" y="4419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6004" y="4995446"/>
            <a:ext cx="311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(((C&gt;A) and (C&gt;B)) or (A==5))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15400" y="49954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82100" y="4964669"/>
            <a:ext cx="8382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58259" y="5418207"/>
            <a:ext cx="2959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((A == 5 ) and (C &gt; B))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65805" y="5410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60096" y="5410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12736" y="4055757"/>
            <a:ext cx="5105401" cy="2246768"/>
            <a:chOff x="342899" y="4094141"/>
            <a:chExt cx="4762501" cy="1984445"/>
          </a:xfrm>
        </p:grpSpPr>
        <p:sp>
          <p:nvSpPr>
            <p:cNvPr id="34" name="TextBox 33"/>
            <p:cNvSpPr txBox="1"/>
            <p:nvPr/>
          </p:nvSpPr>
          <p:spPr>
            <a:xfrm>
              <a:off x="342899" y="4094141"/>
              <a:ext cx="3817214" cy="198444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Relational operators:</a:t>
              </a:r>
            </a:p>
            <a:p>
              <a:pPr marL="609510" marR="0" lvl="1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 (greater than)</a:t>
              </a:r>
            </a:p>
            <a:p>
              <a:pPr marL="609510" marR="0" lvl="1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 (less than)</a:t>
              </a:r>
            </a:p>
            <a:p>
              <a:pPr marL="609510" marR="0" lvl="1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&gt;= (greater than or equal to)</a:t>
              </a:r>
            </a:p>
            <a:p>
              <a:pPr marL="609510" marR="0" lvl="1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&lt;= (less than or equal to)</a:t>
              </a:r>
            </a:p>
            <a:p>
              <a:pPr marL="609510" marR="0" lvl="1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== (the same i.e. equal)</a:t>
              </a:r>
            </a:p>
            <a:p>
              <a:pPr marL="609510" marR="0" lvl="1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!= (not equal)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800600" y="4419600"/>
              <a:ext cx="304800" cy="338862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727944" y="4911741"/>
              <a:ext cx="304800" cy="338862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4160113" y="4604266"/>
              <a:ext cx="640488" cy="210022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4160113" y="4911741"/>
              <a:ext cx="567831" cy="18240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22258D-5E6D-4DA6-8093-FC0D5E68395E}"/>
              </a:ext>
            </a:extLst>
          </p:cNvPr>
          <p:cNvSpPr txBox="1"/>
          <p:nvPr/>
        </p:nvSpPr>
        <p:spPr>
          <a:xfrm>
            <a:off x="5956004" y="5963971"/>
            <a:ext cx="2959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(not D)?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52DDCA-B7DB-4BE5-A78E-3048287366CF}"/>
              </a:ext>
            </a:extLst>
          </p:cNvPr>
          <p:cNvSpPr txBox="1"/>
          <p:nvPr/>
        </p:nvSpPr>
        <p:spPr>
          <a:xfrm>
            <a:off x="6892553" y="596397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2162175"/>
            <a:ext cx="27336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7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F233C9-67A3-4A27-ADA2-717695E4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78" y="2915343"/>
            <a:ext cx="7696200" cy="1628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if’s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91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We can daisy chain an </a:t>
            </a:r>
            <a:r>
              <a:rPr lang="en-GB" i="1" dirty="0"/>
              <a:t>if</a:t>
            </a:r>
            <a:r>
              <a:rPr lang="en-GB" dirty="0"/>
              <a:t> statement together to provide a multiple-path choice.</a:t>
            </a:r>
          </a:p>
          <a:p>
            <a:r>
              <a:rPr lang="en-GB" dirty="0"/>
              <a:t>Can use the </a:t>
            </a:r>
            <a:r>
              <a:rPr lang="en-GB" b="1" i="1" dirty="0"/>
              <a:t>if </a:t>
            </a:r>
            <a:r>
              <a:rPr lang="en-GB" dirty="0"/>
              <a:t>/ </a:t>
            </a:r>
            <a:r>
              <a:rPr lang="en-GB" b="1" i="1" dirty="0" err="1"/>
              <a:t>elif</a:t>
            </a:r>
            <a:r>
              <a:rPr lang="en-GB" dirty="0"/>
              <a:t> or </a:t>
            </a:r>
            <a:r>
              <a:rPr lang="en-GB" b="1" i="1" dirty="0"/>
              <a:t>if </a:t>
            </a:r>
            <a:r>
              <a:rPr lang="en-GB" dirty="0"/>
              <a:t>/</a:t>
            </a:r>
            <a:r>
              <a:rPr lang="en-GB" b="1" dirty="0"/>
              <a:t> </a:t>
            </a:r>
            <a:r>
              <a:rPr lang="en-GB" b="1" i="1" dirty="0" err="1"/>
              <a:t>elif</a:t>
            </a:r>
            <a:r>
              <a:rPr lang="en-GB" b="1" i="1" dirty="0"/>
              <a:t> </a:t>
            </a:r>
            <a:r>
              <a:rPr lang="en-GB" dirty="0"/>
              <a:t>/ </a:t>
            </a:r>
            <a:r>
              <a:rPr lang="en-GB" b="1" i="1" dirty="0"/>
              <a:t>else </a:t>
            </a:r>
            <a:r>
              <a:rPr lang="en-GB" dirty="0"/>
              <a:t>construct.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525000" y="3222953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372600" y="4183427"/>
            <a:ext cx="304800" cy="304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25000" y="4492278"/>
            <a:ext cx="0" cy="7620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</p:cNvCxnSpPr>
          <p:nvPr/>
        </p:nvCxnSpPr>
        <p:spPr>
          <a:xfrm flipH="1">
            <a:off x="8839200" y="4488228"/>
            <a:ext cx="685800" cy="7660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</p:cNvCxnSpPr>
          <p:nvPr/>
        </p:nvCxnSpPr>
        <p:spPr>
          <a:xfrm>
            <a:off x="9525000" y="4488228"/>
            <a:ext cx="762000" cy="76605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34380" y="4680753"/>
            <a:ext cx="644176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6000" y="4662018"/>
            <a:ext cx="609587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56478" y="5269469"/>
            <a:ext cx="1337044" cy="83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&gt;2 and &lt;5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00201" y="3886201"/>
            <a:ext cx="7444565" cy="2264309"/>
            <a:chOff x="152400" y="4008475"/>
            <a:chExt cx="6019800" cy="2264309"/>
          </a:xfrm>
        </p:grpSpPr>
        <p:sp>
          <p:nvSpPr>
            <p:cNvPr id="20" name="Oval 19"/>
            <p:cNvSpPr/>
            <p:nvPr/>
          </p:nvSpPr>
          <p:spPr>
            <a:xfrm>
              <a:off x="152400" y="4008475"/>
              <a:ext cx="6019800" cy="47859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5099" y="5117299"/>
              <a:ext cx="3086043" cy="11554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Could replace this with an </a:t>
              </a:r>
              <a:r>
                <a:rPr kumimoji="0" lang="en-GB" sz="2401" b="1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else</a:t>
              </a: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clause instead (it would provide the same behaviour)</a:t>
              </a:r>
            </a:p>
          </p:txBody>
        </p:sp>
        <p:cxnSp>
          <p:nvCxnSpPr>
            <p:cNvPr id="23" name="Straight Connector 22"/>
            <p:cNvCxnSpPr>
              <a:cxnSpLocks/>
              <a:stCxn id="20" idx="4"/>
              <a:endCxn id="21" idx="0"/>
            </p:cNvCxnSpPr>
            <p:nvPr/>
          </p:nvCxnSpPr>
          <p:spPr>
            <a:xfrm>
              <a:off x="3162300" y="4487065"/>
              <a:ext cx="1085821" cy="63023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4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25388"/>
            <a:ext cx="8305800" cy="870012"/>
          </a:xfrm>
        </p:spPr>
        <p:txBody>
          <a:bodyPr>
            <a:normAutofit/>
          </a:bodyPr>
          <a:lstStyle/>
          <a:p>
            <a:r>
              <a:rPr lang="en-GB" dirty="0"/>
              <a:t>Example of Using multiple if’s - BMI</a:t>
            </a:r>
          </a:p>
        </p:txBody>
      </p:sp>
      <p:pic>
        <p:nvPicPr>
          <p:cNvPr id="5122" name="Picture 2" descr="http://www.mike-buss.com/wp-content/uploads/2012/06/BMI-Chart5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405509"/>
            <a:ext cx="5572125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AD5D3-EF3A-43FF-9C9C-B626A1BB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805560"/>
            <a:ext cx="5476875" cy="40671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3459ED4-84F9-482D-8971-DBEC69F4E6DF}"/>
              </a:ext>
            </a:extLst>
          </p:cNvPr>
          <p:cNvGrpSpPr/>
          <p:nvPr/>
        </p:nvGrpSpPr>
        <p:grpSpPr>
          <a:xfrm>
            <a:off x="7032720" y="2546158"/>
            <a:ext cx="3657600" cy="2992025"/>
            <a:chOff x="5508720" y="2546157"/>
            <a:chExt cx="3657600" cy="2992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145F2-96D3-4B76-885E-9EDFC13A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8720" y="4723535"/>
              <a:ext cx="3657600" cy="8146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DEF5F4-C53A-4881-BB2F-AB982AFB7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8720" y="3586162"/>
              <a:ext cx="3466407" cy="8063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0D3A02-A2E8-448B-B476-4106817B8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8720" y="2546157"/>
              <a:ext cx="3574473" cy="806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8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DAD18-4AA4-9FFB-0898-414B64C2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396655"/>
            <a:ext cx="11306175" cy="1001983"/>
          </a:xfrm>
        </p:spPr>
        <p:txBody>
          <a:bodyPr>
            <a:normAutofit/>
          </a:bodyPr>
          <a:lstStyle/>
          <a:p>
            <a:r>
              <a:rPr lang="en-US" sz="3600" dirty="0"/>
              <a:t>Module Contents and Our Plan!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8CA7E02-B34D-0880-6278-2C2939BDA6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064991"/>
              </p:ext>
            </p:extLst>
          </p:nvPr>
        </p:nvGraphicFramePr>
        <p:xfrm>
          <a:off x="219888" y="943738"/>
          <a:ext cx="11768276" cy="57568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52571816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3029913388"/>
                    </a:ext>
                  </a:extLst>
                </a:gridCol>
                <a:gridCol w="7330052">
                  <a:extLst>
                    <a:ext uri="{9D8B030D-6E8A-4147-A177-3AD203B41FA5}">
                      <a16:colId xmlns:a16="http://schemas.microsoft.com/office/drawing/2014/main" val="2953308208"/>
                    </a:ext>
                  </a:extLst>
                </a:gridCol>
                <a:gridCol w="1641966">
                  <a:extLst>
                    <a:ext uri="{9D8B030D-6E8A-4147-A177-3AD203B41FA5}">
                      <a16:colId xmlns:a16="http://schemas.microsoft.com/office/drawing/2014/main" val="442963989"/>
                    </a:ext>
                  </a:extLst>
                </a:gridCol>
              </a:tblGrid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83068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 01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Introduction, Programming Basics: Python Environment, Installation, Variables, Data Types and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72262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r>
                        <a:rPr lang="en-US" b="1" dirty="0"/>
                        <a:t>Lecture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Procedural Programming: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GB" b="1" dirty="0"/>
                        <a:t>Control Structures with Python (Sequence, Branching, Conditions and Looping)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This Week!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70368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r>
                        <a:rPr lang="en-US" b="0" dirty="0"/>
                        <a:t>Lecture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Structures Concepts in Python (Lists, Tuples, Sets and Dictionaries) and Code Quality Considerations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9856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r>
                        <a:rPr lang="en-US" b="0" dirty="0"/>
                        <a:t>Lecture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Functions, Modules, Argument Passing,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Recursion</a:t>
                      </a:r>
                      <a:r>
                        <a:rPr lang="en-GB" dirty="0"/>
                        <a:t> and Exceptions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46837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r>
                        <a:rPr lang="en-US" dirty="0"/>
                        <a:t>Lecture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</a:rPr>
                        <a:t>Concepts of Object-Oriented Programming (Classes, Methods, and Constructors)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98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Working with Data: File I/O and Data Handling and NumPy Operations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5876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Manipulation with Pandas and Python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60618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Visualization: Basic to Customisation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97679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Working with Real-World Data, Python for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3260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with Python</a:t>
                      </a:r>
                      <a:r>
                        <a:rPr lang="en-GB" dirty="0"/>
                        <a:t>, Coursework, Projects and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8687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EB956C-83A3-E41C-ECDD-037B230FA6DC}"/>
              </a:ext>
            </a:extLst>
          </p:cNvPr>
          <p:cNvSpPr/>
          <p:nvPr/>
        </p:nvSpPr>
        <p:spPr>
          <a:xfrm>
            <a:off x="219888" y="2099256"/>
            <a:ext cx="11768276" cy="6193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88900">
              <a:srgbClr val="FF2F92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6906969" y="1681175"/>
            <a:ext cx="3361426" cy="3294197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6530" y="482652"/>
            <a:ext cx="6119271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50" b="0" i="0" u="none" strike="noStrike" kern="1200" cap="none" spc="0" normalizeH="0" baseline="0" noProof="0" dirty="0">
                <a:ln>
                  <a:noFill/>
                </a:ln>
                <a:solidFill>
                  <a:srgbClr val="01497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Ternary Statement</a:t>
            </a:r>
            <a:endParaRPr kumimoji="0" lang="ko-KR" altLang="en-US" sz="4050" b="0" i="0" u="none" strike="noStrike" kern="1200" cap="none" spc="0" normalizeH="0" baseline="0" noProof="0" dirty="0">
              <a:ln>
                <a:noFill/>
              </a:ln>
              <a:solidFill>
                <a:srgbClr val="014976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F8FA6-DB08-4060-9832-77D337D2BF55}"/>
              </a:ext>
            </a:extLst>
          </p:cNvPr>
          <p:cNvSpPr txBox="1"/>
          <p:nvPr/>
        </p:nvSpPr>
        <p:spPr>
          <a:xfrm>
            <a:off x="1944959" y="1482345"/>
            <a:ext cx="4023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Python has another way for decision making that is precise and the code will be more beautiful.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84601" y="1430407"/>
            <a:ext cx="2985525" cy="2507748"/>
          </a:xfrm>
          <a:prstGeom prst="round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temperature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temperature &gt;=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message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"its warm“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(message) 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message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"melo"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(message)  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"Bye"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81215" y="4458704"/>
            <a:ext cx="8394724" cy="455963"/>
          </a:xfrm>
          <a:prstGeom prst="round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"its warm"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temperature &gt;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melo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2081215" y="3034450"/>
            <a:ext cx="4624385" cy="1226773"/>
            <a:chOff x="2724408" y="1439978"/>
            <a:chExt cx="4722120" cy="16356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722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Arial" pitchFamily="34" charset="0"/>
                </a:rPr>
                <a:t>The whole code, in front can be written like Below.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24408" y="1439978"/>
              <a:ext cx="4507692" cy="697626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Arial" pitchFamily="34" charset="0"/>
                </a:rPr>
                <a:t>Ternary operator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94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6906969" y="1681175"/>
            <a:ext cx="3361426" cy="3294197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603" y="540717"/>
            <a:ext cx="6119271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50" b="0" i="0" u="none" strike="noStrike" kern="1200" cap="none" spc="0" normalizeH="0" baseline="0" noProof="0" dirty="0">
                <a:ln>
                  <a:noFill/>
                </a:ln>
                <a:solidFill>
                  <a:srgbClr val="01497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Short circuit operators</a:t>
            </a:r>
            <a:endParaRPr kumimoji="0" lang="ko-KR" altLang="en-US" sz="4050" b="0" i="0" u="none" strike="noStrike" kern="1200" cap="none" spc="0" normalizeH="0" baseline="0" noProof="0" dirty="0">
              <a:ln>
                <a:noFill/>
              </a:ln>
              <a:solidFill>
                <a:srgbClr val="014976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F8FA6-DB08-4060-9832-77D337D2BF55}"/>
              </a:ext>
            </a:extLst>
          </p:cNvPr>
          <p:cNvSpPr txBox="1"/>
          <p:nvPr/>
        </p:nvSpPr>
        <p:spPr>
          <a:xfrm>
            <a:off x="2020603" y="1731290"/>
            <a:ext cx="46870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When you use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and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operator, If the first expression is False the whole execution will be false and the execution stops, this is called short-circuit.</a:t>
            </a:r>
          </a:p>
          <a:p>
            <a:pPr marL="0" marR="0" lvl="0" indent="0" algn="just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In this if statement a is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False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so the whole expression is False now.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38999" y="2007433"/>
            <a:ext cx="3557155" cy="1618994"/>
          </a:xfrm>
          <a:prstGeom prst="round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b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"yes"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942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6906969" y="1681175"/>
            <a:ext cx="3361426" cy="3294197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1221" y="478372"/>
            <a:ext cx="6119271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50" b="0" i="0" u="none" strike="noStrike" kern="1200" cap="none" spc="0" normalizeH="0" baseline="0" noProof="0" dirty="0">
                <a:ln>
                  <a:noFill/>
                </a:ln>
                <a:solidFill>
                  <a:srgbClr val="014976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Chaining operators</a:t>
            </a:r>
            <a:endParaRPr kumimoji="0" lang="ko-KR" altLang="en-US" sz="4050" b="0" i="0" u="none" strike="noStrike" kern="1200" cap="none" spc="0" normalizeH="0" baseline="0" noProof="0" dirty="0">
              <a:ln>
                <a:noFill/>
              </a:ln>
              <a:solidFill>
                <a:srgbClr val="014976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F8FA6-DB08-4060-9832-77D337D2BF55}"/>
              </a:ext>
            </a:extLst>
          </p:cNvPr>
          <p:cNvSpPr txBox="1"/>
          <p:nvPr/>
        </p:nvSpPr>
        <p:spPr>
          <a:xfrm>
            <a:off x="2148801" y="1795319"/>
            <a:ext cx="4023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For example : you need to see if the number is between 20 and 30</a:t>
            </a:r>
          </a:p>
          <a:p>
            <a:pPr marL="0" marR="0" lvl="0" indent="0" algn="just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You can do it with two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and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operator or you can chain two operators.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84601" y="1762574"/>
            <a:ext cx="2939844" cy="1096658"/>
          </a:xfrm>
          <a:prstGeom prst="round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 =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 normal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 &gt;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 &lt;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"accepted"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 Chaining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&lt; x &lt;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"accepted"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846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8382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There are times when we need to do the same instructions multiple times: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133606" y="2514599"/>
            <a:ext cx="3799603" cy="249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name=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“Enter your name”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display 5 times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95800" y="3124201"/>
            <a:ext cx="5105401" cy="1757815"/>
            <a:chOff x="2971800" y="3124200"/>
            <a:chExt cx="4114800" cy="1757815"/>
          </a:xfrm>
        </p:grpSpPr>
        <p:sp>
          <p:nvSpPr>
            <p:cNvPr id="7" name="Right Brace 6"/>
            <p:cNvSpPr/>
            <p:nvPr/>
          </p:nvSpPr>
          <p:spPr>
            <a:xfrm>
              <a:off x="2971800" y="3124200"/>
              <a:ext cx="457200" cy="1421725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157953"/>
              <a:ext cx="3581400" cy="17240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It is bad to repeat the same thing.</a:t>
              </a:r>
            </a:p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would happen if we needed to repeat 8 times instead?</a:t>
              </a:r>
            </a:p>
            <a:p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Code would have to be changed.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02946" y="5215093"/>
            <a:ext cx="247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Question: Is this a good way to program?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7081" y="2865565"/>
            <a:ext cx="2552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would be good if a loop could be used so that we only have to write the code once.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B19D5B-2A2F-42BD-8F54-C232035763A9}"/>
              </a:ext>
            </a:extLst>
          </p:cNvPr>
          <p:cNvGrpSpPr/>
          <p:nvPr/>
        </p:nvGrpSpPr>
        <p:grpSpPr>
          <a:xfrm>
            <a:off x="5257801" y="2590800"/>
            <a:ext cx="4472609" cy="3470586"/>
            <a:chOff x="3700540" y="3453985"/>
            <a:chExt cx="4472609" cy="3470586"/>
          </a:xfrm>
        </p:grpSpPr>
        <p:grpSp>
          <p:nvGrpSpPr>
            <p:cNvPr id="29" name="Group 28"/>
            <p:cNvGrpSpPr/>
            <p:nvPr/>
          </p:nvGrpSpPr>
          <p:grpSpPr>
            <a:xfrm>
              <a:off x="3700540" y="3453985"/>
              <a:ext cx="4472609" cy="3470586"/>
              <a:chOff x="3810000" y="2492892"/>
              <a:chExt cx="4472609" cy="3470586"/>
            </a:xfrm>
          </p:grpSpPr>
          <p:sp>
            <p:nvSpPr>
              <p:cNvPr id="12" name="Flowchart: Decision 11"/>
              <p:cNvSpPr/>
              <p:nvPr/>
            </p:nvSpPr>
            <p:spPr>
              <a:xfrm>
                <a:off x="3810000" y="3581400"/>
                <a:ext cx="1828800" cy="1447800"/>
              </a:xfrm>
              <a:prstGeom prst="flowChartDecision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Repeated 5 times?</a:t>
                </a:r>
              </a:p>
            </p:txBody>
          </p:sp>
          <p:cxnSp>
            <p:nvCxnSpPr>
              <p:cNvPr id="14" name="Straight Connector 13"/>
              <p:cNvCxnSpPr>
                <a:stCxn id="12" idx="0"/>
              </p:cNvCxnSpPr>
              <p:nvPr/>
            </p:nvCxnSpPr>
            <p:spPr>
              <a:xfrm flipV="1">
                <a:off x="4724400" y="3124200"/>
                <a:ext cx="0" cy="4572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2" idx="2"/>
              </p:cNvCxnSpPr>
              <p:nvPr/>
            </p:nvCxnSpPr>
            <p:spPr>
              <a:xfrm>
                <a:off x="4724400" y="5029200"/>
                <a:ext cx="0" cy="54403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2" idx="3"/>
                <a:endCxn id="20" idx="2"/>
              </p:cNvCxnSpPr>
              <p:nvPr/>
            </p:nvCxnSpPr>
            <p:spPr>
              <a:xfrm>
                <a:off x="5638800" y="4305300"/>
                <a:ext cx="1546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20" idx="0"/>
              </p:cNvCxnSpPr>
              <p:nvPr/>
            </p:nvCxnSpPr>
            <p:spPr>
              <a:xfrm rot="16200000" flipV="1">
                <a:off x="5962933" y="2157649"/>
                <a:ext cx="593464" cy="3070529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ata 19"/>
              <p:cNvSpPr/>
              <p:nvPr/>
            </p:nvSpPr>
            <p:spPr>
              <a:xfrm>
                <a:off x="7063409" y="3989646"/>
                <a:ext cx="1219200" cy="631308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Print name</a:t>
                </a:r>
              </a:p>
            </p:txBody>
          </p:sp>
          <p:sp>
            <p:nvSpPr>
              <p:cNvPr id="27" name="Flowchart: Data 26"/>
              <p:cNvSpPr/>
              <p:nvPr/>
            </p:nvSpPr>
            <p:spPr>
              <a:xfrm>
                <a:off x="4191000" y="2492892"/>
                <a:ext cx="1219200" cy="631308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Entername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lowchart: Terminator 27"/>
              <p:cNvSpPr/>
              <p:nvPr/>
            </p:nvSpPr>
            <p:spPr>
              <a:xfrm>
                <a:off x="4159858" y="5582478"/>
                <a:ext cx="1116164" cy="381000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end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11370-4174-4F0D-9C7B-040D08F2B8A8}"/>
                </a:ext>
              </a:extLst>
            </p:cNvPr>
            <p:cNvSpPr txBox="1"/>
            <p:nvPr/>
          </p:nvSpPr>
          <p:spPr>
            <a:xfrm>
              <a:off x="5529340" y="5000024"/>
              <a:ext cx="466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775963-39B7-4672-B5AD-95F7299B9D1F}"/>
                </a:ext>
              </a:extLst>
            </p:cNvPr>
            <p:cNvSpPr txBox="1"/>
            <p:nvPr/>
          </p:nvSpPr>
          <p:spPr>
            <a:xfrm>
              <a:off x="4599505" y="5981048"/>
              <a:ext cx="466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4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– while loops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1981200" y="1600200"/>
            <a:ext cx="8077200" cy="518160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We use a LOOP – there are </a:t>
            </a:r>
            <a:r>
              <a:rPr lang="en-GB" b="1" dirty="0"/>
              <a:t>WHILE</a:t>
            </a:r>
            <a:r>
              <a:rPr lang="en-GB" dirty="0"/>
              <a:t> loops and </a:t>
            </a:r>
            <a:r>
              <a:rPr lang="en-GB" b="1" dirty="0"/>
              <a:t>FOR</a:t>
            </a:r>
            <a:r>
              <a:rPr lang="en-GB" dirty="0"/>
              <a:t> loops</a:t>
            </a:r>
            <a:endParaRPr lang="en-GB" sz="900" dirty="0"/>
          </a:p>
          <a:p>
            <a:r>
              <a:rPr lang="en-GB" b="1" dirty="0"/>
              <a:t>While</a:t>
            </a:r>
            <a:r>
              <a:rPr lang="en-GB" dirty="0"/>
              <a:t> loops allow you to repeat until some condition is met hopefully at some point in the future.</a:t>
            </a:r>
            <a:endParaRPr lang="en-GB" sz="900" dirty="0"/>
          </a:p>
          <a:p>
            <a:r>
              <a:rPr lang="en-GB" dirty="0"/>
              <a:t>Syntax:</a:t>
            </a:r>
          </a:p>
          <a:p>
            <a:pPr marL="777240" lvl="2" indent="0">
              <a:buNone/>
            </a:pPr>
            <a:r>
              <a:rPr lang="en-GB" sz="2600" dirty="0"/>
              <a:t>while (</a:t>
            </a:r>
            <a:r>
              <a:rPr lang="en-GB" sz="2600" i="1" dirty="0"/>
              <a:t>&lt;condition&gt;</a:t>
            </a:r>
            <a:r>
              <a:rPr lang="en-GB" sz="2600" dirty="0"/>
              <a:t>):</a:t>
            </a:r>
          </a:p>
          <a:p>
            <a:pPr marL="777240" lvl="2" indent="0">
              <a:buNone/>
            </a:pPr>
            <a:r>
              <a:rPr lang="en-GB" sz="2600" dirty="0"/>
              <a:t>     &lt;code block&gt;</a:t>
            </a:r>
            <a:endParaRPr lang="en-GB" sz="900" dirty="0"/>
          </a:p>
          <a:p>
            <a:r>
              <a:rPr lang="en-GB" dirty="0"/>
              <a:t>Examples: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Everything in the indented block after </a:t>
            </a:r>
            <a:r>
              <a:rPr lang="en-GB" b="1" dirty="0"/>
              <a:t>while</a:t>
            </a:r>
            <a:r>
              <a:rPr lang="en-GB" dirty="0"/>
              <a:t> is executed while the condition evaluates to </a:t>
            </a:r>
            <a:r>
              <a:rPr lang="en-GB" dirty="0">
                <a:solidFill>
                  <a:srgbClr val="FF0000"/>
                </a:solidFill>
              </a:rPr>
              <a:t>True</a:t>
            </a:r>
          </a:p>
          <a:p>
            <a:r>
              <a:rPr lang="en-GB" dirty="0"/>
              <a:t>If the condition happens to be </a:t>
            </a:r>
            <a:r>
              <a:rPr lang="en-GB" dirty="0">
                <a:solidFill>
                  <a:srgbClr val="FF0000"/>
                </a:solidFill>
              </a:rPr>
              <a:t>False</a:t>
            </a:r>
            <a:r>
              <a:rPr lang="en-GB" dirty="0"/>
              <a:t> at the start, then the code in the block is </a:t>
            </a:r>
            <a:r>
              <a:rPr lang="en-GB" dirty="0">
                <a:solidFill>
                  <a:srgbClr val="FF0000"/>
                </a:solidFill>
              </a:rPr>
              <a:t>never</a:t>
            </a:r>
            <a:r>
              <a:rPr lang="en-GB" dirty="0"/>
              <a:t> executed</a:t>
            </a:r>
          </a:p>
          <a:p>
            <a:r>
              <a:rPr lang="en-GB" dirty="0"/>
              <a:t>NOTE that evaluation of conditions assumes that if a quantity evaluates to non-zero, then it counts as </a:t>
            </a:r>
            <a:r>
              <a:rPr lang="en-GB" dirty="0">
                <a:solidFill>
                  <a:srgbClr val="FF0000"/>
                </a:solidFill>
              </a:rPr>
              <a:t>True</a:t>
            </a:r>
            <a:r>
              <a:rPr lang="en-GB" dirty="0"/>
              <a:t>, whereas a zero counts as </a:t>
            </a:r>
            <a:r>
              <a:rPr lang="en-GB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060F79D-9F97-4BB9-8136-2C7EB119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37" y="1013347"/>
            <a:ext cx="1713634" cy="191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C2E04C-4F44-4B78-B2AD-2336143F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876675"/>
            <a:ext cx="234315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BFE930-EC84-484F-A135-CB2FA1B03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2" y="3876676"/>
            <a:ext cx="21717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849" y="339755"/>
            <a:ext cx="7315200" cy="692091"/>
          </a:xfrm>
        </p:spPr>
        <p:txBody>
          <a:bodyPr>
            <a:normAutofit/>
          </a:bodyPr>
          <a:lstStyle/>
          <a:p>
            <a:r>
              <a:rPr lang="en-GB" dirty="0"/>
              <a:t>Infinite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572" y="914400"/>
            <a:ext cx="9197830" cy="5029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Sometimes we want a loop that continues forever UNLESS something happens in the loop body to allow it to exit </a:t>
            </a:r>
          </a:p>
          <a:p>
            <a:r>
              <a:rPr lang="en-GB" dirty="0"/>
              <a:t>We use the reserved keyword </a:t>
            </a:r>
            <a:r>
              <a:rPr lang="en-GB" b="1" dirty="0">
                <a:solidFill>
                  <a:srgbClr val="FF0000"/>
                </a:solidFill>
              </a:rPr>
              <a:t>break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to get 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are other scenarios where we want to loop forever…</a:t>
            </a:r>
          </a:p>
        </p:txBody>
      </p:sp>
      <p:sp>
        <p:nvSpPr>
          <p:cNvPr id="4" name="AutoShape 2" descr="data:image/jpeg;base64,/9j/4AAQSkZJRgABAQAAAQABAAD/2wCEAAkGBxQTEhUUExQUFBQWFxgYGBcYFxcXFxcXFBcYGBUYFxcYHCggHBolHRQXIjEhJSorLi4uFx8zODMsNygtLisBCgoKDg0OGxAQGywkICYsLCwsLCwsLCwsLCwsLCwsLCwsLCwsLCwsLCwsLCwsLCwsLCwsLCwsLCwsLCwsLCwsLP/AABEIAMIBAwMBEQACEQEDEQH/xAAcAAACAwEBAQEAAAAAAAAAAAAFBgMEBwIBAAj/xABCEAACAAQEBAMFBgQFAwQDAAABAgADBBEFEiExBkFRYRMicQcygZGhFCNCscHRUmJysoKSouHwJDPxFRZzsyU0Q//EABsBAAIDAQEBAAAAAAAAAAAAAAMEAQIFBgAH/8QAOBEAAgIBAwIDBQgCAQQDAQAAAAECAxEEEiEFMRNBUSJhcYGxFDKRocHR4fAjQjMGFVLxNENiJP/aAAwDAQACEQMRAD8ABYfjw0EzTvGU5M6CjWJrEwzJrUcXVgfjA3JoejiXKPpkwdYr4hbAMq65E3YQSMmwU7YQXLBuF1RqatJVrIDmPcDrBnFKGc8mZZq5WTxHsbPQoEQW6RMVwIzlliTxTMLTABckmwA3vytFLMJchaRjwTC8ihpljMtqeQ7D945LWane2ofdNLc0sBuXGbnIGRZRIYhS2Bcj15cTPTtI8pFWdLB0OsKNOLDRkZ7xXwz4beNK/wC3+JB+En8Q/l7cvTbc0Wt3rw59/J+v8jStclhgumlQecgEgfxDhcrIZ0xT5QNVNibmwHzMM6PUW7lXB9/UUuhDG6RBwRhwnO1pJAC3VtTcg2KlyLX2+sMdRnKEVmfnyv1wArx5IZnq5fgspvKmqeRNjY2Km2oOp+UWq0armpL2ov1+pVzyhz4LrRNpVO7ISjdbrt/pIjmusUqq9ryfK+f8hq3lBCttYxkV9wp+fONKHwK2YV0DN4i25FtT/qvH0Tpl3jaWKl3Sw/78BK2LjPKNNwHExPkpMG5AzDo3P9/jHLarTum1w/D4DsXlZDEufCbrPFemkhHe1jLmHMUOuWYfeK30Abcjrc8zBLJucY5+8uM+q8s+9fTjyIwXxUgbQv4bZJ8auPeEeK0+utBI0nhJ44xj7vwgdX37KDr8zp846PpWm2+2xe+WFgS5VfNXaY4/xGNvZF+QpvkuzHvhDh55wE6qZ2U6rLJNiOrj9If02ji/akvkZ2p1kl7MWMuOcSpSFJSS/EmEX8NdMqAG7aA9DYW5E8odstVeElz6CdNErsybwvX3jBgWIpUyhMS9joQd1I3B/wCc4vGaksorOqVctrCJSJyVwzmJPZZjWGcH1M+xy5FPNtPpvHB39U09Lw3l+466FbZfb2Xzb3WcAewMLr/qCrtsYwq8dmUq3gKsQaPnHZiD9YZ0/VqLpqEYvL7LGSs1NLO/gucL+zkjz1blr7S1P9zfoI6yGiUsOa+Rz9/UMPEOfezQMOweTJH3UtE7gan1O5h2FUILhGdPUWTfLYQEqJaTIjOS8yjPw6X4ivl84vY/TaOY/wCoZwrrjCKw33+C/d/Q6Lo++blKT4XHz/v1LYaOHt7m5gmlPA4dwckEaVhGxptvmKWJks9hBb9uCkEwdNaMS7uNxRWnKGBBFwQQR1B3gcXh5CoUEw3JMZOQOnpuPpGlK7dFMrNneN4J49NMlrbMRdf6lIYD42t8YrpNX4N8Zvt5/B8C1iysCbR8T1lOi0yysrIMo+7bPblpsfW2sdBLQaS6b1DllPnusf35i2+SWBu4X4bM2mmfbFIea2ZeUxP5ieRJJNj2vGXr+qqu+K07yksP0fu/vyLxhlchrhbABRCYBNaZnIOoCgZb6gDmb6+kZXUeoPWOL24wXhHaXcQqLAwrVDLCIynijCmqajNmARRY9b3J0+BjrdBqo6enbjlgrK9zXod4fVfZm09zQFfTb4xW2vx1z3CLgbKWuWYt1Nx/zeM2VbjxJFsE/iQGUScHmYxXB7Bw7GLqGT2CjPna2uLnYf8AOUP6XSSsfuCQpcjP8ckTkmnxxZjqD+EryyHpHRVwjCO2JnX1zjL2jvhnDhOqFBF0XzN3tsPifyMN6eG+aTEL5OMW0aFxPRvNpWSXM8M72AJZwouJa2IIJIHWNa2DlDCZkU2RhbmSz+nvFDA5dbSkVXhO2YEEzFLtl2IYHzL7o16QlGNsHvwaU5UW/wCLd29OP4HTgrElWYxVQquReWDe19svpc2+UehZiXHmXsp3Qw3yvM0WcRDUciE8FEvBsCjZMigW2F9B+wj4nVByZ27ZZWRD0dImuwNzAmJVILlF2U2Pc/7R3H/TvSIaeH2iS9qXb3L939DC6nrHJ+HHsu/x/gjlmOpwYjeS9IW8VbCwWS74GkC3jPh4QEq5v3h7WH0v+scZ1+TlqH7kl+v6nVdJht0y97b/ADx+h4JkctNZZqbT6fWrLRndgqKLknYCIrqlOSjBZbKSSSywDI9pFKXy2mgXtnyjL62zZrfCNyPSdTGOcrPpn+MfmKOcGzzGPaNJltllqZ1t2DBV+Bsb/KCVdLutjmb2+7GX+hVyjFhLAOI5dXLLpdSpsyndTuNRuD17Rj67Rz009suc9mMVtTWUEfEhPAbaCcQcCaD1H5EwxXF7AFiLMibAJRAMtJOgbiUJROiFW2Rkjmz9Iv4LPZF7GsRsDrD2moyyyFZKryEnckn9vpGq6/awS+4vV1Tcxo1V4RdRLFFMZNQSDBJUxksSQ/XQlHDCkvHnHvAH6QnPp0H914Jemi+zJv8A3Pb8B+cB/wC2P1KfZfeUaviOY2gsv1PzMM1aCEe/JaOniu5PgKsz3NyT1jTrgksIJhIesQ4dSrpjLfRhqj80a2h9Oogu0U1EVNbWJnBVA0ozhMFnWZkI6FB+XmhvSvlswb6XseQHieHTa1qif4iWkswWWxNwiC915C9vib6wVxldmWewq5w0zjXjv5+8s4b7QaiTLlKZYdFGXMxfM+X+fa9ux2i8dVJJZQCegrlJtPD9PT5GgYFUU9QEqpaAMb9iGGhDAaEg8/Qw1CMJ4mkITstpbqkw+1ZBNoF2lf7VFsAt4pcRY1KnTqepp5ubLoUuQVKnMCUO19RftHz/AKVo7Kq50XRxnz9c+87WySbTRphxFfs5nLqMmYepGn1MV0tGblU/XBS2e2LkKMiZ847+CSWEcnbJt5LkqZBAKL1NUWikkHrnhluZW2WBbBnxOBaerzOx72+Uch1uv/8Aofy+h1nSZZ00fn9SVZ8c1ZWa6Fz2hlmo2y7B0Zv6QfyBKn4Q70fEdUs+jx8f/WRfVxfhPAmS66hFLl8GaajJbPm8oe3ve9bLflljcdWs+0bt62Z7Y5x+Hf5iSnT4fZ5wVqDGJciWyTKSXNdvMHmXFlYDL5SNuYIIgl2msumpQtcUvJeq78/+ykbYwWJR5940+zCQ6S5sxrhZmQLfnkzXYdvMBfsYx+vWRnOMF3Wc/PHH5Dmhg9rb8x4NRGLXVljcgPVzc0zTkIb2bVgTtfJakzCIC6cizZL9qgfglGz410GhSUciCZVM2iBm9BeHadFZa/Yi38EBndGH3ngXcbwurceWSxHqg/No2dN0m+PLj9CI6/TrvL6/sL9ZTzpS2mSpiDqVNv8ANtFp6OyEsyi0M1X1W/ckmCperwSER6lZkEUgmB/JxMETtJ3FZxHtp7cXMNw1nO0WjAq2P+AYRltBUgbY4SVsIsKyeWJ2NkJUvbTOFc9zbKf7RB6OMiurh7PxETEuFnecTLZQjG5JJuoJuRa2sFWnk5cdjHu1kYRxJcoEVeJVFNLmUj5TLOYAOt7BjfNLN+9+diY85zrTrfYDGqq6Suj347P8mO/s+Uy6QZtC7M4HY2Cn4hb/ABh7SxxXyZHUZqV7x5cDKaqGBHJz9qj2CMlqfwnRzNfCEs73TyH5DT6R8fp6vq6Xjdle/k+hOqLLWJPKlUxkS2AsAQpa7Wzgk73teNbo+otv1sLJrvnnHHZi2rilRJL+8gmRM0j6JFnJ2LkspNgiAM6qK9ZSNMc2VFLH0UXMRJpLLLVpykorzEGdxhWVAmPIUJLljMQApIXW1y25sDoOkZ0rrZ5cOyNyOmoqwrHls94P4hMyYyTCMz6qdgWUai3Ur/bGF1SMppWenc3enuNf+NfIci8c9KGTZizl5twQdQRYg6gg9RAfDaeUE4YicVU8mmdGlU8o5gx8xcqCpH4MwW2vSN3QSu1EZKyb49MZ/HGTM1UYUtOMVz8fpktf+6ipAq6WxFrOFBHwDfoTC/8A2xSy9Pb8s/t+qL/a3Hi6GPf/AH9w3h/Ecmccst7m18pBBsPUd4Qu6fdVzNceo1XqKrOIsviezEKupOgi9FJFkku4Px3hPEKaY1TJIno1i0sXBAAAsBz23Hyjalpa5VKE1280Y8rm5uS/Agw3i6S/lf7pxoVfTX1MZVugur5XtL1RKsiwhNrVOxv0tzhZQk3jB5hTDcNv5pn+X946vp/RIxSnfy/TyXx9foYWr6hztq/H9g/IQAWAAEdDGCisLgyXNt5ZOJcSew2BJGOU02Y8nNZwxWzCwcjQ5SdDry37QNXQk9uQs9NZCKnjgCcQ8Fy3u8gCXM6DRG+HI9xC1+ijLmHD/I0un9YnS9tvMfXzX7iYkllYqwKsDYg8jGbsaeGdjC2M4qUXlMsihLRbaWyXaPBhfUR7BcZ8Nw0LbSPEMYadQBHgUuSVp4jxXYZ7xvX5amS19CGU+hIt9Ymue2QrrF7KwV5dRGpCWDltUtzLBmBh5gGt1AP5wbcn3M1wa7Ev2qCqQu6zw1neJ3Fdhz9t7xG4nYD6n/1edpdlB6NLQfMG8cBH/tNPo38GzucWs4w7hKbKYTp07zj8Kkte/wDEx3g0Ot1eJGNceM93xj4IpPTOUGmw/InR2UJHMWQLST4MmLOJUxtDNp5ssbsjAepGn1iLFug0TS9lsZPyZnHD+Min8ZJisVmLYgaEMtxY3tb3iD0jNqtUMp+Zuaih27XF8oq00zOTkAlFSrLlJJBGxudYXnFS4xwMxk4YeTReG+IFngI7KJ4Gqg6Nb8S/qOUc1rdJKh7o8x+nx/c3dLqlasPuGJkuElNMdTEbHsOqnF5gLgEgZQCdedlF+Qjc01+mi8Q4b/vmZl9d8l7XJHKwCpmqPEnMqke6xckdiugiktZp6pPZDn1WPqT9nusj7U+PTn6BTCuHFkN4mdiQDroq2O9x/vC12tletmML8wlOmjS92csa+GJqTXBlsHAPvAgi/aD6elxftLkFqLVJcM1Onl+Ueka0Y8GY3yZ57SfZ2lUjTpACVAF+ge3Ju/eKJbHlE5z3M99m+AMGafNVlKsyIh5Mps7EdQfKPQxo6euMnv8AwM7W3OK2L5mmyTGikYrZdkmPMmJcWagYKTYkX/8APSATsSeB6ulyWUhQx7hHx581j92CLhrXBbQD52JMAdLsk/Ia+0KqtJcgKj4inUM0U9dcyz7k3cgDS9/xpt3F/hF4Wyre2z8Re3Twujvp7+a/vZ/kEuJqBXAnpYkAEkahkOxuN7b36RXV1Jrev6h7oWtcLPAn2fb3P+fqC6QCEMnXoJGektGdzZVBYnsIg9KSissWx7TEDWFOxXqXUNb+m1vrE7RB9Qjn7rC+McbKKLx5B8zHw1DDVHIucw6gAnodOsQlyEt1MVVviJlJT1EqtppkyYXmTcswnMScrXzq1/5QdNvlHnJYYlGNkbobnlvku8XVHiTB2/WE3PMh67kiwrEALK59D+8P6fU/6yMHXaN/fh80HTYjSNBMw5cFacDyi+4C2iAqxijsKZRKKc9Yp4jIyMvDVRNEkLOBDIcoJ3ZRsf0j5/1Gmp27qnw+X8Tua845JMQm3hWqGGFwDUaO36TrlZX4cvvL80YfUNG4y3x7P6kgeNncZLrPmnR7xCPAFLGq1zNbw5EskEfeFMzbDYnQQpZc93CXxNCnTRVa3SfwyBaakZc5ewLD13v0gKz5jEmnjBCshUsRckag9CNiLQOWMBYbm+BowfiaeLI9po2F9G/zDf4gxh6jQ1TeYez8O34GzXdKMfa5GpK0EaqRCT0E1/sFWpT8jl6joIlaN+bJd6EWor3qp7SZ00y5eZlVVsoJDWUNff48+kbNenjRBSgsv1ZnTtdknGTwhv8AZnh7U1aZbn3iF6BgRdGt/wA3MNrE1kWlxwbYlZLz+FnXxAobJcZsp0BtvbSCAj2c2kQzxn9dOBmNbQXP5xp6aOIoxdXPMmfS5sOIzmyZ63IrOQSFBNlBJNuQA3Melwsk1vMkhSwri9TNLz77k2GuoHlX00tGWppzzI6Fwar2wOcS40qgvjKD4V7XKXl72sT66XvF/FsS3eX5AnTS3sff48hGmrZGKUpDrzsw/FLcDRlPxuD8DzhuDjdDky7FPS28P+USYRhwp6ZZBYzLA3J55iSQByGu0SqlGG099pc7vEXH8CvInlWKnkSPkbRhN4bR9GrlvipeqyT4nedIeWDYsLAnbcHXtpHlI9bW5wcV5gAU32ejmyJgRpk17rbXSy2O2lrG3rFt2XkQcPBpcJYyy1QcMg0uWcxQeJ4ptbQBcoGvO0Vc+eCYaVeDibxzkiFYomma1yQolyx/AijS52zt0GwJgc37J6qSdm9/Be5fuwXOcsSTuTeFvMvJ5IYtkGy/hNU4JXMSBtfpDU9XKMYuPzMqWghOUlL5MMrOJ6R5dSfnH8xOzpC8pfkdeIR0jz17faIJdJS+9L8jj7S3WAPVWPzCrQUrjH5jPLr5bC6upHYgxy0q7IvEk0dLHD7FKrqB1EXhBhNgIn1wHOH6arE1KOclJKGMSaOJXEku9mPxA0+MdNp7rZR/yLDMPUU0qXsMtmsRvdZT6GLTsZWNKB9ZNHWAOwMqgBUTszZQdYiVmFllo1ZeCnOmKm5uekD9qz4B/Yr+Jf4bniZOUEWOp+QgdtW1ZyWjdu4H+XL0hdotkUeJsdmyp4RNAgBNxo+bX5DtzvDFVEZRywVlzTwi5hGGUuItnLGW62M1LgXUbk3/AA8sw+MWip1+z5A5SjLka+NZ/wBjmUdRLCnQgDkfDKsu3KzGCw7YBNkvs5wqdVTziFSWsGJl30Mx9QW0/AuwHPbYa3bKmi4pVZZbHoCYhshszp53mjVpfBgah+0Ty50OIRkydZ8WK5A3EOAS6kFhaXN/jA0bs45+u/5QC3Txs58xzT62dXD5Xp+wCqOJUo5n2NpZmU6S8r3tmd38zMATYqc1rftAHaqn4bXA5HTy1EfGTxJvj3JcficezJSFqHsRLZlCg/yZr687BlF+xidGuG/Ir1SSzGPn5jlMmwxN4EaY5YgPiqeNMDaedteR8xjm7U3NterPoulujGmClxwvoEHJdPupiqf4t9IopY7jU90o+w8Fenw1pbZ2nys38TDMR6Zou7EJrSzi9zkviWqjEVdFRFn1ri91lIcpYn8WQGwEQst+hF0oRit7cvgCpnDuITZ4d6SeksXygSmCqCOnXudTHrOKnjuJxs3WryS7ElfhhQeYEEciCD8jGZG17sMceGuANMWG0wTOqeZlIMeayiH2DcqZpAAMi3R0cycbS1J78h8YvGLYhfqYV8PuMUngaYQCXAPpBvDM966XkjL+FsEqZrFZclmU+8x8qj4nSNCco+ZrVUWT+6hrm8KPJTzMB2Fz9TAXP0RpV9NbXtTAc2XuLxXxZehd9Lh/5MGzaFhcg3gsL12YhqemWR5jyc0L2mLfTWCah5plj0M+jKtSfqHK6jnGas2VLZxa2gJAOuv1jHovq8N12Sx8zXnVPduisgqfh05FZyjh2NttQDqTpDa1FM2oqSwgXgWxTlh5Bc3KFtY5+d+XpDMdzlnPAGW1RxjnzyHOHJXhurHc7/HYQndZuePIbqp2w95odObiAplWhf44wotLWegBaUfMCLgpfmOYB+hMNUS52vzFrF5ivjNLJMyV9jzsZqAtKF2KM+nhgjUnfy8vQ6Mxbx7QFj37OVk1tM2H1Mh28As4mZmGQlrAA7y2FyLDQgG/OKyeHkpk1eSFloqIAqqAFUaAACwAiuT2QJxPWWlPryMVciHyINBV50U31Gh9Rp+x+MaGmszFMw9dF1zaZcWdGjGZl7iRamCqRODv7TFsk4BmL4XIqCDNS5XQEEqbdCRuIFZVCfMkM0ai2lYgyzIZJahEAVVFgBsItxFYRRqU5bpcs4rcRCS2boD8+UJ6i5RTZp6PTOclH1Mzqm3J63PxjGjyzrLUlDBPh8pphVUBZmNgBuSeQik+5amXsZNb4T9lMryza0eI+4lXOQf1fxH6esXr3YFL7YzlnBqNFQy5ShZaKijZVAUD4CCqKF3Js6ramXKRpkxgiKLsx2A/5yi2CuStUUlPVSgSsudLYXB0YEdVP7RSVcZLlExk49mZTxz7ODJDTqTM8satLOrqOZU/iHbf1hWVW3sN1354kZm5iIoJN8DbwZgj1HmbSWDYfzW3+EDcE5GZrNW4LZHv9DVsMoElKAqgQZYRisI2ix4VOF65amlZpKeCoLJLBtplAAYgabnaD7Tt4zTSa7GfcUYLO8VZH2mZU1De8o8qIO+vx9IlIFZuk1FSbZRm8PGnFicxO55fDtFJ8j+mpVS47s5w+gec4RBcn5AdSekJ6i2NUN0hlmh4JwfIlWZ1EyZ/Ew0H9Kxzep6ndYtqeI+i/ViM669+/CyMT0wItYRm5JUwFiuDBgdIYqvcGHi0xJxbAhqGW4+vwMbWn1jXKZ6ymFixJZA0ykKWtew67j1h2Nu8BKrauBpwOszKOsRnDFbIDFKCspVgCrAgg7EEWIg8JCU4lDh7hOTTVJnqxYWtLVtTLLe8b89NB6ne8MuxtC0uB1owLsyqqlyCzAAFiBYEnnpFd2RWd0Yl7w77mJAPUvyQJxrh7x1K+Iy37Aj5aRDjkhapp9hCqeEqqkYulp8o+8EBzi34sh3+BMGom6n7idVOnV14+7Jds9n7s/uQSaxXF1P+0a0ZprKObnCUJbZIjmVBEXVmAsFkjNfFlaNRqycNiEVd6QzHTZImriYBPUjMNJ6gvFa0t5QdOfcxm3W73g39DpfCW59xfrz5TEVrkNfL2TWPYzw2ElCqmDzzPcB/CnUd2/K0enzIVc3twa9JiyAs9rK6XJXNNcIt7XPM9ANyewi6IBfEc5XlZTJWfJcA3J0vc2sQNDtrFyBBwmorKCeokyZsyRNYfdWJBDbFHsAG76A8+oqyTV3irPGHe0zhLwqqW8kWl1D2sNkmnf4EXb4NC0ltC+NiDz5DtgtGsqWqKLBQAPhAIs5+cnKTbCbs2VspAaxsTqAbaEjpeLpg8mXLxtWy7o0xGKswJIDXOY3sV0I6W5WhlQTH1RBrKHbgil8GgkqdCVz27zCWA9dRBTqIxwkhS4Kr5fjT3qGyzHDanfMScw7H9okBCeJNvuXKbDBMLkXIyi99db6frETwG0M5bnkKcP4YspTYeZjcn8h6RyHUNR4tnuXY1JvgYZUY8hSRckS7wxRVuF5ywTzqMWh2ekW0HG55F/E8MB5QhmVbNGu3Io4ng++kP06kK+RUac1NN7dOojaratjlCdq2sbMKxdJq+VhfmOY9RE7ZR7iU4p9hkwmlzWZtuQ/UwetZ5MXWaja9kfmMUkQYy8lpFiyRKJCkWwS0RTFjxRoR+M+FPEvPp/JPGrAbTQOTD+Lo3wPa8bHDlFq1XN7Le3r6GdjETs4sRvBVq4y7jkujWVvMeV7j01adRFvGT8y8NJOP+r/AjNSsBsuivMep0dsvLHxJ5P3nlGgPPnGbdqWuUa1OjjDl8sG4rStJPmGh2PIwWi2NyzEJY9vcGpTGYVTnMZV9MxA/WD78PPoITe/g/ReBKEloqiwUAD0AsIrB5QCa5GCTMgyYMzr2sLOWdIn+Y06rlNtkctck9MwsAf5bdIumeJK7jmS8pZNNLZENgQbFieSgAm+vPcxfJBHxNx01DTJTSrfast3J1EnOSwW2xcBhpsO8R3PC7h/EeJ0CSa2rneJTVD2MmY+aaUYFvERbeXQXAB5gEC+kcPsQzT8fRJsm+hAyzFPpqCPgT84Wu+6B1C/xsAz8QWWjO18qgsbC5sN9IUTy8IyFy8Iz7EuI6rEJhk06skv+FTYlesxuQ7besOKEYLMhtVQqW6fcL0ns/GRc86zW1yr5fhcxR3PyBPVvPCPsJ4WrJ0yXOqp5TIysqXzEZSCBYeVduV4bydhGuecyfyG6r4dppjmY0sZzuQStz1IBsT3iMkutPlolq5aSpJVFCjYAd9IW1c9tUmHpjyipLnqiFmICqCSTsANTHHTjKctsVyxmbwssDU/tBpS+U+IovbOVGX1NjcD4Q3PompUd3D92efpj8xH7RW3gZ67HZVOoaY1g3ugalvQfrANDTZbPbBdu/uK2pJZZDQ8ayJrBLspY2GYCxJ2Fwd4179JdVBy4ePQXjtk8IIz2vHO2z3McgsAiukgwOEsMaizO+PKSyBxyNj6H/e0dH0mzMnFi+rXsZAfB9AZ1SigkAeZiDY5V3F+5sPjGzc8Iy52eHVKXmbbS6ARSPY5ayXJflNBEUyX6dhBEGgWXIizwGeMFKc0DbFpMpzTFMgzJ/aBhYlz/ABFFlm3J/rHvfO4PzgM+GdV0i7xKtku8fp5Ct4Qiu42NqO6UK7ZVKk9Li8empRWWmRGcG8JrIxYVLlK4RpktWvbKWAN+nrGdqFbKO6MW18AviVp7crI24nw4s+naW2hIup5qw2IjGo10qLlNfP3opbBTWDMMIw+alVKEwWyTQG9Q1o7adaendkOzWV8O5iRsxaoPvnBt2Gz7QlRZlBLY4YckT4cTF8FkzAwIYAg6EHUEdCItk9gAcQSpNFSVNRTSJKTZcp2VllqCGtodBsN/hFlyyDI+GaCkennV2Izi6hmRZKuRNmTLZiWscxY305bk6Rd57Igs+z7h9cSpJsqoLBZM1DKmA+ZfEF58oE/hICnsWvHpPa+D2Mmo45VLLkOBoqyyAOgVbD8oVsfBSxZi0J1FiQdRfUEa/GEWjAeUXMHkypCZJShRztuT1JOpizslJ5ZM7JTeZEs7iGQjFXnS1YbguoI9QTBFGbWUjyrm1lJhuXUw/k+iuBL4seyV2A7GKjyW7iFNZzUw1cMcgXG1aZSzUXcrcDrlIJHxAjC07VeojKXbJXURcq2kZ7VzpTU0iWi/fh3zWXVg58gvz5C3aN+ELI3znJ+xhY+XcyJOLrjFd8hLi+Y0uZSS5u0unlBuetyH/t+kKdO2yhbOvzlLH6fUNqPZlFS9EEJeI0VXWK3iTZOqBBkRUYpsMwJsTa2oHIQCUNZpdK44Uu+eW2s+7jsSpVWWJ5Zo7To5UfUSnUzYtFF0hI49mD7Of6l/uEbvSIvxl8wGreK2VPZegvOfoEUfHMT+Qjb1PdHO66f+NI0mRNj0exz8nyXJc2LplSzLqLRbJZSwSmqj24s5lRq1SxXMMygErcXAa9iRuAbH5RVso2yN50VyVTFji6kE5FHMMCPkQfzhXU27IZN/oT/zteqf6CfjuDiVJDEaFgD6EE/mBAun6hW3YfksnRa3Kr4OWoKZKfOs5M9gQgGt+nUW6w+tTdK7Y6/Z9TP8GChuUuQVN+xmQSXnfaNbKAPDJvpc9Ld7xZvU+NhKOz15yRirZlt5NN4Hq2mUMovqRmW55hGZV+gEcf1aEYauaj7n+KyaVLbrTYL4lQIWcDX3viP/ABHZdBtVvT9svLMfl3/UwOowcNUpLzw/mv8A0FcMrg6K6+6wBHx5RkVydUnB+RpTxJZQcpqyNCFmRVxLqVcGUiuD2bPVlKtZlYEEHYg6EHtaLbiMGU1vsqHjEy6gLJJ2KFpir/CGvY9ifjeDeNwV2j5hNNJpJKyZIyouuu7E7sx5kwJyyTgWuNsX+6ZAdW03+cBsfBemO6fwFHCa3l0gMomPr9P4Vj9H2DVRPZ5TKrlGI0YbgxWGFLLWRGuUYyTayhQThmcRc5ATfQtrvzsI0PtEDTeuqXHJqsqqtHsnbYJTXRGSUgXiVdeBWx3RaCRRUxYsaaYF3K8uY0J+l4yNPhXxb9QGpTdcsCjUJJNGlgvjiYb/AMRUg79vdjWj4q1Lz9zHyyZD2eCv/LJxxIHZKWY9zeTlJ5nIzc+pDCKaNRjO2Ef/ACz+KX6k6jLjCT9D3jWfKeejU5Ujw09y1swLW2/FbL9Ip0yFsKWrs9339P2PauUXYnD8jURU6C+9heOQdfPBs4KlRUwaFRbAgceVt8ksf1H8h+vyjo+k0bczfwMvqVmEofMm9mlTZpyHojD/AFA/p84e1UeUzn9ZzA0WVPgEWYsi0lRBMlGLGNe0STIdpao81kNmIyqoI3FydSNtt4NCqUlkaq0c5rd2J8c46l07Sfu3mS5qZ/EXbKbWy30Y8yLi1x1isa3LJWrTSsT5w15CXw5jSycSYo5aTOYrma97TCCmbNrdWstz3gtkW6/eh26pyo5XK/Tv+5qEyphByMqJSebma0ZnUbP8ePedR0OrE3L3ElTRpNltLmC6MNevUEHkRGNVfOmanB8o6OcVNYYvyeApIa7TpjJf3bAE9iw5elo1Z9euccKKT9f4FFooJ92Q8a0dJIMqY1MrBnCMQ7oFAF75V0JsD8onpl+qvUoKzGFlcJ/mz2ohXDEnHzHCmZFRRLACADKF2y8rRhz3Sm3Pv55GsJLgz72iYwysJSbsLk76bAAR1/QZOOmkvV/oY/UIJ2Rb9CjwJxIEPgzTZCfKx2VjyPYn6+sX6hpm/wDLDv5opTZ/qzSl7Rk16oLKJ6agiHIako4kb15EMRuyVcSu+ImDxlko0UK3EsqlmNgBck7AQUE2ZfxNigqJgZWJA0UWIt39T+gg9UWs7keklhYfJYkMy2PMbwk2mxu2mNsNsw7QV6tpex6ftEJI5zU6Kyp57r1CGaC7RHB3hvEKTRqcrdIJKLR9F02tquWM4foXnqh1ge4e2g+rn949ktjBYwbFUY+EzAP+G/Pt6xl6yiUX4kVx5i07YbtuVk+nYAC2bw5R7B3UfKxj0Nf7ONz/AATFJaeLecL8WTVsh5ieG8qSUGwzsLW2tZNIBXOEJ74yln4L9wsoSlHa4rHxf7A2jwIS3DiVKuDcZpjsAeRtkEHt1viR2uTx7kl+oOvTKLyor8X+wbFS1hmtm52vb4XjNdcc8dh6OcclPEK4S1LMfQcyeghvTad2S2xK3XRqjukJs6gmT2L2JZzoB9AI6urTxrrx5I5e2+V1vq35DTgfDK0Y8Wa58VhlsPcVSQTfqdBr2hK6W5YQ/Z0tyoa/28v2/QYs1oUOQnFpnqz7RKYJxM8rwaKrecZSzUcsVze6M5zaGxswNx6HvD0WrIJZwzThi+pQTw1+hDUYjUYjMlpkVZaNfyg5VGlyzHc25fSPYjUm88nlXXpott8sZJnCtJ4omBWAGuQMQl73B6j0BtCr1M8YFI6u1x2/n5hqdW25wq2Wo07kyKhqbsSYytXmTO16fp/Cq+ISaoNjbe2nrCChzyPYM4THMSm7GaOySgB88t/rHTvR9Pq7pfN/yZCt1U+2fwO2wqvnWE3xGF72eYLX62LbxX7Voqf+PC+C/gt4Gon976jrwvTTJMjJNN7Mcovey2GnzvpGFrrK7bd0F8fiOVRlCOJCpiGA1VdUmZTJnT3c5IVBkJBBY7632vG5XqtPoNPFWyw3zju+fd++DKv3W2vC4XAXl+yKc4GeoloeYVGcfMlfyjPl/wBT1Rfswb+LS/cj7P6sPYbwrXUq5ROSoljYMCrgdASTcesZ93UtLe921wfu5X6B4Ra4bye1WJeFpPQyu7aL89oLTGVn/E93w7npJLkpzsWkWv4su39S/vD9VV3nF/gCk16geu4mp0Gj5z/LqPntGnVXP0BuOeWL9diBqdDbJ/CDp8TzMWlOUGMV0wx6lbD6aQtQJWRmc7EkFQcubaK22XSpdmUl/OCkY1xs245LNdTZWMBqnuiMSRTZINkG0SrOcfib5xOWCelqfLivwGVOAxJTPVVCSuw/K/M+kJy6vOyW2iGS9GghHmxlCVJlvMEuS01h/EEYj4ga272gsp3QhvsSXuz/AFGvTfXH2IJn2K8PTE94k9wTFKOoQl5HtRQrl3a+DFeqpGQ319Y1oWxmjndRpLKXl8r1GLBOM3TLLnfeDYN+MevWM3UdLjN7quH6eX8DWn1sksT5941S8bksPeA9dIzp9P1MP9c/DkdjrKn/ALEE/iCmG81Pgb/lFI6PUP8A0Zf7VWv9kAsQ4uSx8FGc9T5V+uph6npVj5sePzYGzqMF9zkDUtY9Q+Zzc9OQ9BG7pqIVrbFGTqdROfMmabwxhoVQ5GttPSLaizL2rsjQ6ZpdkPFl3fb3L+ShxZNO0KSRtJ8AXhXiXxC0mapXL7jHTTYI99m6H9taW07UmjkNZpZXTnZXH4r+/mM8xIWMaUCnOvE5BuDKrTDEZI8JniFjEYGqaivVT1DFAwLDcdIDblI6Dp+j3PdLt9TqkYiEZrJ0QRWaYE60QemeYG6yTqXPirgQw9g1D4ozN7nIfxf7fnGfqLvDeI9/oKXW44Q008kKAAAoAsABYADoOUZjbnLl8sSbLKJDVWmz3KORIZcHlpcLsV3FWspEdSrqGU7gi8LNSqeY8MumZBx97PRKvPpR5N3l/wAI5svYcxHVdJ647cU39/J+vufv94CyhZzEQptPmuu2sb2/a8hfDU44OJdLNlnMmtun6iJdtdi2zB+DbVzHkv4JV+JXS3IsSbEdxLI/SAamrw9JKK/vJFdm+5P+9hqxamB1jJ088GhJC/MXWNBAj7LHjw/8K8P01UPGmzmqZv4gxIynoV3t9IzdXqtRRLwoQUI+WPP5/wBZaKi1uzkeEw1JaWloqDooA/KM6Vc5+1JtsJG3nAm8TLa8W0y5NGPKE+XhjzyVRC552Gg9TyjcrbXYV1NlUI/5HhHVH7L6nNmJUa6Dcw/9oeOxzc9VSn7OS/U8C1QUgAHTrHvtUvOIHx689xWxDhSrkglpBbuuv0gsNRCXfgv4sX2YBkyybjUHptrzBg5dywMPDFCQ2vMiCx9lOQP/AJbI1rzeDX6IWQAdIRR13bhGd8e4o/jCnki72ux0JuRcKL6bak94JGKxliWq1E1JV19xVosSdZmSd8SwsV9e0enWmsoXp1VkZ7Lfz4wX6PHKiSfumE+TfRSc2XsCNR23HaByrhL73DEtRoVOTlVyvcMFLxOHW8yS6HoCG/aFp04fDyUh0iySzwvj/WdnGkOysfWw/UxTw2g0OiTzzJfmUsTxKYZbZPJ6b256/tFox55H4dLqqjnu/wC+QDp7g3B1i00msMuvZfAfoMRt7w+I/aM63TecWMRv9QmcakLYNMVSdsxt+cLrT3PtFsl31ru0itX8QU6aFxfoASfpFq9HfZ2iVnqqod2Q4PiBq56S5eksm7k75V3FuV9B8YtqKFpanOffy+IB6rf9w1ujQAADQCOPsbbASZ1i1K82RMly2CM6lQxBIAO+3a4v3gmisjXfGc1lJlJLKFbAqOqoTlckJfSxzSj8OR+Rjuanpdas+f4P+fzQrLdEeDiieC0zYqtyvfl8CYWu0OJqHr5nlIX+EayfN8Vpr5kDBVuBfNu2vTUfOMzrNNNMkq1z5/oFrbYZqFvcbxzaeHwHMJ4wwj7NVuiiyN507K3L4EEelo73p+peo06k+64f995EXhlXD0ZmCoCzHYCGHW7HtissPOyMIuUnhD7hXCSXWZNVc41FgLg/1Ro6fo724um8f+KfHz/g57U9Zju/wxXxf7DEmCSectT66/nGjX07S1rCgvnz9TNn1LUz7zfy4+hBU8K0zjWUo7rdT9IJLR0NfdXy4+hEeoamL++/nz9QNM4AlXNpk0Dp5Tb4kQs+l1Z4bHI9atS5ivz/AHDWD8MSZFR40slRY2TkCeh6do4J9Tstq8OfPvOodSTyhpaeLRZXR24BqDyLWI4b4z2Oi8z+giNHVK2x47eYbU62Olqz5+SO6/FaXDpShvLf3UUXdrbm36kx0ldeFiJyk7LdTNyfLJOGuMaerfw1Do+tg4HmtvYgnXtF9jRSymcFljP4cV2gsEU2SDuBEOJAm8XcFSqhS6AJOGzAWDdm6jvyi1dmz4BYTaM3w4mVOWW4ysHykHkYenNOt4H9Ev8APCXvNMpZmghOLOsTyIXG/D84zzUSAWvYkL7ysoC3HUEAbd4PGSxhmdqtPPf4lYmV6uZq/aQy3A5AHLrY29Yuu3siljlKxePlEVKuWeoltmBI1ta4O4I7REuY8k0rZqEq3lfoMRSFcG9glky4q0WJapLS29I9g9N+ywbSrFJmfIJykgDBZA/EVFMZlZVJULy11v03hrTTjFNNit6lJpoFoQ8xjMU+6SQLi2UCDtOEEoMEmpzbmh29lUhfGnupJUBFF++Yn8hGD1+cvDhF9+X9AtCSb29jXKdtI46aDCZxJxjUrUPJo5efwheYchmEke9YDZRe1+t46DQdK0/gxt1Msbu3OPh82BlN5whq4ex0T6WU9R4aNOuoQkWexIGUNrrbbWBWwemvlCrLUec+n4ErlcgniTCZwv8AZyJgtmMvMM4F9LAnUafTnGzpesQlH/Nw/Xy/hg3X6B/AKXwZEuWfetd/621b6m3wjl9fq/H1Eprtnj4Boxwiy7wlVHMixmftYp83gOBdszJ3OaxA+n1jr+irG6K88A5PHLL/AAlgYkSwWsZjDzHp/KOwjttLRGpe99zmdfrJ6iWP9V2/capQh0zi5Kl3ireAkYZJmkxCkEdeCuUiwLBAHj472Po7R60yLKTPbTynN46zR0qqpR8/P4nIdQ1Dutb8vIzPDK2TNxOdOrXCiWzBEYErdGyopGuigXt11jRaaisEzUo0pQ8+45cO4DNesarnGXa+ZDLbMrArZcp6AW1O8e3LGAfixVexDQ2MjPlQB1203J6g7WgihxkKqPYy+C/NgMhORUnQFkJmUe1Og8OZKqkGuYK/cjVD9CPlBqZZzBmnpJYf5hXDMQDKrA6EAj4xSPHDOqreVlBEzLiCphcC/j+DS54841GzDQi/6RKk12B26eFqxIXafAUkkkEs3U20Ha0TKbZSjSQpeVy/eemXFRkmlpaKs8Q1qs9paAlmP0HWKvgpbLERmwjhGTJlmfWzQktd9cq9hfdj2GsVUNxlW6jyiMvDOJYNPmiRKRc50XxJTDObXsGcb25G0EVUPNCkrJ98jVV8G0bj/sqvdLof9MS9PB+RRXSXmZ/xt7NZqy2ejtO6y3sHK8wjCwY9jb4xSNOyWc8BXflYwBfZgiqZyBWVhluGBDAqSrAg6ixjI6tBzcXL3hq9qXsmkSmjl7qsPguZtjj1OHVk2olC8qcxbMQShzHMUe3ukEm23LuI6TSrT9Q0sabPvR49/HGV68AZZi8gzG8ZqMQtPlyhLWlQsWUkgEspJzG2osDbkATDOl0tGg/xSll2PGH8H5fr8CrblyizgNfMr8UlzW8uUBmAJ0WSo0HYzLG38xgWrqr0XT5Vx58l8ZP9F9CY5lLJrRmxxm0OV5tRaDVR9ogUcecTJ8hTrkLP8QAo/u+kdt0GrM3IzuoTcaml5himmaR2UUcxIuypkEKFBuLFSc0oyzdTYm/K17gAdDCtl2JbcGnRpt0FLIYTiWQw98J/Vp9dorCyL8y9tM0u2fgdCpU6ggjqCCIbRnPuDhPj5A4H0vBzMnwbTV7rop+oDVPZTKXuZQ4hn1C05+ygmZcXItmCjU5QdzoBbuY6+GM8nE17HP2+wjU+fEqqWjy0luoPiui5WYAi7PfnsAOp+R37Ee41JKiDaefQduL8fWkkpTybK7AAAfgljT5m1vnFa1li2ng5y3MvcCym8ITn3ceQdF/i+P5esWnZ5BNRfl7UMzTbwFsUyRProNTFHyTHLeERV3CMuqTJUXKEg5VJGxuLsNflB66mnk1aKnXy+4Sw7helkqFlyJYA2uMx+bXMG2Ic8eaWE2WZuCyWGspP8oH5RbYiY6m1dpMAYvwYrAmSxQ9Dqp+O4+sUcPQdp6jJcTWfqZ1i9I8lyk1SrfQjqDzECfBrV2RsjuiwQ9o9kvgjmTOQ1J0A7xVyPPCWWOnDODJKQzpxCqqlnY6ABRck9hERWWY+q1Dk+CHjnDp1YtJV0P8A1FNLu1kGYiYr+8ZRF293KRa4sRbUwxFYM1yC0viGpmyzNFEsmpVQjVOTZcwuAHXS50sSYukVD6cYLJkyfGzTJhH3rKAAu9yRpr2HL6yRgaZUwOoZdVYAjQjQi40OsVaPISeMMKEmctbLFreSeB+JG2Y91IBv0jJ6hVmDwOUSzwcpO6bRzNiTQ0okom3hCccMnaeOilShAysCCORDCxFoqpSUlJPlHtoC4d4XlUcyY8tnbOoUBrHKASSAR10+UaGs6jbq4RhNJY548yiqUewYm1NoSjXkttA+I4lYbw7RRlntok0+K+JVM1/KBlHwOp+cdt0uvwlh+Zma+G+HHkONJUx0cGc3OtpkuJYn4MmZNy5silsoNiQNTrF5S2xbBwr3zUPUzSs4wL1a1KIEKhfKWzXy31NgNwbfCM2d26e9I269Nsq8NvJercWqqv3ae3O6SyPmx/eJlvs/1/IpF1Urmf4v9CJOG64i+RR2LrcetjFlprfQo9dp89/yH0VcfOVFM7k8ar1HrBqIbbEwGqhuomvcwpImxvpnBWLDJZSoGLhVDsAC1hmIGwJ57xbIJt4wZ3xFwzXVNVMeyFSfKxeyhBoq2te9t9OsMwthGI9VqK4QS5G7g9q5M6VZQqthLYWueuq20AtuLwKcof6i10q3hwGgToFuBZDWHSLC53P07QzXDHLNnT0eHHL7lfibieRQyw84ks1wktbF3I3sDoALi5Omo5kCDjBS4R44l1rmX4bSnsStyGDAb6gCxtra0XRDG20XwVOWEUZZMBcS4GlVKKNo26NzVuvp1HOAzjlDOnvlVLKMExWf4M55D/8Adlkhl139ehBB9CIX2yxlm3HV1yeIvkI8GURnTy7bLoByBO59bfnFZPyQvqLXgYuOZzz5lPhdObNOKtNPIINVB7DKXI/lXrDFawsmRNl32XY08vDamVLQzZ9NMbLLXciZsSN7BxMJ56dYKDGPhviX7fLaRNASda+gOUlDcjKdjpt6xdHmsBjDeH1Vs80BmB8q7qLbMep6dPykjIbLRRkpFLEpImS2Q6hgQfjC90VKLTDV8PJklHihp5rU8w6K1kPbkDHN6rRv78Pmv1NOPIz00qY2oRrd9PzhNdO1FnKi/p9QjcV3Zc+yTR+E/MfvEPpGqX+v5r9yN9fqUauaV0YEeotC0tNZW8Ti18S6gn2BNVUmG69O/Mt4QFqZBmpM81jlNrdbRsaXS7fakK3WJezETMMlOoMy3lBAv3jZrtirFDPPcTcNywOWGV1wI265GNfQ0wsJwIINiCLEHYg73hhPJmWQafAjzsYpKqolSGpx4eYqrh/DuWGnlQDQkAb84Udtdk1FrgcVF1FcpqXPpjP1OK3iasqJrS6TMqIbDIAWIBsCzNoL27R6V9k5NQIhpaKoKV3d+v6JA2oxrEZbFHmzQw3FlbcXGoBvoesDdt0Xhth40aWa3JLHzHubXgMVcFGG4OkcHHTTcd0OV7jsFbDtkjerXfMPnFo1WejCeJH1DdBWrMQMhBGxtyI3EasM45XJxmuo8OxpdvIuLOi+TOaOhURGSjR0KqI3EF7CJmeZ2XX9ovT7UhvRV7rMvyGmZVJKQvMdUUbszBVHqTpD6Nkyj2h17ScUp6uyzZQSW0o3zIwUnOFI0vck3/mUxdEDXK4wog/jUyDxppHi5lKlRbUdMxNtVuDaLpkYHR8YkqyI0xVeYAQCeu1zsL8r7xfJGC0zQNslIgmtA5MsjHPa9gwFTKqlHvoZb/1JYyz65Sw/wiBSlxgd0i9vPuPvZ8AFJ/mMLt+2E1L5HzD8GkLUmqVLT3XKzXJuPLyJsDZQNOUMxYgzL8dqJ+EYnMmyfcmlnUMLpMSY2Z0PdWPLUWB2MGXJUN+z+tm1+JvVlBLRbs4W+XMUyKtzux94nseojzeDxr3ix7J7B5niMlsEFTM0gcuQtccsBysLlCa00IviNu51PoL7fCKwqS5G8vGAkogyiDbJMsTgpkiqJCsLMAR0OsUnXGSxJZLxm08oReLOHXUGZJJKDVk5gdVO5HaFPskIPKQ4rnNYYrUtTYRE3hC84FapyrKyD4/nGbVOXj+IejEr0aEC4MdTVblJopZQpBCXWW0MOQtMjUaP0FCU1RSO/hIrqTocmfQXy7ag6wGO+pvasg7a67kt7x88FSjWrDO0oPL8Q3a3kG5P4joBcxEVbluPGT0/AaSnh4+ZK3Dkx/NMmIXO+Ysx+LW1iXTJ8tkLUxjxGLx+Bq1bgM6opv8AqQq1KE2cWsw3F7fL4R880/UKtLqM0Nut916fibkob44ZmOIqVDqbgi4I7iO0jKM4qS7MRw08DZwbQGnlC9yXszDkOlu8Z1tu+fAa7TxnDD7jFS1aTVzS2DLtcHmNwehiXFruYk6XF4Z6xMUwe8DJXmTSIhoh6YNcHzrmYfT9YNRxkb0lW1MGcXSxW4jJopk0ypQl5ha12mMCRa+l7AAejdYdj2Gi9w/gdPTSBRYhMlzGnzmMmUxNgAcgaWd1Zt9CPetve8nip7RsFlUdLLalk5VE37xhmYgFTbO7EnLfTU21iUzxT4FwCbXHx6gsJF+ZOacRpYHcINie1h2lsg1rOALDQDS3ptFGySGZNirJQge1dgaQdVmKR8Qw/WAy7jem4mKPAdXo681YH4MP9jC9vsyTD2rJpdDWaQeEhGSLdVJlTkyTpaTE3yuoYX62PODJlMFihly5SBJSJLQbKihVHwETk9gtCoj2SyR0aiKthYxyUZlRmMShuNe1HUtoIiJIsBwASTYAXJ6AbxZAZAjDsTd5+pHhubBSNVsNCD1POL4A7g3MioSJWmmKsNEynjzDGkzQ0pSUmXNgPdYEZhpy1uPj0hS2vIw1lZFqomt+IEeoI/OEVVtJUMHFNWFD1HMQ3Ra637iXEIrUo40OvTnGpXbGX3WL2Q9SnPQ8jB/FwIWaZMiWU55wKepaAx0cS2tFpqYTeplkZWnjgdcE4mqHnfZ6yT4TupaWcpUNl1IsSeXQxxmr6dp4VeNpp7knh85wGhN5wxY4mw8GuTTR9T6jeNnpuof2Rr0IlD/ImMQlaQapHpsz4tV0bPLlq2UsSCEzA9CCO1tI1cQmssTlHywHqbEqwSC7y0aZfRNVYr3383a0LyhDdhPg8qeD6lxabMUl5PhEGwBN7i2+wgVkEnw8hYU57jDwPVnxJinmAw/wkg/3CPV8MvKpRXBa464Zepyz5B++QWK3ylgDdSrcmBJ+e+kOxlgAxMxiTWyJlLWVpZyk1AFLBnCyWD200183fQkxdNPhEB72fcQVlZXTy7BqZwzTZb+ZFDArKSWDsdLHkQrEi9o9LCR41OUyqoVQFVQAFAsABoAANhA8njx6iIyTgqT6yKORdIWMfoRWKZZJCqQbjrraMjX656dx29/0H9JWm22Z9/6fMw+pDG7Sj5W01ynnbmRv84LVq4aqrHaQaymUXuXKH2jqdAVNwRcEbEGC1WCdkMMKyq2G1IXaJxWxO49g9+394hyLxRE+I3Ngd4puyxyiGWWpTwzEYlEso8EAtAfi9pxkjwlzKD94BcuRplsOYvvz27xZAZxbXBTxKqNHLkM3vsSzDoVykKPQXiyYFwxgq8eY7VSTLqJBtTgAhh5lYvr94vQ6AH5G5iAqW1B7h7GhVU0ueBlzg3HRlYqwHa6mKsKoloN94vfT5xXzDNewy3UUCOLMoYHkReJcUxeNsl2EPibgBTd6fytvl5H06QCdK8huu6M+JcGaVshpT5HBVv2gO1omccPBwJ7D8Ri3izXmDdaKC4lN8XKXNr2toN9toYkk68iCk1dtfqGkS4vGXJ8j200DiBycSogSSLTef8pjB0iS0F2P/wA/UTf30DeI/wD9yR/i/KHOm/8ADP5BJd0GBtGrV2ASBMuaxnuCTYLoLm2/SGvIqu5muLV83xn+9maMfxt19YahGO3sBlJ5HPD3JkoSSSV1J1MIz+8xyPYJcOH/AKqX6t/Y0Uj3LT+6zRZMMoSkKntVH/SJ/wDOv9kyCQ7lWc+yVQKSYeZntc9bIlomzuSh2Jih4rzDFSyBlYxtAZBEVMGc5yLm1zpfsI53qa9rPu/c0qfuFPjdR4Ww3hXpzfiDdfYE8IsfCIvoHIHYdo3/APYS1C5GFIbiZ8jsmLMGQzDFGFiV6U/eD0P6REPvGhpu4xU+wh2HYYmQ8QzWWknspKsJTkEEgghTYgjYwVC7Mk4FrZgrpNpj+dwH8x8ws3va6/GLC1bbbyPntXP3En/5D/aY8i0+wEWexwGbdmNpgUXJNl8ZPKO3aPEr7g0ezsf/AI6n9H/+x4qwlf3UHf8A+if1r+cV8w//ANcvgw6YIZhFNjzCR7mY+1OUuUHKL9bC/wA4Ws7mlXzXyZbLY+Ja5tYxEktgpGT8bHuIH/74/qX9IIv+J/MXn/8AJXxRpuHyV8NfKu3QRy1spb3yazP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B0166-0A25-43AD-B783-DE3A265E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152" y="3365829"/>
            <a:ext cx="2847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4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3C8BDD-D69A-4A4A-BB15-6ED908C8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81" y="1739786"/>
            <a:ext cx="8450238" cy="3378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A6663-091D-4B6A-9C1D-199BFEC8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62" y="5001151"/>
            <a:ext cx="4728138" cy="1571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62478-67D9-4B48-8C96-5D3C219E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77" y="103270"/>
            <a:ext cx="7772400" cy="1012971"/>
          </a:xfrm>
        </p:spPr>
        <p:txBody>
          <a:bodyPr/>
          <a:lstStyle/>
          <a:p>
            <a:r>
              <a:rPr lang="en-GB" dirty="0"/>
              <a:t>Advanced uses of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B3BD-4EFC-4A05-9AD5-C4105595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55" y="1270114"/>
            <a:ext cx="8111319" cy="46482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Writing a network server…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5"/>
            <a:r>
              <a:rPr lang="en-GB" sz="2000" dirty="0"/>
              <a:t>The client…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A9C2A-4684-4CF9-ADAA-772547B46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352801"/>
            <a:ext cx="3124200" cy="8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2478-67D9-4B48-8C96-5D3C219E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3" y="147591"/>
            <a:ext cx="7772400" cy="1076417"/>
          </a:xfrm>
        </p:spPr>
        <p:txBody>
          <a:bodyPr/>
          <a:lstStyle/>
          <a:p>
            <a:r>
              <a:rPr lang="en-GB" dirty="0"/>
              <a:t>Advanced uses of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B3BD-4EFC-4A05-9AD5-C4105595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377" y="1009095"/>
            <a:ext cx="8077200" cy="4648200"/>
          </a:xfrm>
        </p:spPr>
        <p:txBody>
          <a:bodyPr/>
          <a:lstStyle/>
          <a:p>
            <a:r>
              <a:rPr lang="en-GB" dirty="0"/>
              <a:t>Multi-tasking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487E4-BA9A-4444-BD31-A67FED85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76" y="1981200"/>
            <a:ext cx="8534400" cy="3211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D2B4C-6C90-4FAE-9E3F-A976488E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133345"/>
            <a:ext cx="1586526" cy="35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33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41E6-BDFE-442A-A5D9-A265EF44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–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D16F-E282-4035-9C2B-FC5779F9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8800"/>
            <a:ext cx="8534400" cy="4724400"/>
          </a:xfrm>
        </p:spPr>
        <p:txBody>
          <a:bodyPr/>
          <a:lstStyle/>
          <a:p>
            <a:r>
              <a:rPr lang="en-GB" b="1" dirty="0"/>
              <a:t>For</a:t>
            </a:r>
            <a:r>
              <a:rPr lang="en-GB" dirty="0"/>
              <a:t> loops allow you to repeat a </a:t>
            </a:r>
            <a:r>
              <a:rPr lang="en-GB" dirty="0">
                <a:solidFill>
                  <a:srgbClr val="0070C0"/>
                </a:solidFill>
              </a:rPr>
              <a:t>known number of times </a:t>
            </a:r>
            <a:r>
              <a:rPr lang="en-GB" dirty="0"/>
              <a:t>(i.e. you know in advance how many times to repeat).</a:t>
            </a:r>
            <a:endParaRPr lang="en-GB" sz="800" dirty="0"/>
          </a:p>
          <a:p>
            <a:r>
              <a:rPr lang="en-GB" dirty="0"/>
              <a:t>Syntax:</a:t>
            </a:r>
          </a:p>
          <a:p>
            <a:pPr marL="777240" lvl="2" indent="0">
              <a:buNone/>
            </a:pPr>
            <a:r>
              <a:rPr lang="en-GB" sz="2600" dirty="0"/>
              <a:t>    for </a:t>
            </a:r>
            <a:r>
              <a:rPr lang="en-GB" sz="2600" i="1" dirty="0"/>
              <a:t>&lt;variable&gt;</a:t>
            </a:r>
            <a:r>
              <a:rPr lang="en-GB" sz="2600" dirty="0"/>
              <a:t> in </a:t>
            </a:r>
            <a:r>
              <a:rPr lang="en-GB" sz="2600" i="1" dirty="0"/>
              <a:t>&lt;max value&gt;</a:t>
            </a:r>
            <a:r>
              <a:rPr lang="en-GB" sz="2600" dirty="0"/>
              <a:t>:</a:t>
            </a:r>
          </a:p>
          <a:p>
            <a:pPr marL="411480" lvl="1" indent="0">
              <a:buNone/>
            </a:pPr>
            <a:endParaRPr lang="en-GB" sz="900" dirty="0"/>
          </a:p>
          <a:p>
            <a:r>
              <a:rPr lang="en-GB" dirty="0"/>
              <a:t>Can use </a:t>
            </a:r>
            <a:r>
              <a:rPr lang="en-GB" dirty="0">
                <a:solidFill>
                  <a:srgbClr val="FF0000"/>
                </a:solidFill>
              </a:rPr>
              <a:t>range</a:t>
            </a:r>
            <a:r>
              <a:rPr lang="en-GB" dirty="0"/>
              <a:t> for 1..max value</a:t>
            </a:r>
          </a:p>
          <a:p>
            <a:r>
              <a:rPr lang="en-GB" dirty="0"/>
              <a:t>Examples: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CD2459-439D-404A-BFF1-123D281304F2}"/>
              </a:ext>
            </a:extLst>
          </p:cNvPr>
          <p:cNvCxnSpPr/>
          <p:nvPr/>
        </p:nvCxnSpPr>
        <p:spPr>
          <a:xfrm>
            <a:off x="3603049" y="4253346"/>
            <a:ext cx="3124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B435F6-3326-4DE7-B80A-B42B7DD7BA0B}"/>
              </a:ext>
            </a:extLst>
          </p:cNvPr>
          <p:cNvCxnSpPr/>
          <p:nvPr/>
        </p:nvCxnSpPr>
        <p:spPr>
          <a:xfrm flipH="1">
            <a:off x="7282298" y="3793246"/>
            <a:ext cx="1934438" cy="2610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34DF7B-D2F1-4ED4-968E-70B94ED6F621}"/>
              </a:ext>
            </a:extLst>
          </p:cNvPr>
          <p:cNvSpPr txBox="1"/>
          <p:nvPr/>
        </p:nvSpPr>
        <p:spPr>
          <a:xfrm>
            <a:off x="9321546" y="3562350"/>
            <a:ext cx="1371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EB899-7D1F-40D8-8BFE-DB2F369F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34" y="4339966"/>
            <a:ext cx="3305175" cy="56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311CC-B6C6-4A9A-B415-2F887C70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2" y="4352770"/>
            <a:ext cx="3228975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AB231-A051-44A5-9962-466810D4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45" y="5433872"/>
            <a:ext cx="7239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8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37" y="136204"/>
            <a:ext cx="7315200" cy="773097"/>
          </a:xfrm>
        </p:spPr>
        <p:txBody>
          <a:bodyPr>
            <a:normAutofit/>
          </a:bodyPr>
          <a:lstStyle/>
          <a:p>
            <a:r>
              <a:rPr lang="en-GB" dirty="0"/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1"/>
            <a:ext cx="8882742" cy="4698859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http://www.codinghorror.com/blog/2006/11/computers-are-lousy-random-number-generators.html</a:t>
            </a:r>
            <a:endParaRPr lang="en-GB" dirty="0"/>
          </a:p>
          <a:p>
            <a:r>
              <a:rPr lang="en-GB" dirty="0"/>
              <a:t>In programs we need random numbers for a lot of purposes</a:t>
            </a:r>
          </a:p>
          <a:p>
            <a:r>
              <a:rPr lang="en-GB" dirty="0"/>
              <a:t>Not REALLY random</a:t>
            </a:r>
          </a:p>
          <a:p>
            <a:r>
              <a:rPr lang="en-GB" dirty="0"/>
              <a:t>There is a library that provides this – so we have to IMPORT it (make it available to our program)</a:t>
            </a:r>
          </a:p>
          <a:p>
            <a:r>
              <a:rPr lang="en-GB" dirty="0"/>
              <a:t>We then use a function that is part of that module in our program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7AA76-3BE7-4647-8F74-E5671D2B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84" y="5639922"/>
            <a:ext cx="3590925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72B1F-DEE8-4A7D-91A2-8B4375F88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461" y="4764793"/>
            <a:ext cx="1321361" cy="16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C568-F97C-D282-AC1D-90F52A4C4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83DF4F-F641-1CD5-E08C-160207A4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13" y="543081"/>
            <a:ext cx="11306175" cy="1001983"/>
          </a:xfrm>
        </p:spPr>
        <p:txBody>
          <a:bodyPr/>
          <a:lstStyle/>
          <a:p>
            <a:r>
              <a:rPr lang="en-US" dirty="0"/>
              <a:t>Learning Outcomes (LO) of this module: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E1C5975-0D3C-190E-5093-AD95253B26CF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B942-5ADF-ECC6-0F29-33B18B26D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1232B92-360A-E681-BF96-BFFB34D24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676131"/>
              </p:ext>
            </p:extLst>
          </p:nvPr>
        </p:nvGraphicFramePr>
        <p:xfrm>
          <a:off x="1687133" y="1126671"/>
          <a:ext cx="9908323" cy="561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2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09" y="338445"/>
            <a:ext cx="7315200" cy="726957"/>
          </a:xfrm>
        </p:spPr>
        <p:txBody>
          <a:bodyPr/>
          <a:lstStyle/>
          <a:p>
            <a:r>
              <a:rPr lang="en-GB" dirty="0"/>
              <a:t>Directed study /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010" y="1257651"/>
            <a:ext cx="10855459" cy="48767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Be careful to understand the difference between </a:t>
            </a:r>
            <a:r>
              <a:rPr lang="en-GB" dirty="0">
                <a:solidFill>
                  <a:srgbClr val="0070C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while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rgbClr val="0070C0"/>
                </a:solidFill>
              </a:rPr>
              <a:t>If</a:t>
            </a:r>
            <a:r>
              <a:rPr lang="en-GB" dirty="0"/>
              <a:t> is a </a:t>
            </a:r>
            <a:r>
              <a:rPr lang="en-GB" b="1" dirty="0">
                <a:solidFill>
                  <a:srgbClr val="FF0000"/>
                </a:solidFill>
              </a:rPr>
              <a:t>choice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the chosen section of code is executed once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rgbClr val="0070C0"/>
                </a:solidFill>
              </a:rPr>
              <a:t>While</a:t>
            </a:r>
            <a:r>
              <a:rPr lang="en-GB" dirty="0"/>
              <a:t> is a </a:t>
            </a:r>
            <a:r>
              <a:rPr lang="en-GB" b="1" dirty="0">
                <a:solidFill>
                  <a:srgbClr val="FF0000"/>
                </a:solidFill>
              </a:rPr>
              <a:t>repeating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structure, and the section of code is repeated until the condition becomes false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Remember your paper and pencil – in particular, use them to work through the values of variables and decide which branch of the ‘if’ is executed, and what the values are as you cycle round the ‘while’ loop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1. Practice writing more complex programs which use </a:t>
            </a:r>
            <a:r>
              <a:rPr lang="en-GB" dirty="0">
                <a:solidFill>
                  <a:srgbClr val="0070C0"/>
                </a:solidFill>
              </a:rPr>
              <a:t>if</a:t>
            </a:r>
            <a:r>
              <a:rPr lang="en-GB" dirty="0"/>
              <a:t> statements, </a:t>
            </a:r>
            <a:r>
              <a:rPr lang="en-GB" dirty="0">
                <a:solidFill>
                  <a:srgbClr val="0070C0"/>
                </a:solidFill>
              </a:rPr>
              <a:t>while</a:t>
            </a:r>
            <a:r>
              <a:rPr lang="en-GB" dirty="0"/>
              <a:t> loops and/or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2. look through chapters 3 &amp; 4 from book.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Advanced Tasks (optional)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1. investigate socket programming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2. investigate multi-tasking</a:t>
            </a:r>
          </a:p>
        </p:txBody>
      </p:sp>
    </p:spTree>
    <p:extLst>
      <p:ext uri="{BB962C8B-B14F-4D97-AF65-F5344CB8AC3E}">
        <p14:creationId xmlns:p14="http://schemas.microsoft.com/office/powerpoint/2010/main" val="3772874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42B491-5EEF-D9BE-EC52-160EB843323D}"/>
              </a:ext>
            </a:extLst>
          </p:cNvPr>
          <p:cNvGrpSpPr/>
          <p:nvPr/>
        </p:nvGrpSpPr>
        <p:grpSpPr>
          <a:xfrm>
            <a:off x="4265984" y="921141"/>
            <a:ext cx="4088675" cy="5408023"/>
            <a:chOff x="3865934" y="1184031"/>
            <a:chExt cx="4088675" cy="5408023"/>
          </a:xfrm>
        </p:grpSpPr>
        <p:pic>
          <p:nvPicPr>
            <p:cNvPr id="6" name="Picture 2" descr="Any Questions? – House of Anansi Press">
              <a:extLst>
                <a:ext uri="{FF2B5EF4-FFF2-40B4-BE49-F238E27FC236}">
                  <a16:creationId xmlns:a16="http://schemas.microsoft.com/office/drawing/2014/main" id="{BE7F3394-0DA8-9C5F-3971-9AEC93E0FE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" t="2031" r="2150" b="1855"/>
            <a:stretch/>
          </p:blipFill>
          <p:spPr bwMode="auto">
            <a:xfrm>
              <a:off x="3865934" y="1184031"/>
              <a:ext cx="4088675" cy="540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D2E5485-B9BC-DCB3-79E2-CCEB3402EA1B}"/>
                </a:ext>
              </a:extLst>
            </p:cNvPr>
            <p:cNvSpPr/>
            <p:nvPr/>
          </p:nvSpPr>
          <p:spPr>
            <a:xfrm>
              <a:off x="5048199" y="3180997"/>
              <a:ext cx="1755228" cy="4099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4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2BCF4-89C2-0370-95FC-22E19F45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EAE18C-56C0-1EE3-29EC-2AB91FB7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13" y="543081"/>
            <a:ext cx="11306175" cy="1001983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6F37AAD-DC94-2908-8579-2E90C85F2B58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EA64-38C8-31E6-6938-16678A746C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3C583B2-21B7-CCBA-78E9-5D15037D8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353644"/>
              </p:ext>
            </p:extLst>
          </p:nvPr>
        </p:nvGraphicFramePr>
        <p:xfrm>
          <a:off x="3303587" y="1044072"/>
          <a:ext cx="5943599" cy="561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8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982" y="0"/>
            <a:ext cx="9027271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Programming languages - A summary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1A7F88F-EDE4-777F-C669-BBC60CA9B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05731"/>
              </p:ext>
            </p:extLst>
          </p:nvPr>
        </p:nvGraphicFramePr>
        <p:xfrm>
          <a:off x="416417" y="1120462"/>
          <a:ext cx="11359165" cy="533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65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88" y="162815"/>
            <a:ext cx="9719812" cy="1094484"/>
          </a:xfrm>
        </p:spPr>
        <p:txBody>
          <a:bodyPr/>
          <a:lstStyle/>
          <a:p>
            <a:r>
              <a:rPr lang="en-GB" dirty="0"/>
              <a:t>Programming languages - A summary</a:t>
            </a:r>
            <a:endParaRPr lang="en-GB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1066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Most languages (e.g. C, C++, Java) use a compiler to “</a:t>
            </a:r>
            <a:r>
              <a:rPr lang="en-GB" i="1" dirty="0"/>
              <a:t>compile</a:t>
            </a:r>
            <a:r>
              <a:rPr lang="en-GB" dirty="0"/>
              <a:t>” code that you understand into something that the processor can understand.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67100" y="2743200"/>
            <a:ext cx="4343400" cy="542026"/>
            <a:chOff x="1143000" y="3124200"/>
            <a:chExt cx="4343400" cy="542026"/>
          </a:xfrm>
        </p:grpSpPr>
        <p:sp>
          <p:nvSpPr>
            <p:cNvPr id="6" name="Rectangle 5"/>
            <p:cNvSpPr/>
            <p:nvPr/>
          </p:nvSpPr>
          <p:spPr>
            <a:xfrm>
              <a:off x="1143000" y="3124200"/>
              <a:ext cx="914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Text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0" y="3132826"/>
              <a:ext cx="914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Compiler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132826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Executable Code</a:t>
              </a:r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2057400" y="3390900"/>
              <a:ext cx="762000" cy="8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3800" y="3401682"/>
              <a:ext cx="762000" cy="8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600200" y="3352801"/>
            <a:ext cx="8321976" cy="3297097"/>
            <a:chOff x="57508" y="3496373"/>
            <a:chExt cx="8321976" cy="3297097"/>
          </a:xfrm>
        </p:grpSpPr>
        <p:sp>
          <p:nvSpPr>
            <p:cNvPr id="66" name="TextBox 65"/>
            <p:cNvSpPr txBox="1"/>
            <p:nvPr/>
          </p:nvSpPr>
          <p:spPr>
            <a:xfrm>
              <a:off x="57508" y="3857125"/>
              <a:ext cx="797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code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52400" y="3496373"/>
              <a:ext cx="8227084" cy="3297097"/>
              <a:chOff x="88414" y="3528638"/>
              <a:chExt cx="8227084" cy="3297097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88414" y="3528638"/>
                <a:ext cx="8227084" cy="3157954"/>
                <a:chOff x="304800" y="3581400"/>
                <a:chExt cx="8227084" cy="3157954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638354" y="4572000"/>
                  <a:ext cx="79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characters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04800" y="4298111"/>
                  <a:ext cx="61247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914400" y="4038600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Program text input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914400" y="4800600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Lexical analysis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14400" y="5562600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Syntax Analysis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209800" y="5295900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Context Handling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194704" y="4419600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Intermediate Code Generation</a:t>
                  </a:r>
                </a:p>
              </p:txBody>
            </p:sp>
            <p:cxnSp>
              <p:nvCxnSpPr>
                <p:cNvPr id="21" name="Straight Arrow Connector 20"/>
                <p:cNvCxnSpPr>
                  <a:stCxn id="14" idx="2"/>
                  <a:endCxn id="15" idx="0"/>
                </p:cNvCxnSpPr>
                <p:nvPr/>
              </p:nvCxnSpPr>
              <p:spPr>
                <a:xfrm>
                  <a:off x="1371600" y="4572000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371600" y="5334000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7" idx="0"/>
                </p:cNvCxnSpPr>
                <p:nvPr/>
              </p:nvCxnSpPr>
              <p:spPr>
                <a:xfrm flipH="1" flipV="1">
                  <a:off x="2662687" y="4953001"/>
                  <a:ext cx="4313" cy="3428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lbow Connector 26"/>
                <p:cNvCxnSpPr>
                  <a:stCxn id="16" idx="2"/>
                  <a:endCxn id="17" idx="2"/>
                </p:cNvCxnSpPr>
                <p:nvPr/>
              </p:nvCxnSpPr>
              <p:spPr>
                <a:xfrm rot="5400000" flipH="1" flipV="1">
                  <a:off x="1885950" y="5314950"/>
                  <a:ext cx="266700" cy="1295400"/>
                </a:xfrm>
                <a:prstGeom prst="bentConnector3">
                  <a:avLst>
                    <a:gd name="adj1" fmla="val -53369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8" idx="3"/>
                </p:cNvCxnSpPr>
                <p:nvPr/>
              </p:nvCxnSpPr>
              <p:spPr>
                <a:xfrm>
                  <a:off x="3109104" y="4686300"/>
                  <a:ext cx="62757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3736675" y="4419600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Intermediate Code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508685" y="4049383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IC Optimisation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501496" y="4802038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Code Generation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519468" y="5673308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Target Code Optimization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873096" y="5254925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Machine Code Generation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873096" y="4419601"/>
                  <a:ext cx="9144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Executable Code output</a:t>
                  </a:r>
                </a:p>
              </p:txBody>
            </p:sp>
            <p:cxnSp>
              <p:nvCxnSpPr>
                <p:cNvPr id="40" name="Elbow Connector 39"/>
                <p:cNvCxnSpPr>
                  <a:stCxn id="36" idx="2"/>
                  <a:endCxn id="37" idx="2"/>
                </p:cNvCxnSpPr>
                <p:nvPr/>
              </p:nvCxnSpPr>
              <p:spPr>
                <a:xfrm rot="5400000" flipH="1" flipV="1">
                  <a:off x="6444290" y="5320703"/>
                  <a:ext cx="418383" cy="1353628"/>
                </a:xfrm>
                <a:prstGeom prst="bentConnector3">
                  <a:avLst>
                    <a:gd name="adj1" fmla="val -54639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37" idx="0"/>
                  <a:endCxn id="38" idx="2"/>
                </p:cNvCxnSpPr>
                <p:nvPr/>
              </p:nvCxnSpPr>
              <p:spPr>
                <a:xfrm flipV="1">
                  <a:off x="7330296" y="4953001"/>
                  <a:ext cx="0" cy="3019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5" idx="2"/>
                  <a:endCxn id="36" idx="0"/>
                </p:cNvCxnSpPr>
                <p:nvPr/>
              </p:nvCxnSpPr>
              <p:spPr>
                <a:xfrm>
                  <a:off x="5958696" y="5335438"/>
                  <a:ext cx="17972" cy="33787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943599" y="4582783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Elbow Connector 48"/>
                <p:cNvCxnSpPr>
                  <a:stCxn id="33" idx="3"/>
                  <a:endCxn id="34" idx="0"/>
                </p:cNvCxnSpPr>
                <p:nvPr/>
              </p:nvCxnSpPr>
              <p:spPr>
                <a:xfrm flipV="1">
                  <a:off x="4651075" y="4049383"/>
                  <a:ext cx="1314810" cy="636917"/>
                </a:xfrm>
                <a:prstGeom prst="bentConnector4">
                  <a:avLst>
                    <a:gd name="adj1" fmla="val 32613"/>
                    <a:gd name="adj2" fmla="val 135892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638353" y="5318185"/>
                  <a:ext cx="79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tokens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620687" y="6248400"/>
                  <a:ext cx="79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AST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725587" y="5001339"/>
                  <a:ext cx="1011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Annotated AST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024276" y="4372522"/>
                  <a:ext cx="79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IC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993975" y="3581400"/>
                  <a:ext cx="79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IC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755975" y="4563190"/>
                  <a:ext cx="79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IC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932096" y="5352348"/>
                  <a:ext cx="7972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Symbolic instructions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287217" y="6400800"/>
                  <a:ext cx="7972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Symbolic instructions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7336047" y="4980852"/>
                  <a:ext cx="79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Bit patterns</a:t>
                  </a: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7787496" y="4694391"/>
                  <a:ext cx="62757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7734659" y="4271693"/>
                  <a:ext cx="79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Executable file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28600" y="6581001"/>
                <a:ext cx="3054102" cy="244734"/>
                <a:chOff x="152400" y="6441858"/>
                <a:chExt cx="3054102" cy="244734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152400" y="6686592"/>
                  <a:ext cx="305410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1260182" y="6441858"/>
                  <a:ext cx="11401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Front-end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946898" y="6581001"/>
                <a:ext cx="3054102" cy="244734"/>
                <a:chOff x="152400" y="6441858"/>
                <a:chExt cx="3054102" cy="244734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152400" y="6686592"/>
                  <a:ext cx="305410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1260182" y="6441858"/>
                  <a:ext cx="11401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0951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Back-end</a:t>
                  </a:r>
                </a:p>
              </p:txBody>
            </p:sp>
          </p:grpSp>
        </p:grpSp>
      </p:grpSp>
      <p:grpSp>
        <p:nvGrpSpPr>
          <p:cNvPr id="86" name="Group 85"/>
          <p:cNvGrpSpPr/>
          <p:nvPr/>
        </p:nvGrpSpPr>
        <p:grpSpPr>
          <a:xfrm>
            <a:off x="4806703" y="2636508"/>
            <a:ext cx="1594097" cy="1173492"/>
            <a:chOff x="3282702" y="2743200"/>
            <a:chExt cx="1594097" cy="1173492"/>
          </a:xfrm>
        </p:grpSpPr>
        <p:sp>
          <p:nvSpPr>
            <p:cNvPr id="78" name="Oval 77"/>
            <p:cNvSpPr/>
            <p:nvPr/>
          </p:nvSpPr>
          <p:spPr>
            <a:xfrm>
              <a:off x="3282702" y="2743200"/>
              <a:ext cx="1594097" cy="78543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0" name="Straight Arrow Connector 79"/>
            <p:cNvCxnSpPr>
              <a:stCxn id="78" idx="4"/>
            </p:cNvCxnSpPr>
            <p:nvPr/>
          </p:nvCxnSpPr>
          <p:spPr>
            <a:xfrm flipH="1">
              <a:off x="4076701" y="3528638"/>
              <a:ext cx="3050" cy="38805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682321" y="5988923"/>
            <a:ext cx="23968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</a:br>
            <a:r>
              <a:rPr kumimoji="0" lang="en-GB" sz="1100" b="0" i="0" u="sng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Abstract syntax tree</a:t>
            </a:r>
            <a:endParaRPr kumimoji="0" lang="en-GB" sz="1100" b="0" i="0" u="sng" strike="noStrike" kern="1200" cap="none" spc="0" normalizeH="0" baseline="0" noProof="0" dirty="0">
              <a:ln>
                <a:noFill/>
              </a:ln>
              <a:solidFill>
                <a:srgbClr val="660099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9011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81" y="111687"/>
            <a:ext cx="7772400" cy="1056711"/>
          </a:xfrm>
        </p:spPr>
        <p:txBody>
          <a:bodyPr/>
          <a:lstStyle/>
          <a:p>
            <a:r>
              <a:rPr lang="en-GB" dirty="0"/>
              <a:t>Programming languages -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79" y="1043615"/>
            <a:ext cx="7620000" cy="2008774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Actually, Python isn’t a compiler!</a:t>
            </a:r>
          </a:p>
          <a:p>
            <a:r>
              <a:rPr lang="en-GB" dirty="0"/>
              <a:t>Remember from last time, Python is an interpreter.</a:t>
            </a:r>
          </a:p>
          <a:p>
            <a:r>
              <a:rPr lang="en-GB" dirty="0"/>
              <a:t>The front-end modules found within an interpreter are the same as those found in a compiler.</a:t>
            </a:r>
          </a:p>
          <a:p>
            <a:r>
              <a:rPr lang="en-GB" dirty="0"/>
              <a:t>However, the back-end modules are different.  These now interpret the intermediate code, rather than generate machine code.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843187" y="3584591"/>
            <a:ext cx="8007478" cy="2936345"/>
            <a:chOff x="84109" y="3287347"/>
            <a:chExt cx="8007478" cy="2936345"/>
          </a:xfrm>
        </p:grpSpPr>
        <p:sp>
          <p:nvSpPr>
            <p:cNvPr id="7" name="TextBox 6"/>
            <p:cNvSpPr txBox="1"/>
            <p:nvPr/>
          </p:nvSpPr>
          <p:spPr>
            <a:xfrm>
              <a:off x="84109" y="3287347"/>
              <a:ext cx="797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2555" y="3917195"/>
              <a:ext cx="797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characters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9001" y="3643306"/>
              <a:ext cx="612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88601" y="3383795"/>
              <a:ext cx="914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Program text input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8601" y="4145795"/>
              <a:ext cx="914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Lexical analysis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8601" y="4907795"/>
              <a:ext cx="914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Syntax Analysis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84001" y="4641095"/>
              <a:ext cx="9144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 Handling</a:t>
              </a:r>
            </a:p>
          </p:txBody>
        </p:sp>
        <p:cxnSp>
          <p:nvCxnSpPr>
            <p:cNvPr id="23" name="Straight Arrow Connector 22"/>
            <p:cNvCxnSpPr>
              <a:stCxn id="18" idx="2"/>
              <a:endCxn id="19" idx="0"/>
            </p:cNvCxnSpPr>
            <p:nvPr/>
          </p:nvCxnSpPr>
          <p:spPr>
            <a:xfrm>
              <a:off x="1245801" y="3917195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245801" y="4679195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/>
              <a:stCxn id="21" idx="0"/>
            </p:cNvCxnSpPr>
            <p:nvPr/>
          </p:nvCxnSpPr>
          <p:spPr>
            <a:xfrm flipV="1">
              <a:off x="2541201" y="4031495"/>
              <a:ext cx="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0" idx="2"/>
              <a:endCxn id="21" idx="2"/>
            </p:cNvCxnSpPr>
            <p:nvPr/>
          </p:nvCxnSpPr>
          <p:spPr>
            <a:xfrm rot="5400000" flipH="1" flipV="1">
              <a:off x="1760151" y="4660145"/>
              <a:ext cx="266700" cy="1295400"/>
            </a:xfrm>
            <a:prstGeom prst="bentConnector3">
              <a:avLst>
                <a:gd name="adj1" fmla="val -5336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31941" y="3764795"/>
              <a:ext cx="106519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Interpretation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2554" y="4663380"/>
              <a:ext cx="797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tokens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94888" y="5593595"/>
              <a:ext cx="797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9788" y="4346534"/>
              <a:ext cx="1011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Annotated AST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19187" y="5978958"/>
              <a:ext cx="3054102" cy="244734"/>
              <a:chOff x="152400" y="6441858"/>
              <a:chExt cx="3054102" cy="244734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152400" y="6686592"/>
                <a:ext cx="3054102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260182" y="6441858"/>
                <a:ext cx="114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Front-end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037485" y="5978958"/>
              <a:ext cx="3054102" cy="244734"/>
              <a:chOff x="152400" y="6441858"/>
              <a:chExt cx="3054102" cy="24473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52400" y="6686592"/>
                <a:ext cx="3054102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260182" y="6441858"/>
                <a:ext cx="1140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Back-end</a:t>
                </a:r>
              </a:p>
            </p:txBody>
          </p:sp>
        </p:grpSp>
        <p:cxnSp>
          <p:nvCxnSpPr>
            <p:cNvPr id="51" name="Straight Arrow Connector 50"/>
            <p:cNvCxnSpPr>
              <a:cxnSpLocks/>
              <a:endCxn id="29" idx="1"/>
            </p:cNvCxnSpPr>
            <p:nvPr/>
          </p:nvCxnSpPr>
          <p:spPr>
            <a:xfrm>
              <a:off x="2541201" y="4031495"/>
              <a:ext cx="34907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0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3" y="136967"/>
            <a:ext cx="9027271" cy="892982"/>
          </a:xfrm>
        </p:spPr>
        <p:txBody>
          <a:bodyPr/>
          <a:lstStyle/>
          <a:p>
            <a:r>
              <a:rPr lang="en-GB" dirty="0"/>
              <a:t>Programming languages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93" y="1551563"/>
            <a:ext cx="8458200" cy="2819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When we speak a language, we have to follow rules for sentence construction.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same applies to computer languages.</a:t>
            </a:r>
          </a:p>
          <a:p>
            <a:r>
              <a:rPr lang="en-GB" dirty="0"/>
              <a:t>Computer languages have to follow a syntax to correctly represent instructions.  This is also known as the language grammar.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2293204"/>
            <a:ext cx="167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Subjects</a:t>
            </a:r>
          </a:p>
          <a:p>
            <a:pPr marL="285750" marR="0" lvl="0" indent="-28575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Verbs</a:t>
            </a:r>
          </a:p>
          <a:p>
            <a:pPr marL="285750" marR="0" lvl="0" indent="-28575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Pronouns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2293203"/>
            <a:ext cx="152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Adjectives</a:t>
            </a:r>
          </a:p>
          <a:p>
            <a:pPr marL="285750" marR="0" lvl="0" indent="-28575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Adverbs</a:t>
            </a:r>
          </a:p>
          <a:p>
            <a:pPr marL="285750" marR="0" lvl="0" indent="-28575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8915" y="4203161"/>
            <a:ext cx="12954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statement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4888961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4888961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1206" y="4888961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6100" y="4888961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statement</a:t>
            </a:r>
          </a:p>
        </p:txBody>
      </p: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 flipH="1">
            <a:off x="4000501" y="4660361"/>
            <a:ext cx="1746115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9" idx="2"/>
          </p:cNvCxnSpPr>
          <p:nvPr/>
        </p:nvCxnSpPr>
        <p:spPr>
          <a:xfrm flipV="1">
            <a:off x="5143501" y="4660361"/>
            <a:ext cx="603115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9" idx="2"/>
          </p:cNvCxnSpPr>
          <p:nvPr/>
        </p:nvCxnSpPr>
        <p:spPr>
          <a:xfrm flipH="1" flipV="1">
            <a:off x="5746616" y="4660361"/>
            <a:ext cx="509891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5746616" y="4660361"/>
            <a:ext cx="1644785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4724400" y="5599891"/>
            <a:ext cx="838200" cy="6096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6972300" y="5635559"/>
            <a:ext cx="838200" cy="6096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/>
          <p:cNvCxnSpPr>
            <a:stCxn id="11" idx="2"/>
            <a:endCxn id="23" idx="0"/>
          </p:cNvCxnSpPr>
          <p:nvPr/>
        </p:nvCxnSpPr>
        <p:spPr>
          <a:xfrm>
            <a:off x="5143500" y="5346161"/>
            <a:ext cx="0" cy="253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stCxn id="13" idx="2"/>
            <a:endCxn id="24" idx="0"/>
          </p:cNvCxnSpPr>
          <p:nvPr/>
        </p:nvCxnSpPr>
        <p:spPr>
          <a:xfrm>
            <a:off x="7391400" y="5346161"/>
            <a:ext cx="0" cy="28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352801" y="4318614"/>
            <a:ext cx="6654545" cy="2055095"/>
            <a:chOff x="1828800" y="4574305"/>
            <a:chExt cx="6654545" cy="205509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577519" y="4994342"/>
              <a:ext cx="762000" cy="342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339519" y="4574305"/>
              <a:ext cx="1143826" cy="831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Syntax tree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28800" y="5011771"/>
              <a:ext cx="4724400" cy="161762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5D6A5C-F762-4FA9-A548-D276991E5121}"/>
              </a:ext>
            </a:extLst>
          </p:cNvPr>
          <p:cNvSpPr/>
          <p:nvPr/>
        </p:nvSpPr>
        <p:spPr>
          <a:xfrm>
            <a:off x="1748386" y="6397824"/>
            <a:ext cx="83100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full python language grammar  visit: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https://docs.python.org/3/reference/grammar.html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1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29" y="89045"/>
            <a:ext cx="9027271" cy="1325563"/>
          </a:xfrm>
        </p:spPr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620000" cy="1371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CPU core has a thread of execution.</a:t>
            </a:r>
          </a:p>
          <a:p>
            <a:r>
              <a:rPr lang="en-GB" dirty="0"/>
              <a:t>Instructions are fed to the processor and then executed.</a:t>
            </a:r>
          </a:p>
          <a:p>
            <a:r>
              <a:rPr lang="en-GB" dirty="0"/>
              <a:t>Programs could have multiple paths of flow when executing.</a:t>
            </a:r>
          </a:p>
          <a:p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3135068"/>
            <a:ext cx="0" cy="2308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3200" y="3121967"/>
            <a:ext cx="6324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'Enter your name:'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 =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'Enter the number of times to repeat:'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));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repeat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(5, 10) ):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‘An invalid value has been entered!’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(repeat):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(name);</a:t>
            </a:r>
          </a:p>
        </p:txBody>
      </p:sp>
      <p:sp>
        <p:nvSpPr>
          <p:cNvPr id="11" name="Oval 10"/>
          <p:cNvSpPr/>
          <p:nvPr/>
        </p:nvSpPr>
        <p:spPr>
          <a:xfrm>
            <a:off x="2743200" y="3641834"/>
            <a:ext cx="5105400" cy="54916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6600" y="4495801"/>
            <a:ext cx="3048000" cy="62969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38132" y="4360949"/>
            <a:ext cx="685800" cy="31372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29000" y="3178194"/>
            <a:ext cx="838201" cy="31372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41427" y="5181601"/>
            <a:ext cx="685800" cy="31372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3178194"/>
            <a:ext cx="0" cy="3137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62200" y="3491922"/>
            <a:ext cx="0" cy="3180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33600" y="3810000"/>
            <a:ext cx="2286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2200" y="3810000"/>
            <a:ext cx="2286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4038600"/>
            <a:ext cx="0" cy="12998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3600" y="4038601"/>
            <a:ext cx="0" cy="3765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8" idx="0"/>
          </p:cNvCxnSpPr>
          <p:nvPr/>
        </p:nvCxnSpPr>
        <p:spPr>
          <a:xfrm>
            <a:off x="2133600" y="4408252"/>
            <a:ext cx="147334" cy="2802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133601" y="4688532"/>
            <a:ext cx="354357" cy="340668"/>
            <a:chOff x="609600" y="4688532"/>
            <a:chExt cx="354357" cy="340668"/>
          </a:xfrm>
        </p:grpSpPr>
        <p:sp>
          <p:nvSpPr>
            <p:cNvPr id="38" name="Oval 37"/>
            <p:cNvSpPr/>
            <p:nvPr/>
          </p:nvSpPr>
          <p:spPr>
            <a:xfrm>
              <a:off x="609600" y="4688532"/>
              <a:ext cx="294667" cy="3406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>
              <a:stCxn id="38" idx="7"/>
            </p:cNvCxnSpPr>
            <p:nvPr/>
          </p:nvCxnSpPr>
          <p:spPr>
            <a:xfrm flipH="1">
              <a:off x="838200" y="4738422"/>
              <a:ext cx="22914" cy="1204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7"/>
            </p:cNvCxnSpPr>
            <p:nvPr/>
          </p:nvCxnSpPr>
          <p:spPr>
            <a:xfrm>
              <a:off x="861114" y="4738422"/>
              <a:ext cx="102843" cy="722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38" idx="2"/>
          </p:cNvCxnSpPr>
          <p:nvPr/>
        </p:nvCxnSpPr>
        <p:spPr>
          <a:xfrm rot="10800000" flipV="1">
            <a:off x="2057403" y="4858866"/>
            <a:ext cx="76199" cy="4796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743200" y="5177136"/>
            <a:ext cx="685800" cy="31372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EX_narrated ppt template v2">
  <a:themeElements>
    <a:clrScheme name="Flex-NTU-wide">
      <a:dk1>
        <a:srgbClr val="333333"/>
      </a:dk1>
      <a:lt1>
        <a:srgbClr val="FFFFFF"/>
      </a:lt1>
      <a:dk2>
        <a:srgbClr val="014976"/>
      </a:dk2>
      <a:lt2>
        <a:srgbClr val="F3F3F3"/>
      </a:lt2>
      <a:accent1>
        <a:srgbClr val="C80054"/>
      </a:accent1>
      <a:accent2>
        <a:srgbClr val="006FBF"/>
      </a:accent2>
      <a:accent3>
        <a:srgbClr val="8DCE94"/>
      </a:accent3>
      <a:accent4>
        <a:srgbClr val="F2BD2C"/>
      </a:accent4>
      <a:accent5>
        <a:srgbClr val="D982B5"/>
      </a:accent5>
      <a:accent6>
        <a:srgbClr val="FF9662"/>
      </a:accent6>
      <a:hlink>
        <a:srgbClr val="0563C1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EX_narrated ppt template v2" id="{E5BD507C-8131-4419-B925-AE29D2146D7D}" vid="{D4CB1F7F-432F-4793-B7F8-944AB52DB9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2484</Words>
  <Application>Microsoft Macintosh PowerPoint</Application>
  <PresentationFormat>Widescreen</PresentationFormat>
  <Paragraphs>390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Rounded MT Bold</vt:lpstr>
      <vt:lpstr>Calibri</vt:lpstr>
      <vt:lpstr>Consolas</vt:lpstr>
      <vt:lpstr>Lato</vt:lpstr>
      <vt:lpstr>Roboto</vt:lpstr>
      <vt:lpstr>Office Theme</vt:lpstr>
      <vt:lpstr>FLEX_narrated ppt template v2</vt:lpstr>
      <vt:lpstr>PowerPoint Presentation</vt:lpstr>
      <vt:lpstr>Module Contents and Our Plan!</vt:lpstr>
      <vt:lpstr>Learning Outcomes (LO) of this module:</vt:lpstr>
      <vt:lpstr>Roadmap</vt:lpstr>
      <vt:lpstr>Programming languages - A summary</vt:lpstr>
      <vt:lpstr>Programming languages - A summary</vt:lpstr>
      <vt:lpstr>Programming languages - Python</vt:lpstr>
      <vt:lpstr>Programming languages - Syntax</vt:lpstr>
      <vt:lpstr>Program Flow</vt:lpstr>
      <vt:lpstr>Basic Variables - a reminder</vt:lpstr>
      <vt:lpstr>Basic Variables - a reminder</vt:lpstr>
      <vt:lpstr>Variables (from a memory POV)</vt:lpstr>
      <vt:lpstr>Converting between types</vt:lpstr>
      <vt:lpstr>Augmented Assignment Operators</vt:lpstr>
      <vt:lpstr>Branching – if statements</vt:lpstr>
      <vt:lpstr>Equivalence</vt:lpstr>
      <vt:lpstr>Evaluating Conditions</vt:lpstr>
      <vt:lpstr>Multiple if’s</vt:lpstr>
      <vt:lpstr>Example of Using multiple if’s - BMI</vt:lpstr>
      <vt:lpstr>PowerPoint Presentation</vt:lpstr>
      <vt:lpstr>PowerPoint Presentation</vt:lpstr>
      <vt:lpstr>PowerPoint Presentation</vt:lpstr>
      <vt:lpstr>Iteration</vt:lpstr>
      <vt:lpstr>Iteration – while loops</vt:lpstr>
      <vt:lpstr>Infinite loops</vt:lpstr>
      <vt:lpstr>Advanced uses of while loops</vt:lpstr>
      <vt:lpstr>Advanced uses of while loops</vt:lpstr>
      <vt:lpstr>Iteration – For loops</vt:lpstr>
      <vt:lpstr>Random numbers</vt:lpstr>
      <vt:lpstr>Directed study /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Python BootCamp Resources by Dr K.O OWA</dc:title>
  <dc:creator>Owa, Kayode</dc:creator>
  <cp:lastModifiedBy>Rahman, Arif</cp:lastModifiedBy>
  <cp:revision>18</cp:revision>
  <dcterms:created xsi:type="dcterms:W3CDTF">2022-08-14T10:10:19Z</dcterms:created>
  <dcterms:modified xsi:type="dcterms:W3CDTF">2024-10-15T08:53:20Z</dcterms:modified>
</cp:coreProperties>
</file>