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39"/>
  </p:notesMasterIdLst>
  <p:sldIdLst>
    <p:sldId id="2076139049" r:id="rId3"/>
    <p:sldId id="2076139097" r:id="rId4"/>
    <p:sldId id="2076139096" r:id="rId5"/>
    <p:sldId id="2076139098" r:id="rId6"/>
    <p:sldId id="2076139112" r:id="rId7"/>
    <p:sldId id="2076139111" r:id="rId8"/>
    <p:sldId id="2076139113" r:id="rId9"/>
    <p:sldId id="2076139114" r:id="rId10"/>
    <p:sldId id="311" r:id="rId11"/>
    <p:sldId id="2076139102" r:id="rId12"/>
    <p:sldId id="2076139108" r:id="rId13"/>
    <p:sldId id="2076139099" r:id="rId14"/>
    <p:sldId id="2076139120" r:id="rId15"/>
    <p:sldId id="2076139115" r:id="rId16"/>
    <p:sldId id="2076139103" r:id="rId17"/>
    <p:sldId id="2076139104" r:id="rId18"/>
    <p:sldId id="2076139110" r:id="rId19"/>
    <p:sldId id="2076139105" r:id="rId20"/>
    <p:sldId id="2076139106" r:id="rId21"/>
    <p:sldId id="318" r:id="rId22"/>
    <p:sldId id="2076139107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2" r:id="rId35"/>
    <p:sldId id="2076139117" r:id="rId36"/>
    <p:sldId id="2076139118" r:id="rId37"/>
    <p:sldId id="207613911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589"/>
  </p:normalViewPr>
  <p:slideViewPr>
    <p:cSldViewPr snapToGrid="0">
      <p:cViewPr varScale="1">
        <p:scale>
          <a:sx n="113" d="100"/>
          <a:sy n="113" d="100"/>
        </p:scale>
        <p:origin x="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wa, Kayode" userId="814782ae-4e50-44b2-b9f5-91c8ccf2bc6c" providerId="ADAL" clId="{EF4D5CCD-B43B-4B97-9D2A-ECFAE22125B1}"/>
    <pc:docChg chg="custSel addSld delSld modSld">
      <pc:chgData name="Owa, Kayode" userId="814782ae-4e50-44b2-b9f5-91c8ccf2bc6c" providerId="ADAL" clId="{EF4D5CCD-B43B-4B97-9D2A-ECFAE22125B1}" dt="2022-08-14T11:11:56.521" v="41" actId="1076"/>
      <pc:docMkLst>
        <pc:docMk/>
      </pc:docMkLst>
      <pc:sldChg chg="new del">
        <pc:chgData name="Owa, Kayode" userId="814782ae-4e50-44b2-b9f5-91c8ccf2bc6c" providerId="ADAL" clId="{EF4D5CCD-B43B-4B97-9D2A-ECFAE22125B1}" dt="2022-08-14T10:40:09.699" v="2" actId="47"/>
        <pc:sldMkLst>
          <pc:docMk/>
          <pc:sldMk cId="2828541961" sldId="256"/>
        </pc:sldMkLst>
      </pc:sldChg>
      <pc:sldChg chg="add">
        <pc:chgData name="Owa, Kayode" userId="814782ae-4e50-44b2-b9f5-91c8ccf2bc6c" providerId="ADAL" clId="{EF4D5CCD-B43B-4B97-9D2A-ECFAE22125B1}" dt="2022-08-14T10:39:53.298" v="1"/>
        <pc:sldMkLst>
          <pc:docMk/>
          <pc:sldMk cId="1709444724" sldId="279"/>
        </pc:sldMkLst>
      </pc:sldChg>
      <pc:sldChg chg="add">
        <pc:chgData name="Owa, Kayode" userId="814782ae-4e50-44b2-b9f5-91c8ccf2bc6c" providerId="ADAL" clId="{EF4D5CCD-B43B-4B97-9D2A-ECFAE22125B1}" dt="2022-08-14T10:39:53.298" v="1"/>
        <pc:sldMkLst>
          <pc:docMk/>
          <pc:sldMk cId="726163613" sldId="280"/>
        </pc:sldMkLst>
      </pc:sldChg>
      <pc:sldChg chg="addSp modSp add mod">
        <pc:chgData name="Owa, Kayode" userId="814782ae-4e50-44b2-b9f5-91c8ccf2bc6c" providerId="ADAL" clId="{EF4D5CCD-B43B-4B97-9D2A-ECFAE22125B1}" dt="2022-08-14T11:11:56.521" v="41" actId="1076"/>
        <pc:sldMkLst>
          <pc:docMk/>
          <pc:sldMk cId="3086042280" sldId="281"/>
        </pc:sldMkLst>
        <pc:spChg chg="mod">
          <ac:chgData name="Owa, Kayode" userId="814782ae-4e50-44b2-b9f5-91c8ccf2bc6c" providerId="ADAL" clId="{EF4D5CCD-B43B-4B97-9D2A-ECFAE22125B1}" dt="2022-08-14T11:11:56.521" v="41" actId="1076"/>
          <ac:spMkLst>
            <pc:docMk/>
            <pc:sldMk cId="3086042280" sldId="281"/>
            <ac:spMk id="2" creationId="{39777C1C-DC5E-464D-8E5D-9F1A86CDD66E}"/>
          </ac:spMkLst>
        </pc:spChg>
        <pc:spChg chg="mod">
          <ac:chgData name="Owa, Kayode" userId="814782ae-4e50-44b2-b9f5-91c8ccf2bc6c" providerId="ADAL" clId="{EF4D5CCD-B43B-4B97-9D2A-ECFAE22125B1}" dt="2022-08-14T11:11:24.498" v="18" actId="1076"/>
          <ac:spMkLst>
            <pc:docMk/>
            <pc:sldMk cId="3086042280" sldId="281"/>
            <ac:spMk id="3" creationId="{2C77A979-F57A-8144-9955-D74341C388EF}"/>
          </ac:spMkLst>
        </pc:spChg>
        <pc:spChg chg="add mod">
          <ac:chgData name="Owa, Kayode" userId="814782ae-4e50-44b2-b9f5-91c8ccf2bc6c" providerId="ADAL" clId="{EF4D5CCD-B43B-4B97-9D2A-ECFAE22125B1}" dt="2022-08-14T11:11:16.706" v="15"/>
          <ac:spMkLst>
            <pc:docMk/>
            <pc:sldMk cId="3086042280" sldId="281"/>
            <ac:spMk id="4" creationId="{05DE5282-4D51-477B-9E57-7051E899226E}"/>
          </ac:spMkLst>
        </pc:spChg>
      </pc:sldChg>
      <pc:sldChg chg="del">
        <pc:chgData name="Owa, Kayode" userId="814782ae-4e50-44b2-b9f5-91c8ccf2bc6c" providerId="ADAL" clId="{EF4D5CCD-B43B-4B97-9D2A-ECFAE22125B1}" dt="2022-08-14T10:40:45.428" v="12" actId="47"/>
        <pc:sldMkLst>
          <pc:docMk/>
          <pc:sldMk cId="1663361020" sldId="306"/>
        </pc:sldMkLst>
      </pc:sldChg>
      <pc:sldChg chg="modSp mod">
        <pc:chgData name="Owa, Kayode" userId="814782ae-4e50-44b2-b9f5-91c8ccf2bc6c" providerId="ADAL" clId="{EF4D5CCD-B43B-4B97-9D2A-ECFAE22125B1}" dt="2022-08-14T10:41:08.145" v="14" actId="1076"/>
        <pc:sldMkLst>
          <pc:docMk/>
          <pc:sldMk cId="4029472262" sldId="313"/>
        </pc:sldMkLst>
        <pc:spChg chg="mod">
          <ac:chgData name="Owa, Kayode" userId="814782ae-4e50-44b2-b9f5-91c8ccf2bc6c" providerId="ADAL" clId="{EF4D5CCD-B43B-4B97-9D2A-ECFAE22125B1}" dt="2022-08-14T10:41:08.145" v="14" actId="1076"/>
          <ac:spMkLst>
            <pc:docMk/>
            <pc:sldMk cId="4029472262" sldId="313"/>
            <ac:spMk id="2" creationId="{34F86D96-4CAA-444A-AA04-CDF1D3C9B74F}"/>
          </ac:spMkLst>
        </pc:spChg>
      </pc:sldChg>
      <pc:sldMasterChg chg="addSldLayout">
        <pc:chgData name="Owa, Kayode" userId="814782ae-4e50-44b2-b9f5-91c8ccf2bc6c" providerId="ADAL" clId="{EF4D5CCD-B43B-4B97-9D2A-ECFAE22125B1}" dt="2022-08-14T10:37:10.900" v="0" actId="680"/>
        <pc:sldMasterMkLst>
          <pc:docMk/>
          <pc:sldMasterMk cId="828552916" sldId="2147483648"/>
        </pc:sldMasterMkLst>
        <pc:sldLayoutChg chg="add">
          <pc:chgData name="Owa, Kayode" userId="814782ae-4e50-44b2-b9f5-91c8ccf2bc6c" providerId="ADAL" clId="{EF4D5CCD-B43B-4B97-9D2A-ECFAE22125B1}" dt="2022-08-14T10:37:10.900" v="0" actId="680"/>
          <pc:sldLayoutMkLst>
            <pc:docMk/>
            <pc:sldMasterMk cId="828552916" sldId="2147483648"/>
            <pc:sldLayoutMk cId="2458702173" sldId="2147483649"/>
          </pc:sldLayoutMkLst>
        </pc:sldLayoutChg>
      </pc:sldMasterChg>
    </pc:docChg>
  </pc:docChgLst>
  <pc:docChgLst>
    <pc:chgData name="Owa, Kayode" userId="814782ae-4e50-44b2-b9f5-91c8ccf2bc6c" providerId="ADAL" clId="{DF9820E0-F3C1-49FF-B39C-C850FE415E84}"/>
    <pc:docChg chg="modSld">
      <pc:chgData name="Owa, Kayode" userId="814782ae-4e50-44b2-b9f5-91c8ccf2bc6c" providerId="ADAL" clId="{DF9820E0-F3C1-49FF-B39C-C850FE415E84}" dt="2023-01-25T10:41:09.522" v="2" actId="20577"/>
      <pc:docMkLst>
        <pc:docMk/>
      </pc:docMkLst>
      <pc:sldChg chg="modSp mod">
        <pc:chgData name="Owa, Kayode" userId="814782ae-4e50-44b2-b9f5-91c8ccf2bc6c" providerId="ADAL" clId="{DF9820E0-F3C1-49FF-B39C-C850FE415E84}" dt="2023-01-25T10:41:09.522" v="2" actId="20577"/>
        <pc:sldMkLst>
          <pc:docMk/>
          <pc:sldMk cId="3086042280" sldId="281"/>
        </pc:sldMkLst>
        <pc:spChg chg="mod">
          <ac:chgData name="Owa, Kayode" userId="814782ae-4e50-44b2-b9f5-91c8ccf2bc6c" providerId="ADAL" clId="{DF9820E0-F3C1-49FF-B39C-C850FE415E84}" dt="2023-01-25T10:41:09.522" v="2" actId="20577"/>
          <ac:spMkLst>
            <pc:docMk/>
            <pc:sldMk cId="3086042280" sldId="281"/>
            <ac:spMk id="3" creationId="{2C77A979-F57A-8144-9955-D74341C388E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D5014A-10D8-48E2-8655-1E1B48D7A5C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E5128B0-02D1-C146-A7E6-DA58069A899F}">
      <dgm:prSet phldrT="[Text]" custT="1"/>
      <dgm:spPr/>
      <dgm:t>
        <a:bodyPr/>
        <a:lstStyle/>
        <a:p>
          <a:r>
            <a:rPr lang="en-US" sz="2400">
              <a:solidFill>
                <a:schemeClr val="tx1"/>
              </a:solidFill>
            </a:rPr>
            <a:t>LO-01: </a:t>
          </a:r>
          <a:r>
            <a:rPr lang="en-GB" sz="2400" b="1">
              <a:solidFill>
                <a:schemeClr val="tx1"/>
              </a:solidFill>
            </a:rPr>
            <a:t>Remember</a:t>
          </a:r>
          <a:r>
            <a:rPr lang="en-GB" sz="2400">
              <a:solidFill>
                <a:schemeClr val="tx1"/>
              </a:solidFill>
            </a:rPr>
            <a:t> Python functions, modules, and exceptions.</a:t>
          </a:r>
          <a:endParaRPr lang="en-US" sz="2400" dirty="0">
            <a:solidFill>
              <a:schemeClr val="tx1"/>
            </a:solidFill>
          </a:endParaRPr>
        </a:p>
      </dgm:t>
    </dgm:pt>
    <dgm:pt modelId="{F358AD52-69C5-4E45-88E1-BF77DF640644}" type="sibTrans" cxnId="{03DF9C18-EC68-B045-81F3-C58E3D987564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8F8CBD29-EBC7-124A-9BDD-EE23DE6D02F6}" type="parTrans" cxnId="{03DF9C18-EC68-B045-81F3-C58E3D987564}">
      <dgm:prSet/>
      <dgm:spPr/>
      <dgm:t>
        <a:bodyPr/>
        <a:lstStyle/>
        <a:p>
          <a:endParaRPr lang="en-GB" sz="2400">
            <a:solidFill>
              <a:schemeClr val="tx1"/>
            </a:solidFill>
          </a:endParaRPr>
        </a:p>
      </dgm:t>
    </dgm:pt>
    <dgm:pt modelId="{F2414509-2985-2A46-8188-70312155798D}">
      <dgm:prSet phldrT="[Text]" custT="1"/>
      <dgm:spPr/>
      <dgm:t>
        <a:bodyPr/>
        <a:lstStyle/>
        <a:p>
          <a:r>
            <a:rPr lang="en-US" sz="2400">
              <a:solidFill>
                <a:schemeClr val="tx1"/>
              </a:solidFill>
            </a:rPr>
            <a:t>LO-02: </a:t>
          </a:r>
          <a:r>
            <a:rPr lang="en-GB" sz="2400" b="1">
              <a:solidFill>
                <a:schemeClr val="tx1"/>
              </a:solidFill>
            </a:rPr>
            <a:t>Understand</a:t>
          </a:r>
          <a:r>
            <a:rPr lang="en-GB" sz="2400">
              <a:solidFill>
                <a:schemeClr val="tx1"/>
              </a:solidFill>
            </a:rPr>
            <a:t> argument passing, including positional and keyword arguments.</a:t>
          </a:r>
          <a:endParaRPr lang="en-US" sz="2400" dirty="0">
            <a:solidFill>
              <a:schemeClr val="tx1"/>
            </a:solidFill>
          </a:endParaRPr>
        </a:p>
      </dgm:t>
    </dgm:pt>
    <dgm:pt modelId="{61C78EEC-8974-E74B-B1BF-1695BAC7B1AA}" type="parTrans" cxnId="{C830D7BD-62BB-2545-91AB-1728E8A09108}">
      <dgm:prSet/>
      <dgm:spPr/>
      <dgm:t>
        <a:bodyPr/>
        <a:lstStyle/>
        <a:p>
          <a:endParaRPr lang="en-GB"/>
        </a:p>
      </dgm:t>
    </dgm:pt>
    <dgm:pt modelId="{9675A6C3-8797-604A-B7FD-DC6B20845A6D}" type="sibTrans" cxnId="{C830D7BD-62BB-2545-91AB-1728E8A09108}">
      <dgm:prSet/>
      <dgm:spPr/>
      <dgm:t>
        <a:bodyPr/>
        <a:lstStyle/>
        <a:p>
          <a:endParaRPr lang="en-GB"/>
        </a:p>
      </dgm:t>
    </dgm:pt>
    <dgm:pt modelId="{E5DEACF1-B501-734A-A0FB-4DDE2DCC865C}">
      <dgm:prSet phldrT="[Text]" custT="1"/>
      <dgm:spPr/>
      <dgm:t>
        <a:bodyPr/>
        <a:lstStyle/>
        <a:p>
          <a:r>
            <a:rPr lang="en-US" sz="2400">
              <a:solidFill>
                <a:schemeClr val="tx1"/>
              </a:solidFill>
            </a:rPr>
            <a:t>LO-03: </a:t>
          </a:r>
          <a:r>
            <a:rPr lang="en-GB" sz="2400" b="1">
              <a:solidFill>
                <a:schemeClr val="tx1"/>
              </a:solidFill>
            </a:rPr>
            <a:t>Apply</a:t>
          </a:r>
          <a:r>
            <a:rPr lang="en-GB" sz="2400">
              <a:solidFill>
                <a:schemeClr val="tx1"/>
              </a:solidFill>
            </a:rPr>
            <a:t> modular programming with functions and modules.</a:t>
          </a:r>
          <a:endParaRPr lang="en-US" sz="2400" dirty="0">
            <a:solidFill>
              <a:schemeClr val="tx1"/>
            </a:solidFill>
          </a:endParaRPr>
        </a:p>
      </dgm:t>
    </dgm:pt>
    <dgm:pt modelId="{5EB45CFE-132C-FF48-A6E4-65EC7D86B771}" type="parTrans" cxnId="{7A373C94-3007-C044-86F2-561BFEA24F6A}">
      <dgm:prSet/>
      <dgm:spPr/>
      <dgm:t>
        <a:bodyPr/>
        <a:lstStyle/>
        <a:p>
          <a:endParaRPr lang="en-GB"/>
        </a:p>
      </dgm:t>
    </dgm:pt>
    <dgm:pt modelId="{7E04EB71-CB44-D746-9FF4-E40F8B899724}" type="sibTrans" cxnId="{7A373C94-3007-C044-86F2-561BFEA24F6A}">
      <dgm:prSet/>
      <dgm:spPr/>
      <dgm:t>
        <a:bodyPr/>
        <a:lstStyle/>
        <a:p>
          <a:endParaRPr lang="en-GB"/>
        </a:p>
      </dgm:t>
    </dgm:pt>
    <dgm:pt modelId="{3799567C-ED8F-6B41-AB42-4F329EABE92A}">
      <dgm:prSet phldrT="[Text]" custT="1"/>
      <dgm:spPr/>
      <dgm:t>
        <a:bodyPr/>
        <a:lstStyle/>
        <a:p>
          <a:r>
            <a:rPr lang="en-US" sz="2400">
              <a:solidFill>
                <a:schemeClr val="tx1"/>
              </a:solidFill>
            </a:rPr>
            <a:t>LO-05: </a:t>
          </a:r>
          <a:r>
            <a:rPr lang="en-GB" sz="2400" b="1">
              <a:solidFill>
                <a:schemeClr val="tx1"/>
              </a:solidFill>
            </a:rPr>
            <a:t>Evaluate</a:t>
          </a:r>
          <a:r>
            <a:rPr lang="en-GB" sz="2400">
              <a:solidFill>
                <a:schemeClr val="tx1"/>
              </a:solidFill>
            </a:rPr>
            <a:t> error handling with exceptions.</a:t>
          </a:r>
          <a:endParaRPr lang="en-US" sz="2400" dirty="0">
            <a:solidFill>
              <a:schemeClr val="tx1"/>
            </a:solidFill>
          </a:endParaRPr>
        </a:p>
      </dgm:t>
    </dgm:pt>
    <dgm:pt modelId="{A4835845-33CA-3843-9A1A-D4671CFF49F5}" type="parTrans" cxnId="{B8B9E402-99E1-3C4B-B9F0-C74B0A9E4AF8}">
      <dgm:prSet/>
      <dgm:spPr/>
      <dgm:t>
        <a:bodyPr/>
        <a:lstStyle/>
        <a:p>
          <a:endParaRPr lang="en-GB"/>
        </a:p>
      </dgm:t>
    </dgm:pt>
    <dgm:pt modelId="{A824F085-2581-3D49-A7D1-0B0EDB242559}" type="sibTrans" cxnId="{B8B9E402-99E1-3C4B-B9F0-C74B0A9E4AF8}">
      <dgm:prSet/>
      <dgm:spPr/>
      <dgm:t>
        <a:bodyPr/>
        <a:lstStyle/>
        <a:p>
          <a:endParaRPr lang="en-GB"/>
        </a:p>
      </dgm:t>
    </dgm:pt>
    <dgm:pt modelId="{A43F7A1D-D98E-4944-9E88-C2C75C9CB1FF}">
      <dgm:prSet phldrT="[Text]" custT="1"/>
      <dgm:spPr/>
      <dgm:t>
        <a:bodyPr/>
        <a:lstStyle/>
        <a:p>
          <a:r>
            <a:rPr lang="en-US" sz="2400">
              <a:solidFill>
                <a:schemeClr val="tx1"/>
              </a:solidFill>
            </a:rPr>
            <a:t>LO-04: </a:t>
          </a:r>
          <a:r>
            <a:rPr lang="en-GB" sz="2400" b="1">
              <a:solidFill>
                <a:schemeClr val="tx1"/>
              </a:solidFill>
            </a:rPr>
            <a:t>Analyse</a:t>
          </a:r>
          <a:r>
            <a:rPr lang="en-GB" sz="2400">
              <a:solidFill>
                <a:schemeClr val="tx1"/>
              </a:solidFill>
            </a:rPr>
            <a:t> problems using recursive solutions.</a:t>
          </a:r>
          <a:endParaRPr lang="en-US" sz="2400" dirty="0">
            <a:solidFill>
              <a:schemeClr val="tx1"/>
            </a:solidFill>
          </a:endParaRPr>
        </a:p>
      </dgm:t>
    </dgm:pt>
    <dgm:pt modelId="{5446698D-1CE5-0A4C-A8DD-80E48891E306}" type="parTrans" cxnId="{C9241D41-96CF-3D45-9A96-80EF9AB862D5}">
      <dgm:prSet/>
      <dgm:spPr/>
      <dgm:t>
        <a:bodyPr/>
        <a:lstStyle/>
        <a:p>
          <a:endParaRPr lang="en-GB"/>
        </a:p>
      </dgm:t>
    </dgm:pt>
    <dgm:pt modelId="{AD3AE23E-F4A6-7A41-A337-4CA656DE6FB1}" type="sibTrans" cxnId="{C9241D41-96CF-3D45-9A96-80EF9AB862D5}">
      <dgm:prSet/>
      <dgm:spPr/>
      <dgm:t>
        <a:bodyPr/>
        <a:lstStyle/>
        <a:p>
          <a:endParaRPr lang="en-GB"/>
        </a:p>
      </dgm:t>
    </dgm:pt>
    <dgm:pt modelId="{797B1875-36BE-4AC2-93BC-087702C5CCAD}" type="pres">
      <dgm:prSet presAssocID="{DED5014A-10D8-48E2-8655-1E1B48D7A5CA}" presName="Name0" presStyleCnt="0">
        <dgm:presLayoutVars>
          <dgm:chMax val="7"/>
          <dgm:chPref val="7"/>
          <dgm:dir/>
        </dgm:presLayoutVars>
      </dgm:prSet>
      <dgm:spPr/>
    </dgm:pt>
    <dgm:pt modelId="{8004897E-97B1-49FC-95F1-4B5AF39D4256}" type="pres">
      <dgm:prSet presAssocID="{DED5014A-10D8-48E2-8655-1E1B48D7A5CA}" presName="Name1" presStyleCnt="0"/>
      <dgm:spPr/>
    </dgm:pt>
    <dgm:pt modelId="{E5FEBEE1-7FE0-4296-B7AE-36D433E03D43}" type="pres">
      <dgm:prSet presAssocID="{DED5014A-10D8-48E2-8655-1E1B48D7A5CA}" presName="cycle" presStyleCnt="0"/>
      <dgm:spPr/>
    </dgm:pt>
    <dgm:pt modelId="{44036BBF-7BA0-46A0-8C5C-71C3D7B88D80}" type="pres">
      <dgm:prSet presAssocID="{DED5014A-10D8-48E2-8655-1E1B48D7A5CA}" presName="srcNode" presStyleLbl="node1" presStyleIdx="0" presStyleCnt="5"/>
      <dgm:spPr/>
    </dgm:pt>
    <dgm:pt modelId="{017F2FB2-9106-4E47-B22D-C58F723339EB}" type="pres">
      <dgm:prSet presAssocID="{DED5014A-10D8-48E2-8655-1E1B48D7A5CA}" presName="conn" presStyleLbl="parChTrans1D2" presStyleIdx="0" presStyleCnt="1"/>
      <dgm:spPr/>
    </dgm:pt>
    <dgm:pt modelId="{E6060E14-DC00-49BD-ADB8-A609F65D14FC}" type="pres">
      <dgm:prSet presAssocID="{DED5014A-10D8-48E2-8655-1E1B48D7A5CA}" presName="extraNode" presStyleLbl="node1" presStyleIdx="0" presStyleCnt="5"/>
      <dgm:spPr/>
    </dgm:pt>
    <dgm:pt modelId="{29D2BAB9-1B4A-473C-8556-C0E39B3CD0FA}" type="pres">
      <dgm:prSet presAssocID="{DED5014A-10D8-48E2-8655-1E1B48D7A5CA}" presName="dstNode" presStyleLbl="node1" presStyleIdx="0" presStyleCnt="5"/>
      <dgm:spPr/>
    </dgm:pt>
    <dgm:pt modelId="{92983B49-D215-4A49-8B9D-18D544151212}" type="pres">
      <dgm:prSet presAssocID="{FE5128B0-02D1-C146-A7E6-DA58069A899F}" presName="text_1" presStyleLbl="node1" presStyleIdx="0" presStyleCnt="5">
        <dgm:presLayoutVars>
          <dgm:bulletEnabled val="1"/>
        </dgm:presLayoutVars>
      </dgm:prSet>
      <dgm:spPr/>
    </dgm:pt>
    <dgm:pt modelId="{62B7204F-C0B1-5947-9E8C-AFF795D5D90F}" type="pres">
      <dgm:prSet presAssocID="{FE5128B0-02D1-C146-A7E6-DA58069A899F}" presName="accent_1" presStyleCnt="0"/>
      <dgm:spPr/>
    </dgm:pt>
    <dgm:pt modelId="{400BD08E-4950-BF43-8ADD-99DED83A5363}" type="pres">
      <dgm:prSet presAssocID="{FE5128B0-02D1-C146-A7E6-DA58069A899F}" presName="accentRepeatNode" presStyleLbl="solidFgAcc1" presStyleIdx="0" presStyleCnt="5"/>
      <dgm:spPr/>
    </dgm:pt>
    <dgm:pt modelId="{CD45E6D7-67C1-C341-9DA7-90C20AF68246}" type="pres">
      <dgm:prSet presAssocID="{F2414509-2985-2A46-8188-70312155798D}" presName="text_2" presStyleLbl="node1" presStyleIdx="1" presStyleCnt="5">
        <dgm:presLayoutVars>
          <dgm:bulletEnabled val="1"/>
        </dgm:presLayoutVars>
      </dgm:prSet>
      <dgm:spPr/>
    </dgm:pt>
    <dgm:pt modelId="{15B55E15-45F4-9246-AC06-E6C331B6D02A}" type="pres">
      <dgm:prSet presAssocID="{F2414509-2985-2A46-8188-70312155798D}" presName="accent_2" presStyleCnt="0"/>
      <dgm:spPr/>
    </dgm:pt>
    <dgm:pt modelId="{D46C5401-40E0-3F47-87F9-F6B5896A7E6B}" type="pres">
      <dgm:prSet presAssocID="{F2414509-2985-2A46-8188-70312155798D}" presName="accentRepeatNode" presStyleLbl="solidFgAcc1" presStyleIdx="1" presStyleCnt="5"/>
      <dgm:spPr/>
    </dgm:pt>
    <dgm:pt modelId="{5A309A8E-4D17-2B42-A208-810A403983F2}" type="pres">
      <dgm:prSet presAssocID="{E5DEACF1-B501-734A-A0FB-4DDE2DCC865C}" presName="text_3" presStyleLbl="node1" presStyleIdx="2" presStyleCnt="5">
        <dgm:presLayoutVars>
          <dgm:bulletEnabled val="1"/>
        </dgm:presLayoutVars>
      </dgm:prSet>
      <dgm:spPr/>
    </dgm:pt>
    <dgm:pt modelId="{BE963B55-2CD6-8745-9AB3-C222AB6EA359}" type="pres">
      <dgm:prSet presAssocID="{E5DEACF1-B501-734A-A0FB-4DDE2DCC865C}" presName="accent_3" presStyleCnt="0"/>
      <dgm:spPr/>
    </dgm:pt>
    <dgm:pt modelId="{2543A2B2-0144-D541-829E-80ED200F2902}" type="pres">
      <dgm:prSet presAssocID="{E5DEACF1-B501-734A-A0FB-4DDE2DCC865C}" presName="accentRepeatNode" presStyleLbl="solidFgAcc1" presStyleIdx="2" presStyleCnt="5"/>
      <dgm:spPr/>
    </dgm:pt>
    <dgm:pt modelId="{873E036F-3943-2A45-8642-A66C2339D8FC}" type="pres">
      <dgm:prSet presAssocID="{A43F7A1D-D98E-4944-9E88-C2C75C9CB1FF}" presName="text_4" presStyleLbl="node1" presStyleIdx="3" presStyleCnt="5">
        <dgm:presLayoutVars>
          <dgm:bulletEnabled val="1"/>
        </dgm:presLayoutVars>
      </dgm:prSet>
      <dgm:spPr/>
    </dgm:pt>
    <dgm:pt modelId="{31C978E4-DE57-144D-B9F9-227B7F63A8FB}" type="pres">
      <dgm:prSet presAssocID="{A43F7A1D-D98E-4944-9E88-C2C75C9CB1FF}" presName="accent_4" presStyleCnt="0"/>
      <dgm:spPr/>
    </dgm:pt>
    <dgm:pt modelId="{483AEB09-03E6-B144-AF80-B556216DCEE0}" type="pres">
      <dgm:prSet presAssocID="{A43F7A1D-D98E-4944-9E88-C2C75C9CB1FF}" presName="accentRepeatNode" presStyleLbl="solidFgAcc1" presStyleIdx="3" presStyleCnt="5"/>
      <dgm:spPr/>
    </dgm:pt>
    <dgm:pt modelId="{3539FDD4-8D6C-A741-B35B-9BA6C444C40C}" type="pres">
      <dgm:prSet presAssocID="{3799567C-ED8F-6B41-AB42-4F329EABE92A}" presName="text_5" presStyleLbl="node1" presStyleIdx="4" presStyleCnt="5">
        <dgm:presLayoutVars>
          <dgm:bulletEnabled val="1"/>
        </dgm:presLayoutVars>
      </dgm:prSet>
      <dgm:spPr/>
    </dgm:pt>
    <dgm:pt modelId="{F80CF193-3B09-944F-A52C-24A6101BA894}" type="pres">
      <dgm:prSet presAssocID="{3799567C-ED8F-6B41-AB42-4F329EABE92A}" presName="accent_5" presStyleCnt="0"/>
      <dgm:spPr/>
    </dgm:pt>
    <dgm:pt modelId="{54989D1C-D4E6-204F-9C28-183DB76A3BB8}" type="pres">
      <dgm:prSet presAssocID="{3799567C-ED8F-6B41-AB42-4F329EABE92A}" presName="accentRepeatNode" presStyleLbl="solidFgAcc1" presStyleIdx="4" presStyleCnt="5"/>
      <dgm:spPr/>
    </dgm:pt>
  </dgm:ptLst>
  <dgm:cxnLst>
    <dgm:cxn modelId="{B8B9E402-99E1-3C4B-B9F0-C74B0A9E4AF8}" srcId="{DED5014A-10D8-48E2-8655-1E1B48D7A5CA}" destId="{3799567C-ED8F-6B41-AB42-4F329EABE92A}" srcOrd="4" destOrd="0" parTransId="{A4835845-33CA-3843-9A1A-D4671CFF49F5}" sibTransId="{A824F085-2581-3D49-A7D1-0B0EDB242559}"/>
    <dgm:cxn modelId="{CED6830F-C299-C444-AD34-04485CAFF8B4}" type="presOf" srcId="{F358AD52-69C5-4E45-88E1-BF77DF640644}" destId="{017F2FB2-9106-4E47-B22D-C58F723339EB}" srcOrd="0" destOrd="0" presId="urn:microsoft.com/office/officeart/2008/layout/VerticalCurvedList"/>
    <dgm:cxn modelId="{76775416-E8C0-4308-A598-742D723BADE4}" type="presOf" srcId="{DED5014A-10D8-48E2-8655-1E1B48D7A5CA}" destId="{797B1875-36BE-4AC2-93BC-087702C5CCAD}" srcOrd="0" destOrd="0" presId="urn:microsoft.com/office/officeart/2008/layout/VerticalCurvedList"/>
    <dgm:cxn modelId="{03DF9C18-EC68-B045-81F3-C58E3D987564}" srcId="{DED5014A-10D8-48E2-8655-1E1B48D7A5CA}" destId="{FE5128B0-02D1-C146-A7E6-DA58069A899F}" srcOrd="0" destOrd="0" parTransId="{8F8CBD29-EBC7-124A-9BDD-EE23DE6D02F6}" sibTransId="{F358AD52-69C5-4E45-88E1-BF77DF640644}"/>
    <dgm:cxn modelId="{C9241D41-96CF-3D45-9A96-80EF9AB862D5}" srcId="{DED5014A-10D8-48E2-8655-1E1B48D7A5CA}" destId="{A43F7A1D-D98E-4944-9E88-C2C75C9CB1FF}" srcOrd="3" destOrd="0" parTransId="{5446698D-1CE5-0A4C-A8DD-80E48891E306}" sibTransId="{AD3AE23E-F4A6-7A41-A337-4CA656DE6FB1}"/>
    <dgm:cxn modelId="{BC18FC64-B8DC-1A4C-AA7F-35F87FB2066A}" type="presOf" srcId="{A43F7A1D-D98E-4944-9E88-C2C75C9CB1FF}" destId="{873E036F-3943-2A45-8642-A66C2339D8FC}" srcOrd="0" destOrd="0" presId="urn:microsoft.com/office/officeart/2008/layout/VerticalCurvedList"/>
    <dgm:cxn modelId="{3AE8F871-BE28-DD4F-9731-981747BF28E8}" type="presOf" srcId="{FE5128B0-02D1-C146-A7E6-DA58069A899F}" destId="{92983B49-D215-4A49-8B9D-18D544151212}" srcOrd="0" destOrd="0" presId="urn:microsoft.com/office/officeart/2008/layout/VerticalCurvedList"/>
    <dgm:cxn modelId="{1A56037B-C356-294D-8C2F-C38F255A15FF}" type="presOf" srcId="{3799567C-ED8F-6B41-AB42-4F329EABE92A}" destId="{3539FDD4-8D6C-A741-B35B-9BA6C444C40C}" srcOrd="0" destOrd="0" presId="urn:microsoft.com/office/officeart/2008/layout/VerticalCurvedList"/>
    <dgm:cxn modelId="{E8E82C7F-359D-C845-8204-0999CE65C327}" type="presOf" srcId="{E5DEACF1-B501-734A-A0FB-4DDE2DCC865C}" destId="{5A309A8E-4D17-2B42-A208-810A403983F2}" srcOrd="0" destOrd="0" presId="urn:microsoft.com/office/officeart/2008/layout/VerticalCurvedList"/>
    <dgm:cxn modelId="{7A373C94-3007-C044-86F2-561BFEA24F6A}" srcId="{DED5014A-10D8-48E2-8655-1E1B48D7A5CA}" destId="{E5DEACF1-B501-734A-A0FB-4DDE2DCC865C}" srcOrd="2" destOrd="0" parTransId="{5EB45CFE-132C-FF48-A6E4-65EC7D86B771}" sibTransId="{7E04EB71-CB44-D746-9FF4-E40F8B899724}"/>
    <dgm:cxn modelId="{92C50697-BB20-664A-860B-89711A4B57B3}" type="presOf" srcId="{F2414509-2985-2A46-8188-70312155798D}" destId="{CD45E6D7-67C1-C341-9DA7-90C20AF68246}" srcOrd="0" destOrd="0" presId="urn:microsoft.com/office/officeart/2008/layout/VerticalCurvedList"/>
    <dgm:cxn modelId="{C830D7BD-62BB-2545-91AB-1728E8A09108}" srcId="{DED5014A-10D8-48E2-8655-1E1B48D7A5CA}" destId="{F2414509-2985-2A46-8188-70312155798D}" srcOrd="1" destOrd="0" parTransId="{61C78EEC-8974-E74B-B1BF-1695BAC7B1AA}" sibTransId="{9675A6C3-8797-604A-B7FD-DC6B20845A6D}"/>
    <dgm:cxn modelId="{1D929F92-7D8A-4E04-98DA-33548809764C}" type="presParOf" srcId="{797B1875-36BE-4AC2-93BC-087702C5CCAD}" destId="{8004897E-97B1-49FC-95F1-4B5AF39D4256}" srcOrd="0" destOrd="0" presId="urn:microsoft.com/office/officeart/2008/layout/VerticalCurvedList"/>
    <dgm:cxn modelId="{9379D3FD-BA7A-47D7-9382-ED2B1A7719F6}" type="presParOf" srcId="{8004897E-97B1-49FC-95F1-4B5AF39D4256}" destId="{E5FEBEE1-7FE0-4296-B7AE-36D433E03D43}" srcOrd="0" destOrd="0" presId="urn:microsoft.com/office/officeart/2008/layout/VerticalCurvedList"/>
    <dgm:cxn modelId="{873C1A4E-3E76-4387-A6B6-D325D4B8ED45}" type="presParOf" srcId="{E5FEBEE1-7FE0-4296-B7AE-36D433E03D43}" destId="{44036BBF-7BA0-46A0-8C5C-71C3D7B88D80}" srcOrd="0" destOrd="0" presId="urn:microsoft.com/office/officeart/2008/layout/VerticalCurvedList"/>
    <dgm:cxn modelId="{66A5FBED-21E1-435D-B40F-84ED87D5B087}" type="presParOf" srcId="{E5FEBEE1-7FE0-4296-B7AE-36D433E03D43}" destId="{017F2FB2-9106-4E47-B22D-C58F723339EB}" srcOrd="1" destOrd="0" presId="urn:microsoft.com/office/officeart/2008/layout/VerticalCurvedList"/>
    <dgm:cxn modelId="{516A7A5C-0DF2-4EAB-992C-21E5B0D0DB0B}" type="presParOf" srcId="{E5FEBEE1-7FE0-4296-B7AE-36D433E03D43}" destId="{E6060E14-DC00-49BD-ADB8-A609F65D14FC}" srcOrd="2" destOrd="0" presId="urn:microsoft.com/office/officeart/2008/layout/VerticalCurvedList"/>
    <dgm:cxn modelId="{472FF35F-AD0C-49C7-BFEF-D0C211563028}" type="presParOf" srcId="{E5FEBEE1-7FE0-4296-B7AE-36D433E03D43}" destId="{29D2BAB9-1B4A-473C-8556-C0E39B3CD0FA}" srcOrd="3" destOrd="0" presId="urn:microsoft.com/office/officeart/2008/layout/VerticalCurvedList"/>
    <dgm:cxn modelId="{2E4AD5ED-A784-084A-BF9B-7E4132B2C184}" type="presParOf" srcId="{8004897E-97B1-49FC-95F1-4B5AF39D4256}" destId="{92983B49-D215-4A49-8B9D-18D544151212}" srcOrd="1" destOrd="0" presId="urn:microsoft.com/office/officeart/2008/layout/VerticalCurvedList"/>
    <dgm:cxn modelId="{14B89ECA-26AD-6240-B0AD-292CE586524A}" type="presParOf" srcId="{8004897E-97B1-49FC-95F1-4B5AF39D4256}" destId="{62B7204F-C0B1-5947-9E8C-AFF795D5D90F}" srcOrd="2" destOrd="0" presId="urn:microsoft.com/office/officeart/2008/layout/VerticalCurvedList"/>
    <dgm:cxn modelId="{968DA6B8-CDE2-B64F-A268-4E1E22382B40}" type="presParOf" srcId="{62B7204F-C0B1-5947-9E8C-AFF795D5D90F}" destId="{400BD08E-4950-BF43-8ADD-99DED83A5363}" srcOrd="0" destOrd="0" presId="urn:microsoft.com/office/officeart/2008/layout/VerticalCurvedList"/>
    <dgm:cxn modelId="{1C1A4BB7-FB4E-D443-8482-171E80A9308E}" type="presParOf" srcId="{8004897E-97B1-49FC-95F1-4B5AF39D4256}" destId="{CD45E6D7-67C1-C341-9DA7-90C20AF68246}" srcOrd="3" destOrd="0" presId="urn:microsoft.com/office/officeart/2008/layout/VerticalCurvedList"/>
    <dgm:cxn modelId="{0D6633C7-844D-DA41-ADF2-7C33CC47B2E3}" type="presParOf" srcId="{8004897E-97B1-49FC-95F1-4B5AF39D4256}" destId="{15B55E15-45F4-9246-AC06-E6C331B6D02A}" srcOrd="4" destOrd="0" presId="urn:microsoft.com/office/officeart/2008/layout/VerticalCurvedList"/>
    <dgm:cxn modelId="{0FA1A695-C249-1143-8B3C-7216A2F5684D}" type="presParOf" srcId="{15B55E15-45F4-9246-AC06-E6C331B6D02A}" destId="{D46C5401-40E0-3F47-87F9-F6B5896A7E6B}" srcOrd="0" destOrd="0" presId="urn:microsoft.com/office/officeart/2008/layout/VerticalCurvedList"/>
    <dgm:cxn modelId="{BC9B0276-6BAB-374A-98A7-E91A96584FB4}" type="presParOf" srcId="{8004897E-97B1-49FC-95F1-4B5AF39D4256}" destId="{5A309A8E-4D17-2B42-A208-810A403983F2}" srcOrd="5" destOrd="0" presId="urn:microsoft.com/office/officeart/2008/layout/VerticalCurvedList"/>
    <dgm:cxn modelId="{1ECC1CA3-4C08-584A-A6DA-4F363C28115A}" type="presParOf" srcId="{8004897E-97B1-49FC-95F1-4B5AF39D4256}" destId="{BE963B55-2CD6-8745-9AB3-C222AB6EA359}" srcOrd="6" destOrd="0" presId="urn:microsoft.com/office/officeart/2008/layout/VerticalCurvedList"/>
    <dgm:cxn modelId="{04BCA493-58BD-3B41-98E1-001A97DDACDE}" type="presParOf" srcId="{BE963B55-2CD6-8745-9AB3-C222AB6EA359}" destId="{2543A2B2-0144-D541-829E-80ED200F2902}" srcOrd="0" destOrd="0" presId="urn:microsoft.com/office/officeart/2008/layout/VerticalCurvedList"/>
    <dgm:cxn modelId="{CB8A004D-7A75-C046-8C1F-8A7083CA6FEE}" type="presParOf" srcId="{8004897E-97B1-49FC-95F1-4B5AF39D4256}" destId="{873E036F-3943-2A45-8642-A66C2339D8FC}" srcOrd="7" destOrd="0" presId="urn:microsoft.com/office/officeart/2008/layout/VerticalCurvedList"/>
    <dgm:cxn modelId="{07BA3EB0-4A32-394F-821D-17328E434876}" type="presParOf" srcId="{8004897E-97B1-49FC-95F1-4B5AF39D4256}" destId="{31C978E4-DE57-144D-B9F9-227B7F63A8FB}" srcOrd="8" destOrd="0" presId="urn:microsoft.com/office/officeart/2008/layout/VerticalCurvedList"/>
    <dgm:cxn modelId="{44F3B9B2-6F31-D640-A78F-A1FB27933C16}" type="presParOf" srcId="{31C978E4-DE57-144D-B9F9-227B7F63A8FB}" destId="{483AEB09-03E6-B144-AF80-B556216DCEE0}" srcOrd="0" destOrd="0" presId="urn:microsoft.com/office/officeart/2008/layout/VerticalCurvedList"/>
    <dgm:cxn modelId="{D9948962-4A1F-EF45-9F1B-B2DA21927C27}" type="presParOf" srcId="{8004897E-97B1-49FC-95F1-4B5AF39D4256}" destId="{3539FDD4-8D6C-A741-B35B-9BA6C444C40C}" srcOrd="9" destOrd="0" presId="urn:microsoft.com/office/officeart/2008/layout/VerticalCurvedList"/>
    <dgm:cxn modelId="{7AD1BA04-57CA-624C-AF3D-6AC332558F63}" type="presParOf" srcId="{8004897E-97B1-49FC-95F1-4B5AF39D4256}" destId="{F80CF193-3B09-944F-A52C-24A6101BA894}" srcOrd="10" destOrd="0" presId="urn:microsoft.com/office/officeart/2008/layout/VerticalCurvedList"/>
    <dgm:cxn modelId="{A1D6F7B8-D2A5-3F41-BA39-70E80EDF05CE}" type="presParOf" srcId="{F80CF193-3B09-944F-A52C-24A6101BA894}" destId="{54989D1C-D4E6-204F-9C28-183DB76A3BB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D5014A-10D8-48E2-8655-1E1B48D7A5C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E5128B0-02D1-C146-A7E6-DA58069A899F}">
      <dgm:prSet phldrT="[Text]" custT="1"/>
      <dgm:spPr/>
      <dgm:t>
        <a:bodyPr/>
        <a:lstStyle/>
        <a:p>
          <a:r>
            <a:rPr lang="en-GB" sz="2800" dirty="0">
              <a:solidFill>
                <a:schemeClr val="tx1"/>
              </a:solidFill>
              <a:latin typeface="Gill Sans MT" panose="020B0502020104020203" pitchFamily="34" charset="0"/>
            </a:rPr>
            <a:t>Complex Program</a:t>
          </a:r>
          <a:endParaRPr lang="en-US" sz="2800" dirty="0">
            <a:solidFill>
              <a:schemeClr val="tx1"/>
            </a:solidFill>
          </a:endParaRPr>
        </a:p>
      </dgm:t>
    </dgm:pt>
    <dgm:pt modelId="{8F8CBD29-EBC7-124A-9BDD-EE23DE6D02F6}" type="parTrans" cxnId="{03DF9C18-EC68-B045-81F3-C58E3D987564}">
      <dgm:prSet/>
      <dgm:spPr/>
      <dgm:t>
        <a:bodyPr/>
        <a:lstStyle/>
        <a:p>
          <a:endParaRPr lang="en-GB" sz="3200">
            <a:solidFill>
              <a:schemeClr val="tx1"/>
            </a:solidFill>
          </a:endParaRPr>
        </a:p>
      </dgm:t>
    </dgm:pt>
    <dgm:pt modelId="{F358AD52-69C5-4E45-88E1-BF77DF640644}" type="sibTrans" cxnId="{03DF9C18-EC68-B045-81F3-C58E3D987564}">
      <dgm:prSet/>
      <dgm:spPr/>
      <dgm:t>
        <a:bodyPr/>
        <a:lstStyle/>
        <a:p>
          <a:endParaRPr lang="en-GB" sz="2800">
            <a:solidFill>
              <a:schemeClr val="tx1"/>
            </a:solidFill>
          </a:endParaRPr>
        </a:p>
      </dgm:t>
    </dgm:pt>
    <dgm:pt modelId="{2EEE4F8D-01C6-D644-95CE-4448E43AAEFA}">
      <dgm:prSet custT="1"/>
      <dgm:spPr/>
      <dgm:t>
        <a:bodyPr/>
        <a:lstStyle/>
        <a:p>
          <a:r>
            <a:rPr lang="en-GB" sz="2800" dirty="0">
              <a:solidFill>
                <a:schemeClr val="tx1"/>
              </a:solidFill>
              <a:latin typeface="Gill Sans MT" panose="020B0502020104020203" pitchFamily="34" charset="0"/>
            </a:rPr>
            <a:t>Basic functions</a:t>
          </a:r>
        </a:p>
      </dgm:t>
    </dgm:pt>
    <dgm:pt modelId="{827F986D-665A-6D46-AB91-3A3E30ED401A}" type="parTrans" cxnId="{2A7978F9-2696-814B-A15C-7FF229B84FD2}">
      <dgm:prSet/>
      <dgm:spPr/>
      <dgm:t>
        <a:bodyPr/>
        <a:lstStyle/>
        <a:p>
          <a:endParaRPr lang="en-GB"/>
        </a:p>
      </dgm:t>
    </dgm:pt>
    <dgm:pt modelId="{095ECCD9-A345-0947-BB02-776141237440}" type="sibTrans" cxnId="{2A7978F9-2696-814B-A15C-7FF229B84FD2}">
      <dgm:prSet/>
      <dgm:spPr/>
      <dgm:t>
        <a:bodyPr/>
        <a:lstStyle/>
        <a:p>
          <a:endParaRPr lang="en-GB"/>
        </a:p>
      </dgm:t>
    </dgm:pt>
    <dgm:pt modelId="{33B8C3B1-7372-BE41-BDCA-E1F1940BEB83}">
      <dgm:prSet custT="1"/>
      <dgm:spPr/>
      <dgm:t>
        <a:bodyPr/>
        <a:lstStyle/>
        <a:p>
          <a:r>
            <a:rPr lang="en-GB" sz="2800" dirty="0">
              <a:solidFill>
                <a:schemeClr val="tx1"/>
              </a:solidFill>
              <a:latin typeface="Gill Sans MT" panose="020B0502020104020203" pitchFamily="34" charset="0"/>
            </a:rPr>
            <a:t>Nested Functions</a:t>
          </a:r>
        </a:p>
      </dgm:t>
    </dgm:pt>
    <dgm:pt modelId="{1CFFE853-5BE7-6D40-8E08-FA742EA0D5AC}" type="parTrans" cxnId="{3B0BB1F2-0111-304A-A3DF-B19D973B54E5}">
      <dgm:prSet/>
      <dgm:spPr/>
      <dgm:t>
        <a:bodyPr/>
        <a:lstStyle/>
        <a:p>
          <a:endParaRPr lang="en-GB"/>
        </a:p>
      </dgm:t>
    </dgm:pt>
    <dgm:pt modelId="{88ED90B2-A679-6843-8F99-31CCAC5B2968}" type="sibTrans" cxnId="{3B0BB1F2-0111-304A-A3DF-B19D973B54E5}">
      <dgm:prSet/>
      <dgm:spPr/>
      <dgm:t>
        <a:bodyPr/>
        <a:lstStyle/>
        <a:p>
          <a:endParaRPr lang="en-GB"/>
        </a:p>
      </dgm:t>
    </dgm:pt>
    <dgm:pt modelId="{959A9707-F90C-2C4C-9A0F-4CD1DA842688}">
      <dgm:prSet custT="1"/>
      <dgm:spPr/>
      <dgm:t>
        <a:bodyPr/>
        <a:lstStyle/>
        <a:p>
          <a:r>
            <a:rPr lang="en-GB" sz="2800" dirty="0">
              <a:solidFill>
                <a:schemeClr val="tx1"/>
              </a:solidFill>
              <a:latin typeface="Gill Sans MT" panose="020B0502020104020203" pitchFamily="34" charset="0"/>
            </a:rPr>
            <a:t>Variable scope</a:t>
          </a:r>
        </a:p>
      </dgm:t>
    </dgm:pt>
    <dgm:pt modelId="{603B54BF-4453-C841-AF1D-AC7377361804}" type="parTrans" cxnId="{009805B1-EA58-C84C-8B68-94E027B5A896}">
      <dgm:prSet/>
      <dgm:spPr/>
      <dgm:t>
        <a:bodyPr/>
        <a:lstStyle/>
        <a:p>
          <a:endParaRPr lang="en-GB"/>
        </a:p>
      </dgm:t>
    </dgm:pt>
    <dgm:pt modelId="{DA13F9A2-BA63-7D41-8072-DD5A739EFF90}" type="sibTrans" cxnId="{009805B1-EA58-C84C-8B68-94E027B5A896}">
      <dgm:prSet/>
      <dgm:spPr/>
      <dgm:t>
        <a:bodyPr/>
        <a:lstStyle/>
        <a:p>
          <a:endParaRPr lang="en-GB"/>
        </a:p>
      </dgm:t>
    </dgm:pt>
    <dgm:pt modelId="{5B3563F9-A454-E74B-9FEF-6807CDD2DB45}">
      <dgm:prSet custT="1"/>
      <dgm:spPr/>
      <dgm:t>
        <a:bodyPr/>
        <a:lstStyle/>
        <a:p>
          <a:r>
            <a:rPr lang="en-GB" sz="2800" dirty="0">
              <a:solidFill>
                <a:schemeClr val="tx1"/>
              </a:solidFill>
              <a:latin typeface="Gill Sans MT" panose="020B0502020104020203" pitchFamily="34" charset="0"/>
            </a:rPr>
            <a:t>Recursion</a:t>
          </a:r>
        </a:p>
      </dgm:t>
    </dgm:pt>
    <dgm:pt modelId="{5F6FA00E-D1BC-C041-A11F-7AE9CEF6BA85}" type="parTrans" cxnId="{A25AE8A3-961A-1D46-B2DC-4BA39614EA00}">
      <dgm:prSet/>
      <dgm:spPr/>
      <dgm:t>
        <a:bodyPr/>
        <a:lstStyle/>
        <a:p>
          <a:endParaRPr lang="en-GB"/>
        </a:p>
      </dgm:t>
    </dgm:pt>
    <dgm:pt modelId="{D1A9A04C-812F-CE4F-B734-E38A6A3FBD14}" type="sibTrans" cxnId="{A25AE8A3-961A-1D46-B2DC-4BA39614EA00}">
      <dgm:prSet/>
      <dgm:spPr/>
      <dgm:t>
        <a:bodyPr/>
        <a:lstStyle/>
        <a:p>
          <a:endParaRPr lang="en-GB"/>
        </a:p>
      </dgm:t>
    </dgm:pt>
    <dgm:pt modelId="{B376542E-8B28-254A-A71F-37A21A878F95}">
      <dgm:prSet custT="1"/>
      <dgm:spPr/>
      <dgm:t>
        <a:bodyPr/>
        <a:lstStyle/>
        <a:p>
          <a:r>
            <a:rPr lang="en-GB" sz="2800" dirty="0">
              <a:solidFill>
                <a:schemeClr val="tx1"/>
              </a:solidFill>
              <a:latin typeface="Gill Sans MT" panose="020B0502020104020203" pitchFamily="34" charset="0"/>
            </a:rPr>
            <a:t>Argument Passing</a:t>
          </a:r>
        </a:p>
      </dgm:t>
    </dgm:pt>
    <dgm:pt modelId="{CFD69D9A-0E59-3541-AEE8-E2F447F9CE93}" type="parTrans" cxnId="{DE98270D-20A2-3042-B4F9-2A9AC052863E}">
      <dgm:prSet/>
      <dgm:spPr/>
      <dgm:t>
        <a:bodyPr/>
        <a:lstStyle/>
        <a:p>
          <a:endParaRPr lang="en-GB"/>
        </a:p>
      </dgm:t>
    </dgm:pt>
    <dgm:pt modelId="{DA8CE6F3-44FB-954E-B241-3DF18B65ECB3}" type="sibTrans" cxnId="{DE98270D-20A2-3042-B4F9-2A9AC052863E}">
      <dgm:prSet/>
      <dgm:spPr/>
      <dgm:t>
        <a:bodyPr/>
        <a:lstStyle/>
        <a:p>
          <a:endParaRPr lang="en-GB"/>
        </a:p>
      </dgm:t>
    </dgm:pt>
    <dgm:pt modelId="{797B1875-36BE-4AC2-93BC-087702C5CCAD}" type="pres">
      <dgm:prSet presAssocID="{DED5014A-10D8-48E2-8655-1E1B48D7A5CA}" presName="Name0" presStyleCnt="0">
        <dgm:presLayoutVars>
          <dgm:chMax val="7"/>
          <dgm:chPref val="7"/>
          <dgm:dir/>
        </dgm:presLayoutVars>
      </dgm:prSet>
      <dgm:spPr/>
    </dgm:pt>
    <dgm:pt modelId="{8004897E-97B1-49FC-95F1-4B5AF39D4256}" type="pres">
      <dgm:prSet presAssocID="{DED5014A-10D8-48E2-8655-1E1B48D7A5CA}" presName="Name1" presStyleCnt="0"/>
      <dgm:spPr/>
    </dgm:pt>
    <dgm:pt modelId="{E5FEBEE1-7FE0-4296-B7AE-36D433E03D43}" type="pres">
      <dgm:prSet presAssocID="{DED5014A-10D8-48E2-8655-1E1B48D7A5CA}" presName="cycle" presStyleCnt="0"/>
      <dgm:spPr/>
    </dgm:pt>
    <dgm:pt modelId="{44036BBF-7BA0-46A0-8C5C-71C3D7B88D80}" type="pres">
      <dgm:prSet presAssocID="{DED5014A-10D8-48E2-8655-1E1B48D7A5CA}" presName="srcNode" presStyleLbl="node1" presStyleIdx="0" presStyleCnt="6"/>
      <dgm:spPr/>
    </dgm:pt>
    <dgm:pt modelId="{017F2FB2-9106-4E47-B22D-C58F723339EB}" type="pres">
      <dgm:prSet presAssocID="{DED5014A-10D8-48E2-8655-1E1B48D7A5CA}" presName="conn" presStyleLbl="parChTrans1D2" presStyleIdx="0" presStyleCnt="1"/>
      <dgm:spPr/>
    </dgm:pt>
    <dgm:pt modelId="{E6060E14-DC00-49BD-ADB8-A609F65D14FC}" type="pres">
      <dgm:prSet presAssocID="{DED5014A-10D8-48E2-8655-1E1B48D7A5CA}" presName="extraNode" presStyleLbl="node1" presStyleIdx="0" presStyleCnt="6"/>
      <dgm:spPr/>
    </dgm:pt>
    <dgm:pt modelId="{29D2BAB9-1B4A-473C-8556-C0E39B3CD0FA}" type="pres">
      <dgm:prSet presAssocID="{DED5014A-10D8-48E2-8655-1E1B48D7A5CA}" presName="dstNode" presStyleLbl="node1" presStyleIdx="0" presStyleCnt="6"/>
      <dgm:spPr/>
    </dgm:pt>
    <dgm:pt modelId="{92983B49-D215-4A49-8B9D-18D544151212}" type="pres">
      <dgm:prSet presAssocID="{FE5128B0-02D1-C146-A7E6-DA58069A899F}" presName="text_1" presStyleLbl="node1" presStyleIdx="0" presStyleCnt="6">
        <dgm:presLayoutVars>
          <dgm:bulletEnabled val="1"/>
        </dgm:presLayoutVars>
      </dgm:prSet>
      <dgm:spPr/>
    </dgm:pt>
    <dgm:pt modelId="{62B7204F-C0B1-5947-9E8C-AFF795D5D90F}" type="pres">
      <dgm:prSet presAssocID="{FE5128B0-02D1-C146-A7E6-DA58069A899F}" presName="accent_1" presStyleCnt="0"/>
      <dgm:spPr/>
    </dgm:pt>
    <dgm:pt modelId="{400BD08E-4950-BF43-8ADD-99DED83A5363}" type="pres">
      <dgm:prSet presAssocID="{FE5128B0-02D1-C146-A7E6-DA58069A899F}" presName="accentRepeatNode" presStyleLbl="solidFgAcc1" presStyleIdx="0" presStyleCnt="6"/>
      <dgm:spPr/>
    </dgm:pt>
    <dgm:pt modelId="{08A27F53-6A3B-B541-B230-90DE6321ADEB}" type="pres">
      <dgm:prSet presAssocID="{2EEE4F8D-01C6-D644-95CE-4448E43AAEFA}" presName="text_2" presStyleLbl="node1" presStyleIdx="1" presStyleCnt="6">
        <dgm:presLayoutVars>
          <dgm:bulletEnabled val="1"/>
        </dgm:presLayoutVars>
      </dgm:prSet>
      <dgm:spPr/>
    </dgm:pt>
    <dgm:pt modelId="{A3BFF53A-270C-5E4F-B10A-70A66B2A5E06}" type="pres">
      <dgm:prSet presAssocID="{2EEE4F8D-01C6-D644-95CE-4448E43AAEFA}" presName="accent_2" presStyleCnt="0"/>
      <dgm:spPr/>
    </dgm:pt>
    <dgm:pt modelId="{4DB6335D-C735-4143-91D2-4A92B5DA0ABB}" type="pres">
      <dgm:prSet presAssocID="{2EEE4F8D-01C6-D644-95CE-4448E43AAEFA}" presName="accentRepeatNode" presStyleLbl="solidFgAcc1" presStyleIdx="1" presStyleCnt="6"/>
      <dgm:spPr/>
    </dgm:pt>
    <dgm:pt modelId="{8F2CECF5-B742-314E-8F40-3AB9BB0EC8DD}" type="pres">
      <dgm:prSet presAssocID="{B376542E-8B28-254A-A71F-37A21A878F95}" presName="text_3" presStyleLbl="node1" presStyleIdx="2" presStyleCnt="6">
        <dgm:presLayoutVars>
          <dgm:bulletEnabled val="1"/>
        </dgm:presLayoutVars>
      </dgm:prSet>
      <dgm:spPr/>
    </dgm:pt>
    <dgm:pt modelId="{558744B1-4013-E348-B61B-F3D6DB5758C4}" type="pres">
      <dgm:prSet presAssocID="{B376542E-8B28-254A-A71F-37A21A878F95}" presName="accent_3" presStyleCnt="0"/>
      <dgm:spPr/>
    </dgm:pt>
    <dgm:pt modelId="{C73B9101-21F5-9042-AE02-4F3F405BC03E}" type="pres">
      <dgm:prSet presAssocID="{B376542E-8B28-254A-A71F-37A21A878F95}" presName="accentRepeatNode" presStyleLbl="solidFgAcc1" presStyleIdx="2" presStyleCnt="6"/>
      <dgm:spPr/>
    </dgm:pt>
    <dgm:pt modelId="{C69DE11D-31B5-1A49-92EA-B39688FBD2F7}" type="pres">
      <dgm:prSet presAssocID="{33B8C3B1-7372-BE41-BDCA-E1F1940BEB83}" presName="text_4" presStyleLbl="node1" presStyleIdx="3" presStyleCnt="6">
        <dgm:presLayoutVars>
          <dgm:bulletEnabled val="1"/>
        </dgm:presLayoutVars>
      </dgm:prSet>
      <dgm:spPr/>
    </dgm:pt>
    <dgm:pt modelId="{652E9F12-08C5-2546-BB54-8A9E385000FA}" type="pres">
      <dgm:prSet presAssocID="{33B8C3B1-7372-BE41-BDCA-E1F1940BEB83}" presName="accent_4" presStyleCnt="0"/>
      <dgm:spPr/>
    </dgm:pt>
    <dgm:pt modelId="{30B2E96E-590F-3E41-ABFB-DB6263E8DDCE}" type="pres">
      <dgm:prSet presAssocID="{33B8C3B1-7372-BE41-BDCA-E1F1940BEB83}" presName="accentRepeatNode" presStyleLbl="solidFgAcc1" presStyleIdx="3" presStyleCnt="6"/>
      <dgm:spPr/>
    </dgm:pt>
    <dgm:pt modelId="{48153480-46DE-3843-AE74-E707D3077C9F}" type="pres">
      <dgm:prSet presAssocID="{959A9707-F90C-2C4C-9A0F-4CD1DA842688}" presName="text_5" presStyleLbl="node1" presStyleIdx="4" presStyleCnt="6">
        <dgm:presLayoutVars>
          <dgm:bulletEnabled val="1"/>
        </dgm:presLayoutVars>
      </dgm:prSet>
      <dgm:spPr/>
    </dgm:pt>
    <dgm:pt modelId="{0B5004AE-2E52-EF41-B2C7-4D317983A93E}" type="pres">
      <dgm:prSet presAssocID="{959A9707-F90C-2C4C-9A0F-4CD1DA842688}" presName="accent_5" presStyleCnt="0"/>
      <dgm:spPr/>
    </dgm:pt>
    <dgm:pt modelId="{63115C47-AD66-0649-940C-203D607F73EC}" type="pres">
      <dgm:prSet presAssocID="{959A9707-F90C-2C4C-9A0F-4CD1DA842688}" presName="accentRepeatNode" presStyleLbl="solidFgAcc1" presStyleIdx="4" presStyleCnt="6"/>
      <dgm:spPr/>
    </dgm:pt>
    <dgm:pt modelId="{9D1478A1-631A-0144-8678-6390BD43DC5F}" type="pres">
      <dgm:prSet presAssocID="{5B3563F9-A454-E74B-9FEF-6807CDD2DB45}" presName="text_6" presStyleLbl="node1" presStyleIdx="5" presStyleCnt="6">
        <dgm:presLayoutVars>
          <dgm:bulletEnabled val="1"/>
        </dgm:presLayoutVars>
      </dgm:prSet>
      <dgm:spPr/>
    </dgm:pt>
    <dgm:pt modelId="{C7C6ED01-297E-A14E-8297-3BC0EC17EA76}" type="pres">
      <dgm:prSet presAssocID="{5B3563F9-A454-E74B-9FEF-6807CDD2DB45}" presName="accent_6" presStyleCnt="0"/>
      <dgm:spPr/>
    </dgm:pt>
    <dgm:pt modelId="{70DFA11D-D66D-F54A-B3BE-2C92E5602BF0}" type="pres">
      <dgm:prSet presAssocID="{5B3563F9-A454-E74B-9FEF-6807CDD2DB45}" presName="accentRepeatNode" presStyleLbl="solidFgAcc1" presStyleIdx="5" presStyleCnt="6"/>
      <dgm:spPr/>
    </dgm:pt>
  </dgm:ptLst>
  <dgm:cxnLst>
    <dgm:cxn modelId="{0F810E05-61D6-904E-8A29-FE69EF094FD0}" type="presOf" srcId="{959A9707-F90C-2C4C-9A0F-4CD1DA842688}" destId="{48153480-46DE-3843-AE74-E707D3077C9F}" srcOrd="0" destOrd="0" presId="urn:microsoft.com/office/officeart/2008/layout/VerticalCurvedList"/>
    <dgm:cxn modelId="{DE98270D-20A2-3042-B4F9-2A9AC052863E}" srcId="{DED5014A-10D8-48E2-8655-1E1B48D7A5CA}" destId="{B376542E-8B28-254A-A71F-37A21A878F95}" srcOrd="2" destOrd="0" parTransId="{CFD69D9A-0E59-3541-AEE8-E2F447F9CE93}" sibTransId="{DA8CE6F3-44FB-954E-B241-3DF18B65ECB3}"/>
    <dgm:cxn modelId="{CED6830F-C299-C444-AD34-04485CAFF8B4}" type="presOf" srcId="{F358AD52-69C5-4E45-88E1-BF77DF640644}" destId="{017F2FB2-9106-4E47-B22D-C58F723339EB}" srcOrd="0" destOrd="0" presId="urn:microsoft.com/office/officeart/2008/layout/VerticalCurvedList"/>
    <dgm:cxn modelId="{76775416-E8C0-4308-A598-742D723BADE4}" type="presOf" srcId="{DED5014A-10D8-48E2-8655-1E1B48D7A5CA}" destId="{797B1875-36BE-4AC2-93BC-087702C5CCAD}" srcOrd="0" destOrd="0" presId="urn:microsoft.com/office/officeart/2008/layout/VerticalCurvedList"/>
    <dgm:cxn modelId="{03DF9C18-EC68-B045-81F3-C58E3D987564}" srcId="{DED5014A-10D8-48E2-8655-1E1B48D7A5CA}" destId="{FE5128B0-02D1-C146-A7E6-DA58069A899F}" srcOrd="0" destOrd="0" parTransId="{8F8CBD29-EBC7-124A-9BDD-EE23DE6D02F6}" sibTransId="{F358AD52-69C5-4E45-88E1-BF77DF640644}"/>
    <dgm:cxn modelId="{9582D556-F4D2-DA4A-AAA9-753A2A141CE8}" type="presOf" srcId="{B376542E-8B28-254A-A71F-37A21A878F95}" destId="{8F2CECF5-B742-314E-8F40-3AB9BB0EC8DD}" srcOrd="0" destOrd="0" presId="urn:microsoft.com/office/officeart/2008/layout/VerticalCurvedList"/>
    <dgm:cxn modelId="{BFA83859-AD8B-DF44-B02F-F0387EB0AA62}" type="presOf" srcId="{5B3563F9-A454-E74B-9FEF-6807CDD2DB45}" destId="{9D1478A1-631A-0144-8678-6390BD43DC5F}" srcOrd="0" destOrd="0" presId="urn:microsoft.com/office/officeart/2008/layout/VerticalCurvedList"/>
    <dgm:cxn modelId="{3AE8F871-BE28-DD4F-9731-981747BF28E8}" type="presOf" srcId="{FE5128B0-02D1-C146-A7E6-DA58069A899F}" destId="{92983B49-D215-4A49-8B9D-18D544151212}" srcOrd="0" destOrd="0" presId="urn:microsoft.com/office/officeart/2008/layout/VerticalCurvedList"/>
    <dgm:cxn modelId="{93CA5398-724A-1E47-AE2A-6F5A3BB67ACA}" type="presOf" srcId="{2EEE4F8D-01C6-D644-95CE-4448E43AAEFA}" destId="{08A27F53-6A3B-B541-B230-90DE6321ADEB}" srcOrd="0" destOrd="0" presId="urn:microsoft.com/office/officeart/2008/layout/VerticalCurvedList"/>
    <dgm:cxn modelId="{A25AE8A3-961A-1D46-B2DC-4BA39614EA00}" srcId="{DED5014A-10D8-48E2-8655-1E1B48D7A5CA}" destId="{5B3563F9-A454-E74B-9FEF-6807CDD2DB45}" srcOrd="5" destOrd="0" parTransId="{5F6FA00E-D1BC-C041-A11F-7AE9CEF6BA85}" sibTransId="{D1A9A04C-812F-CE4F-B734-E38A6A3FBD14}"/>
    <dgm:cxn modelId="{009805B1-EA58-C84C-8B68-94E027B5A896}" srcId="{DED5014A-10D8-48E2-8655-1E1B48D7A5CA}" destId="{959A9707-F90C-2C4C-9A0F-4CD1DA842688}" srcOrd="4" destOrd="0" parTransId="{603B54BF-4453-C841-AF1D-AC7377361804}" sibTransId="{DA13F9A2-BA63-7D41-8072-DD5A739EFF90}"/>
    <dgm:cxn modelId="{D74052CB-0FAB-CF49-BF63-50B13E5035F6}" type="presOf" srcId="{33B8C3B1-7372-BE41-BDCA-E1F1940BEB83}" destId="{C69DE11D-31B5-1A49-92EA-B39688FBD2F7}" srcOrd="0" destOrd="0" presId="urn:microsoft.com/office/officeart/2008/layout/VerticalCurvedList"/>
    <dgm:cxn modelId="{3B0BB1F2-0111-304A-A3DF-B19D973B54E5}" srcId="{DED5014A-10D8-48E2-8655-1E1B48D7A5CA}" destId="{33B8C3B1-7372-BE41-BDCA-E1F1940BEB83}" srcOrd="3" destOrd="0" parTransId="{1CFFE853-5BE7-6D40-8E08-FA742EA0D5AC}" sibTransId="{88ED90B2-A679-6843-8F99-31CCAC5B2968}"/>
    <dgm:cxn modelId="{2A7978F9-2696-814B-A15C-7FF229B84FD2}" srcId="{DED5014A-10D8-48E2-8655-1E1B48D7A5CA}" destId="{2EEE4F8D-01C6-D644-95CE-4448E43AAEFA}" srcOrd="1" destOrd="0" parTransId="{827F986D-665A-6D46-AB91-3A3E30ED401A}" sibTransId="{095ECCD9-A345-0947-BB02-776141237440}"/>
    <dgm:cxn modelId="{1D929F92-7D8A-4E04-98DA-33548809764C}" type="presParOf" srcId="{797B1875-36BE-4AC2-93BC-087702C5CCAD}" destId="{8004897E-97B1-49FC-95F1-4B5AF39D4256}" srcOrd="0" destOrd="0" presId="urn:microsoft.com/office/officeart/2008/layout/VerticalCurvedList"/>
    <dgm:cxn modelId="{9379D3FD-BA7A-47D7-9382-ED2B1A7719F6}" type="presParOf" srcId="{8004897E-97B1-49FC-95F1-4B5AF39D4256}" destId="{E5FEBEE1-7FE0-4296-B7AE-36D433E03D43}" srcOrd="0" destOrd="0" presId="urn:microsoft.com/office/officeart/2008/layout/VerticalCurvedList"/>
    <dgm:cxn modelId="{873C1A4E-3E76-4387-A6B6-D325D4B8ED45}" type="presParOf" srcId="{E5FEBEE1-7FE0-4296-B7AE-36D433E03D43}" destId="{44036BBF-7BA0-46A0-8C5C-71C3D7B88D80}" srcOrd="0" destOrd="0" presId="urn:microsoft.com/office/officeart/2008/layout/VerticalCurvedList"/>
    <dgm:cxn modelId="{66A5FBED-21E1-435D-B40F-84ED87D5B087}" type="presParOf" srcId="{E5FEBEE1-7FE0-4296-B7AE-36D433E03D43}" destId="{017F2FB2-9106-4E47-B22D-C58F723339EB}" srcOrd="1" destOrd="0" presId="urn:microsoft.com/office/officeart/2008/layout/VerticalCurvedList"/>
    <dgm:cxn modelId="{516A7A5C-0DF2-4EAB-992C-21E5B0D0DB0B}" type="presParOf" srcId="{E5FEBEE1-7FE0-4296-B7AE-36D433E03D43}" destId="{E6060E14-DC00-49BD-ADB8-A609F65D14FC}" srcOrd="2" destOrd="0" presId="urn:microsoft.com/office/officeart/2008/layout/VerticalCurvedList"/>
    <dgm:cxn modelId="{472FF35F-AD0C-49C7-BFEF-D0C211563028}" type="presParOf" srcId="{E5FEBEE1-7FE0-4296-B7AE-36D433E03D43}" destId="{29D2BAB9-1B4A-473C-8556-C0E39B3CD0FA}" srcOrd="3" destOrd="0" presId="urn:microsoft.com/office/officeart/2008/layout/VerticalCurvedList"/>
    <dgm:cxn modelId="{2E4AD5ED-A784-084A-BF9B-7E4132B2C184}" type="presParOf" srcId="{8004897E-97B1-49FC-95F1-4B5AF39D4256}" destId="{92983B49-D215-4A49-8B9D-18D544151212}" srcOrd="1" destOrd="0" presId="urn:microsoft.com/office/officeart/2008/layout/VerticalCurvedList"/>
    <dgm:cxn modelId="{14B89ECA-26AD-6240-B0AD-292CE586524A}" type="presParOf" srcId="{8004897E-97B1-49FC-95F1-4B5AF39D4256}" destId="{62B7204F-C0B1-5947-9E8C-AFF795D5D90F}" srcOrd="2" destOrd="0" presId="urn:microsoft.com/office/officeart/2008/layout/VerticalCurvedList"/>
    <dgm:cxn modelId="{968DA6B8-CDE2-B64F-A268-4E1E22382B40}" type="presParOf" srcId="{62B7204F-C0B1-5947-9E8C-AFF795D5D90F}" destId="{400BD08E-4950-BF43-8ADD-99DED83A5363}" srcOrd="0" destOrd="0" presId="urn:microsoft.com/office/officeart/2008/layout/VerticalCurvedList"/>
    <dgm:cxn modelId="{31D15DF5-9AA7-C547-B4C4-1412A4B820D3}" type="presParOf" srcId="{8004897E-97B1-49FC-95F1-4B5AF39D4256}" destId="{08A27F53-6A3B-B541-B230-90DE6321ADEB}" srcOrd="3" destOrd="0" presId="urn:microsoft.com/office/officeart/2008/layout/VerticalCurvedList"/>
    <dgm:cxn modelId="{C885BAFE-5CF8-CF41-A322-BA1117329B64}" type="presParOf" srcId="{8004897E-97B1-49FC-95F1-4B5AF39D4256}" destId="{A3BFF53A-270C-5E4F-B10A-70A66B2A5E06}" srcOrd="4" destOrd="0" presId="urn:microsoft.com/office/officeart/2008/layout/VerticalCurvedList"/>
    <dgm:cxn modelId="{F540FC3C-3AF4-4D4F-8A15-D0BFE2849A71}" type="presParOf" srcId="{A3BFF53A-270C-5E4F-B10A-70A66B2A5E06}" destId="{4DB6335D-C735-4143-91D2-4A92B5DA0ABB}" srcOrd="0" destOrd="0" presId="urn:microsoft.com/office/officeart/2008/layout/VerticalCurvedList"/>
    <dgm:cxn modelId="{EA3300C1-5965-C043-8602-36DDF1085E6B}" type="presParOf" srcId="{8004897E-97B1-49FC-95F1-4B5AF39D4256}" destId="{8F2CECF5-B742-314E-8F40-3AB9BB0EC8DD}" srcOrd="5" destOrd="0" presId="urn:microsoft.com/office/officeart/2008/layout/VerticalCurvedList"/>
    <dgm:cxn modelId="{44433774-BF08-C746-944E-EEF733DD80B6}" type="presParOf" srcId="{8004897E-97B1-49FC-95F1-4B5AF39D4256}" destId="{558744B1-4013-E348-B61B-F3D6DB5758C4}" srcOrd="6" destOrd="0" presId="urn:microsoft.com/office/officeart/2008/layout/VerticalCurvedList"/>
    <dgm:cxn modelId="{CC8138E4-5A22-314B-A233-440023A9D529}" type="presParOf" srcId="{558744B1-4013-E348-B61B-F3D6DB5758C4}" destId="{C73B9101-21F5-9042-AE02-4F3F405BC03E}" srcOrd="0" destOrd="0" presId="urn:microsoft.com/office/officeart/2008/layout/VerticalCurvedList"/>
    <dgm:cxn modelId="{66C40E8E-96E7-C140-9522-BDCE06921F7B}" type="presParOf" srcId="{8004897E-97B1-49FC-95F1-4B5AF39D4256}" destId="{C69DE11D-31B5-1A49-92EA-B39688FBD2F7}" srcOrd="7" destOrd="0" presId="urn:microsoft.com/office/officeart/2008/layout/VerticalCurvedList"/>
    <dgm:cxn modelId="{29099B8E-DEE3-7848-A43C-6472267FBD04}" type="presParOf" srcId="{8004897E-97B1-49FC-95F1-4B5AF39D4256}" destId="{652E9F12-08C5-2546-BB54-8A9E385000FA}" srcOrd="8" destOrd="0" presId="urn:microsoft.com/office/officeart/2008/layout/VerticalCurvedList"/>
    <dgm:cxn modelId="{D29F1F72-2FD7-A24A-8827-A15F798EA08F}" type="presParOf" srcId="{652E9F12-08C5-2546-BB54-8A9E385000FA}" destId="{30B2E96E-590F-3E41-ABFB-DB6263E8DDCE}" srcOrd="0" destOrd="0" presId="urn:microsoft.com/office/officeart/2008/layout/VerticalCurvedList"/>
    <dgm:cxn modelId="{BE1AB481-8F4E-C94D-9CAE-A597922EF215}" type="presParOf" srcId="{8004897E-97B1-49FC-95F1-4B5AF39D4256}" destId="{48153480-46DE-3843-AE74-E707D3077C9F}" srcOrd="9" destOrd="0" presId="urn:microsoft.com/office/officeart/2008/layout/VerticalCurvedList"/>
    <dgm:cxn modelId="{164C41A2-2501-FD44-8ED7-CE96D551E4FE}" type="presParOf" srcId="{8004897E-97B1-49FC-95F1-4B5AF39D4256}" destId="{0B5004AE-2E52-EF41-B2C7-4D317983A93E}" srcOrd="10" destOrd="0" presId="urn:microsoft.com/office/officeart/2008/layout/VerticalCurvedList"/>
    <dgm:cxn modelId="{41E10395-6A02-A04F-87B0-47BF321489A7}" type="presParOf" srcId="{0B5004AE-2E52-EF41-B2C7-4D317983A93E}" destId="{63115C47-AD66-0649-940C-203D607F73EC}" srcOrd="0" destOrd="0" presId="urn:microsoft.com/office/officeart/2008/layout/VerticalCurvedList"/>
    <dgm:cxn modelId="{F2034CA5-D244-4B42-BD93-A163761DA3BC}" type="presParOf" srcId="{8004897E-97B1-49FC-95F1-4B5AF39D4256}" destId="{9D1478A1-631A-0144-8678-6390BD43DC5F}" srcOrd="11" destOrd="0" presId="urn:microsoft.com/office/officeart/2008/layout/VerticalCurvedList"/>
    <dgm:cxn modelId="{EB37AE98-C774-3647-AC72-D16534EEC929}" type="presParOf" srcId="{8004897E-97B1-49FC-95F1-4B5AF39D4256}" destId="{C7C6ED01-297E-A14E-8297-3BC0EC17EA76}" srcOrd="12" destOrd="0" presId="urn:microsoft.com/office/officeart/2008/layout/VerticalCurvedList"/>
    <dgm:cxn modelId="{279E1D77-3A78-734C-BE15-394EA2EF329E}" type="presParOf" srcId="{C7C6ED01-297E-A14E-8297-3BC0EC17EA76}" destId="{70DFA11D-D66D-F54A-B3BE-2C92E5602BF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3E8010-1074-4B6B-930B-2570E6ABC2C2}" type="doc">
      <dgm:prSet loTypeId="urn:microsoft.com/office/officeart/2005/8/layout/hierarchy1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F207048-779B-4B6D-931D-CC991DEAD60D}">
      <dgm:prSet/>
      <dgm:spPr/>
      <dgm:t>
        <a:bodyPr/>
        <a:lstStyle/>
        <a:p>
          <a:r>
            <a:rPr lang="en-GB" dirty="0">
              <a:latin typeface="Calibri" panose="020F0502020204030204" pitchFamily="34" charset="0"/>
              <a:cs typeface="Calibri" panose="020F0502020204030204" pitchFamily="34" charset="0"/>
            </a:rPr>
            <a:t>We write our own </a:t>
          </a:r>
          <a:r>
            <a:rPr lang="en-GB" b="1" dirty="0">
              <a:solidFill>
                <a:srgbClr val="FF2F92"/>
              </a:solidFill>
              <a:latin typeface="Calibri" panose="020F0502020204030204" pitchFamily="34" charset="0"/>
              <a:cs typeface="Calibri" panose="020F0502020204030204" pitchFamily="34" charset="0"/>
            </a:rPr>
            <a:t>FUNCTIONS</a:t>
          </a:r>
          <a:r>
            <a:rPr lang="en-GB" dirty="0">
              <a:latin typeface="Calibri" panose="020F0502020204030204" pitchFamily="34" charset="0"/>
              <a:cs typeface="Calibri" panose="020F0502020204030204" pitchFamily="34" charset="0"/>
            </a:rPr>
            <a:t> which separate out well defined behaviours</a:t>
          </a:r>
          <a:endParaRPr lang="en-US" dirty="0"/>
        </a:p>
      </dgm:t>
    </dgm:pt>
    <dgm:pt modelId="{2660D4D5-DCF2-4244-8100-5C759EF1699B}" type="parTrans" cxnId="{70AB2D6C-DAA1-4B3F-A26D-56BD060E9A85}">
      <dgm:prSet/>
      <dgm:spPr/>
      <dgm:t>
        <a:bodyPr/>
        <a:lstStyle/>
        <a:p>
          <a:endParaRPr lang="en-US"/>
        </a:p>
      </dgm:t>
    </dgm:pt>
    <dgm:pt modelId="{ECB543F7-5019-4C6C-9435-F975DD698B1D}" type="sibTrans" cxnId="{70AB2D6C-DAA1-4B3F-A26D-56BD060E9A85}">
      <dgm:prSet/>
      <dgm:spPr/>
      <dgm:t>
        <a:bodyPr/>
        <a:lstStyle/>
        <a:p>
          <a:endParaRPr lang="en-US"/>
        </a:p>
      </dgm:t>
    </dgm:pt>
    <dgm:pt modelId="{0E11F47C-6689-6148-847E-66F2708F040D}">
      <dgm:prSet/>
      <dgm:spPr/>
      <dgm:t>
        <a:bodyPr/>
        <a:lstStyle/>
        <a:p>
          <a:r>
            <a:rPr lang="en-GB" dirty="0">
              <a:latin typeface="Calibri" panose="020F0502020204030204" pitchFamily="34" charset="0"/>
              <a:cs typeface="Calibri" panose="020F0502020204030204" pitchFamily="34" charset="0"/>
            </a:rPr>
            <a:t>Then we can make our main program relatively simple and clean</a:t>
          </a:r>
        </a:p>
      </dgm:t>
    </dgm:pt>
    <dgm:pt modelId="{015535F8-EB58-FD44-8EF7-1AD572AD29CF}" type="parTrans" cxnId="{3502ACA1-AEF2-5245-A496-044B8EE68343}">
      <dgm:prSet/>
      <dgm:spPr/>
      <dgm:t>
        <a:bodyPr/>
        <a:lstStyle/>
        <a:p>
          <a:endParaRPr lang="en-GB"/>
        </a:p>
      </dgm:t>
    </dgm:pt>
    <dgm:pt modelId="{E617C4D2-9833-5042-A430-1B632AEC9305}" type="sibTrans" cxnId="{3502ACA1-AEF2-5245-A496-044B8EE68343}">
      <dgm:prSet/>
      <dgm:spPr/>
      <dgm:t>
        <a:bodyPr/>
        <a:lstStyle/>
        <a:p>
          <a:endParaRPr lang="en-GB"/>
        </a:p>
      </dgm:t>
    </dgm:pt>
    <dgm:pt modelId="{291839CE-C049-F24F-8747-5430A35BDDAF}">
      <dgm:prSet/>
      <dgm:spPr/>
      <dgm:t>
        <a:bodyPr/>
        <a:lstStyle/>
        <a:p>
          <a:r>
            <a:rPr lang="en-GB" dirty="0">
              <a:latin typeface="Calibri" panose="020F0502020204030204" pitchFamily="34" charset="0"/>
              <a:cs typeface="Calibri" panose="020F0502020204030204" pitchFamily="34" charset="0"/>
            </a:rPr>
            <a:t>We can </a:t>
          </a:r>
          <a:r>
            <a:rPr lang="en-GB" b="1" dirty="0">
              <a:solidFill>
                <a:srgbClr val="FF2F92"/>
              </a:solidFill>
              <a:latin typeface="Calibri" panose="020F0502020204030204" pitchFamily="34" charset="0"/>
              <a:cs typeface="Calibri" panose="020F0502020204030204" pitchFamily="34" charset="0"/>
            </a:rPr>
            <a:t>test</a:t>
          </a:r>
          <a:r>
            <a:rPr lang="en-GB" dirty="0">
              <a:latin typeface="Calibri" panose="020F0502020204030204" pitchFamily="34" charset="0"/>
              <a:cs typeface="Calibri" panose="020F0502020204030204" pitchFamily="34" charset="0"/>
            </a:rPr>
            <a:t> the </a:t>
          </a:r>
          <a:r>
            <a:rPr lang="en-GB" b="1" dirty="0">
              <a:solidFill>
                <a:srgbClr val="FF2F92"/>
              </a:solidFill>
              <a:latin typeface="Calibri" panose="020F0502020204030204" pitchFamily="34" charset="0"/>
              <a:cs typeface="Calibri" panose="020F0502020204030204" pitchFamily="34" charset="0"/>
            </a:rPr>
            <a:t>functions individually</a:t>
          </a:r>
          <a:r>
            <a:rPr lang="en-GB" dirty="0">
              <a:latin typeface="Calibri" panose="020F0502020204030204" pitchFamily="34" charset="0"/>
              <a:cs typeface="Calibri" panose="020F0502020204030204" pitchFamily="34" charset="0"/>
            </a:rPr>
            <a:t> before we put them together</a:t>
          </a:r>
        </a:p>
      </dgm:t>
    </dgm:pt>
    <dgm:pt modelId="{EDB76E1A-C98C-104F-AFBF-B51C0E6B0606}" type="parTrans" cxnId="{4570A5CD-A94A-3E46-B1BE-744E56ECDAEB}">
      <dgm:prSet/>
      <dgm:spPr/>
      <dgm:t>
        <a:bodyPr/>
        <a:lstStyle/>
        <a:p>
          <a:endParaRPr lang="en-GB"/>
        </a:p>
      </dgm:t>
    </dgm:pt>
    <dgm:pt modelId="{69868E0D-04F6-8242-8F93-5D319349FFBD}" type="sibTrans" cxnId="{4570A5CD-A94A-3E46-B1BE-744E56ECDAEB}">
      <dgm:prSet/>
      <dgm:spPr/>
      <dgm:t>
        <a:bodyPr/>
        <a:lstStyle/>
        <a:p>
          <a:endParaRPr lang="en-GB"/>
        </a:p>
      </dgm:t>
    </dgm:pt>
    <dgm:pt modelId="{03EC5B6E-0DBE-6B46-9683-352358DF8AFF}" type="pres">
      <dgm:prSet presAssocID="{F13E8010-1074-4B6B-930B-2570E6ABC2C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F7BA093-8F62-D948-8D61-57390CFF4678}" type="pres">
      <dgm:prSet presAssocID="{DF207048-779B-4B6D-931D-CC991DEAD60D}" presName="hierRoot1" presStyleCnt="0"/>
      <dgm:spPr/>
    </dgm:pt>
    <dgm:pt modelId="{07931FF8-BE80-DC45-823B-14B3C9D94C4B}" type="pres">
      <dgm:prSet presAssocID="{DF207048-779B-4B6D-931D-CC991DEAD60D}" presName="composite" presStyleCnt="0"/>
      <dgm:spPr/>
    </dgm:pt>
    <dgm:pt modelId="{3F3BCBB2-8EE2-3A4C-BDD2-655F470B55FA}" type="pres">
      <dgm:prSet presAssocID="{DF207048-779B-4B6D-931D-CC991DEAD60D}" presName="background" presStyleLbl="node0" presStyleIdx="0" presStyleCnt="3"/>
      <dgm:spPr/>
    </dgm:pt>
    <dgm:pt modelId="{91CEDA15-24CE-7349-8801-8A0B135D24BE}" type="pres">
      <dgm:prSet presAssocID="{DF207048-779B-4B6D-931D-CC991DEAD60D}" presName="text" presStyleLbl="fgAcc0" presStyleIdx="0" presStyleCnt="3">
        <dgm:presLayoutVars>
          <dgm:chPref val="3"/>
        </dgm:presLayoutVars>
      </dgm:prSet>
      <dgm:spPr/>
    </dgm:pt>
    <dgm:pt modelId="{84BD2A9D-8D3D-7D4C-96E0-3FAA489E4AF6}" type="pres">
      <dgm:prSet presAssocID="{DF207048-779B-4B6D-931D-CC991DEAD60D}" presName="hierChild2" presStyleCnt="0"/>
      <dgm:spPr/>
    </dgm:pt>
    <dgm:pt modelId="{24D8C09E-8934-774D-8687-901EEEFA3FF5}" type="pres">
      <dgm:prSet presAssocID="{0E11F47C-6689-6148-847E-66F2708F040D}" presName="hierRoot1" presStyleCnt="0"/>
      <dgm:spPr/>
    </dgm:pt>
    <dgm:pt modelId="{3D47940B-9090-8943-B775-F54B8A86D168}" type="pres">
      <dgm:prSet presAssocID="{0E11F47C-6689-6148-847E-66F2708F040D}" presName="composite" presStyleCnt="0"/>
      <dgm:spPr/>
    </dgm:pt>
    <dgm:pt modelId="{532F8568-E397-3345-96DF-1DFCA421543E}" type="pres">
      <dgm:prSet presAssocID="{0E11F47C-6689-6148-847E-66F2708F040D}" presName="background" presStyleLbl="node0" presStyleIdx="1" presStyleCnt="3"/>
      <dgm:spPr/>
    </dgm:pt>
    <dgm:pt modelId="{7956F197-7991-5C48-89FF-0222935022B3}" type="pres">
      <dgm:prSet presAssocID="{0E11F47C-6689-6148-847E-66F2708F040D}" presName="text" presStyleLbl="fgAcc0" presStyleIdx="1" presStyleCnt="3">
        <dgm:presLayoutVars>
          <dgm:chPref val="3"/>
        </dgm:presLayoutVars>
      </dgm:prSet>
      <dgm:spPr/>
    </dgm:pt>
    <dgm:pt modelId="{1416AEC9-DD7E-274D-B8F3-0FCD2D0BA1A5}" type="pres">
      <dgm:prSet presAssocID="{0E11F47C-6689-6148-847E-66F2708F040D}" presName="hierChild2" presStyleCnt="0"/>
      <dgm:spPr/>
    </dgm:pt>
    <dgm:pt modelId="{D3829602-2610-154C-A9B0-7174526CEC8A}" type="pres">
      <dgm:prSet presAssocID="{291839CE-C049-F24F-8747-5430A35BDDAF}" presName="hierRoot1" presStyleCnt="0"/>
      <dgm:spPr/>
    </dgm:pt>
    <dgm:pt modelId="{425F4306-0F8B-EA45-8201-FEB6FFBA9742}" type="pres">
      <dgm:prSet presAssocID="{291839CE-C049-F24F-8747-5430A35BDDAF}" presName="composite" presStyleCnt="0"/>
      <dgm:spPr/>
    </dgm:pt>
    <dgm:pt modelId="{60A7D8BC-496B-E142-BF20-A6F9AF8A9636}" type="pres">
      <dgm:prSet presAssocID="{291839CE-C049-F24F-8747-5430A35BDDAF}" presName="background" presStyleLbl="node0" presStyleIdx="2" presStyleCnt="3"/>
      <dgm:spPr/>
    </dgm:pt>
    <dgm:pt modelId="{362492F7-0580-7A47-A2B3-A340DC936546}" type="pres">
      <dgm:prSet presAssocID="{291839CE-C049-F24F-8747-5430A35BDDAF}" presName="text" presStyleLbl="fgAcc0" presStyleIdx="2" presStyleCnt="3">
        <dgm:presLayoutVars>
          <dgm:chPref val="3"/>
        </dgm:presLayoutVars>
      </dgm:prSet>
      <dgm:spPr/>
    </dgm:pt>
    <dgm:pt modelId="{53A2E769-CB43-4A40-A3D4-C2DAA24A5EDF}" type="pres">
      <dgm:prSet presAssocID="{291839CE-C049-F24F-8747-5430A35BDDAF}" presName="hierChild2" presStyleCnt="0"/>
      <dgm:spPr/>
    </dgm:pt>
  </dgm:ptLst>
  <dgm:cxnLst>
    <dgm:cxn modelId="{70AB2D6C-DAA1-4B3F-A26D-56BD060E9A85}" srcId="{F13E8010-1074-4B6B-930B-2570E6ABC2C2}" destId="{DF207048-779B-4B6D-931D-CC991DEAD60D}" srcOrd="0" destOrd="0" parTransId="{2660D4D5-DCF2-4244-8100-5C759EF1699B}" sibTransId="{ECB543F7-5019-4C6C-9435-F975DD698B1D}"/>
    <dgm:cxn modelId="{F0889287-C766-5549-8D64-5FD9438FC7B8}" type="presOf" srcId="{0E11F47C-6689-6148-847E-66F2708F040D}" destId="{7956F197-7991-5C48-89FF-0222935022B3}" srcOrd="0" destOrd="0" presId="urn:microsoft.com/office/officeart/2005/8/layout/hierarchy1"/>
    <dgm:cxn modelId="{CDA75C8D-F4DA-9B4F-9469-D9C13A6E07B5}" type="presOf" srcId="{291839CE-C049-F24F-8747-5430A35BDDAF}" destId="{362492F7-0580-7A47-A2B3-A340DC936546}" srcOrd="0" destOrd="0" presId="urn:microsoft.com/office/officeart/2005/8/layout/hierarchy1"/>
    <dgm:cxn modelId="{3502ACA1-AEF2-5245-A496-044B8EE68343}" srcId="{F13E8010-1074-4B6B-930B-2570E6ABC2C2}" destId="{0E11F47C-6689-6148-847E-66F2708F040D}" srcOrd="1" destOrd="0" parTransId="{015535F8-EB58-FD44-8EF7-1AD572AD29CF}" sibTransId="{E617C4D2-9833-5042-A430-1B632AEC9305}"/>
    <dgm:cxn modelId="{2FA691BE-E424-3A4A-8347-8682CA362269}" type="presOf" srcId="{DF207048-779B-4B6D-931D-CC991DEAD60D}" destId="{91CEDA15-24CE-7349-8801-8A0B135D24BE}" srcOrd="0" destOrd="0" presId="urn:microsoft.com/office/officeart/2005/8/layout/hierarchy1"/>
    <dgm:cxn modelId="{4570A5CD-A94A-3E46-B1BE-744E56ECDAEB}" srcId="{F13E8010-1074-4B6B-930B-2570E6ABC2C2}" destId="{291839CE-C049-F24F-8747-5430A35BDDAF}" srcOrd="2" destOrd="0" parTransId="{EDB76E1A-C98C-104F-AFBF-B51C0E6B0606}" sibTransId="{69868E0D-04F6-8242-8F93-5D319349FFBD}"/>
    <dgm:cxn modelId="{47AF15CF-9C3D-D048-AEE8-5DD4732D23FA}" type="presOf" srcId="{F13E8010-1074-4B6B-930B-2570E6ABC2C2}" destId="{03EC5B6E-0DBE-6B46-9683-352358DF8AFF}" srcOrd="0" destOrd="0" presId="urn:microsoft.com/office/officeart/2005/8/layout/hierarchy1"/>
    <dgm:cxn modelId="{7D7A0E8D-0265-FE46-9507-61733812BACE}" type="presParOf" srcId="{03EC5B6E-0DBE-6B46-9683-352358DF8AFF}" destId="{FF7BA093-8F62-D948-8D61-57390CFF4678}" srcOrd="0" destOrd="0" presId="urn:microsoft.com/office/officeart/2005/8/layout/hierarchy1"/>
    <dgm:cxn modelId="{3AC8C38D-FF5A-E14E-9EC1-869EAA7A516C}" type="presParOf" srcId="{FF7BA093-8F62-D948-8D61-57390CFF4678}" destId="{07931FF8-BE80-DC45-823B-14B3C9D94C4B}" srcOrd="0" destOrd="0" presId="urn:microsoft.com/office/officeart/2005/8/layout/hierarchy1"/>
    <dgm:cxn modelId="{2F44EFB1-3FD8-214D-9DB7-227010FD76D7}" type="presParOf" srcId="{07931FF8-BE80-DC45-823B-14B3C9D94C4B}" destId="{3F3BCBB2-8EE2-3A4C-BDD2-655F470B55FA}" srcOrd="0" destOrd="0" presId="urn:microsoft.com/office/officeart/2005/8/layout/hierarchy1"/>
    <dgm:cxn modelId="{6D53CD61-7FFF-A646-84FF-657AA29C0445}" type="presParOf" srcId="{07931FF8-BE80-DC45-823B-14B3C9D94C4B}" destId="{91CEDA15-24CE-7349-8801-8A0B135D24BE}" srcOrd="1" destOrd="0" presId="urn:microsoft.com/office/officeart/2005/8/layout/hierarchy1"/>
    <dgm:cxn modelId="{4D036E8A-091F-1B46-B77D-F715778F6C2C}" type="presParOf" srcId="{FF7BA093-8F62-D948-8D61-57390CFF4678}" destId="{84BD2A9D-8D3D-7D4C-96E0-3FAA489E4AF6}" srcOrd="1" destOrd="0" presId="urn:microsoft.com/office/officeart/2005/8/layout/hierarchy1"/>
    <dgm:cxn modelId="{0721432F-D53D-504F-B21D-F683CE9BA991}" type="presParOf" srcId="{03EC5B6E-0DBE-6B46-9683-352358DF8AFF}" destId="{24D8C09E-8934-774D-8687-901EEEFA3FF5}" srcOrd="1" destOrd="0" presId="urn:microsoft.com/office/officeart/2005/8/layout/hierarchy1"/>
    <dgm:cxn modelId="{E9E7AB51-165C-D34F-9A54-18A7AD0D4FAE}" type="presParOf" srcId="{24D8C09E-8934-774D-8687-901EEEFA3FF5}" destId="{3D47940B-9090-8943-B775-F54B8A86D168}" srcOrd="0" destOrd="0" presId="urn:microsoft.com/office/officeart/2005/8/layout/hierarchy1"/>
    <dgm:cxn modelId="{650DC357-28A4-4144-A563-749F71517B42}" type="presParOf" srcId="{3D47940B-9090-8943-B775-F54B8A86D168}" destId="{532F8568-E397-3345-96DF-1DFCA421543E}" srcOrd="0" destOrd="0" presId="urn:microsoft.com/office/officeart/2005/8/layout/hierarchy1"/>
    <dgm:cxn modelId="{1E4B54D3-0194-BE42-A124-C560A6D8B736}" type="presParOf" srcId="{3D47940B-9090-8943-B775-F54B8A86D168}" destId="{7956F197-7991-5C48-89FF-0222935022B3}" srcOrd="1" destOrd="0" presId="urn:microsoft.com/office/officeart/2005/8/layout/hierarchy1"/>
    <dgm:cxn modelId="{52F0145B-D756-6B49-BA62-34CB3C549530}" type="presParOf" srcId="{24D8C09E-8934-774D-8687-901EEEFA3FF5}" destId="{1416AEC9-DD7E-274D-B8F3-0FCD2D0BA1A5}" srcOrd="1" destOrd="0" presId="urn:microsoft.com/office/officeart/2005/8/layout/hierarchy1"/>
    <dgm:cxn modelId="{9B981C77-7369-404E-B3DB-F2CEED91D19D}" type="presParOf" srcId="{03EC5B6E-0DBE-6B46-9683-352358DF8AFF}" destId="{D3829602-2610-154C-A9B0-7174526CEC8A}" srcOrd="2" destOrd="0" presId="urn:microsoft.com/office/officeart/2005/8/layout/hierarchy1"/>
    <dgm:cxn modelId="{D25EE0F0-BC4D-D34F-B74E-F7070A6E65B1}" type="presParOf" srcId="{D3829602-2610-154C-A9B0-7174526CEC8A}" destId="{425F4306-0F8B-EA45-8201-FEB6FFBA9742}" srcOrd="0" destOrd="0" presId="urn:microsoft.com/office/officeart/2005/8/layout/hierarchy1"/>
    <dgm:cxn modelId="{BB538951-EF83-A846-B061-D86A9A0BD204}" type="presParOf" srcId="{425F4306-0F8B-EA45-8201-FEB6FFBA9742}" destId="{60A7D8BC-496B-E142-BF20-A6F9AF8A9636}" srcOrd="0" destOrd="0" presId="urn:microsoft.com/office/officeart/2005/8/layout/hierarchy1"/>
    <dgm:cxn modelId="{849B9A50-36E0-5F4C-BA15-9259C7B7E755}" type="presParOf" srcId="{425F4306-0F8B-EA45-8201-FEB6FFBA9742}" destId="{362492F7-0580-7A47-A2B3-A340DC936546}" srcOrd="1" destOrd="0" presId="urn:microsoft.com/office/officeart/2005/8/layout/hierarchy1"/>
    <dgm:cxn modelId="{F3D02807-4346-864D-B128-299FC21F6851}" type="presParOf" srcId="{D3829602-2610-154C-A9B0-7174526CEC8A}" destId="{53A2E769-CB43-4A40-A3D4-C2DAA24A5ED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297F03-8179-4C52-BA2F-805DDD20FB2C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DC1D0A9-859A-4325-8501-BA9C97D94A1C}">
      <dgm:prSet/>
      <dgm:spPr/>
      <dgm:t>
        <a:bodyPr/>
        <a:lstStyle/>
        <a:p>
          <a:r>
            <a:rPr lang="en-GB" b="1" dirty="0">
              <a:solidFill>
                <a:schemeClr val="tx1"/>
              </a:solidFill>
            </a:rPr>
            <a:t>Avoid Redundancy</a:t>
          </a:r>
          <a:r>
            <a:rPr lang="en-GB" dirty="0">
              <a:solidFill>
                <a:schemeClr val="tx1"/>
              </a:solidFill>
            </a:rPr>
            <a:t>: Eliminate code repetition</a:t>
          </a:r>
          <a:endParaRPr lang="en-US" dirty="0">
            <a:solidFill>
              <a:schemeClr val="tx1"/>
            </a:solidFill>
          </a:endParaRPr>
        </a:p>
      </dgm:t>
    </dgm:pt>
    <dgm:pt modelId="{BBAD0A2F-D853-450D-B5C7-538BB8E31A78}" type="parTrans" cxnId="{1C1A5E48-8B6B-47E9-92C0-4F818975B7A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0D0FD06-6298-4CBD-923D-D1609C530813}" type="sibTrans" cxnId="{1C1A5E48-8B6B-47E9-92C0-4F818975B7A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5689C54-BB84-475F-827B-D64EB8DCFCE9}">
      <dgm:prSet/>
      <dgm:spPr/>
      <dgm:t>
        <a:bodyPr/>
        <a:lstStyle/>
        <a:p>
          <a:r>
            <a:rPr lang="en-GB" b="1">
              <a:solidFill>
                <a:schemeClr val="tx1"/>
              </a:solidFill>
            </a:rPr>
            <a:t>Simplify Code</a:t>
          </a:r>
          <a:r>
            <a:rPr lang="en-GB">
              <a:solidFill>
                <a:schemeClr val="tx1"/>
              </a:solidFill>
            </a:rPr>
            <a:t>: Improves readability and structure</a:t>
          </a:r>
          <a:endParaRPr lang="en-US">
            <a:solidFill>
              <a:schemeClr val="tx1"/>
            </a:solidFill>
          </a:endParaRPr>
        </a:p>
      </dgm:t>
    </dgm:pt>
    <dgm:pt modelId="{E3A54029-2D8D-4BD4-B7D1-1EBC15B5C849}" type="parTrans" cxnId="{E589EFF3-C3E0-487F-BD91-0A434C96F6B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7693829-0578-4DAC-85F7-C5C2A4F25505}" type="sibTrans" cxnId="{E589EFF3-C3E0-487F-BD91-0A434C96F6B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8C79402-80B3-40CE-A142-E39B502390DA}">
      <dgm:prSet/>
      <dgm:spPr/>
      <dgm:t>
        <a:bodyPr/>
        <a:lstStyle/>
        <a:p>
          <a:r>
            <a:rPr lang="en-GB" b="1">
              <a:solidFill>
                <a:schemeClr val="tx1"/>
              </a:solidFill>
            </a:rPr>
            <a:t>Enhance Testing</a:t>
          </a:r>
          <a:r>
            <a:rPr lang="en-GB">
              <a:solidFill>
                <a:schemeClr val="tx1"/>
              </a:solidFill>
            </a:rPr>
            <a:t>: Isolate components for easier debugging</a:t>
          </a:r>
          <a:endParaRPr lang="en-US">
            <a:solidFill>
              <a:schemeClr val="tx1"/>
            </a:solidFill>
          </a:endParaRPr>
        </a:p>
      </dgm:t>
    </dgm:pt>
    <dgm:pt modelId="{E198321C-9707-40CB-ADAA-A2D464750E63}" type="parTrans" cxnId="{438FF78C-F681-4B97-8569-4F43BD5A76C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C3AF211-9E8C-4421-B18C-9C0294C951CA}" type="sibTrans" cxnId="{438FF78C-F681-4B97-8569-4F43BD5A76C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C984E36-2EBC-44F8-A116-8E162761F71E}">
      <dgm:prSet/>
      <dgm:spPr/>
      <dgm:t>
        <a:bodyPr/>
        <a:lstStyle/>
        <a:p>
          <a:r>
            <a:rPr lang="en-GB" b="1">
              <a:solidFill>
                <a:schemeClr val="tx1"/>
              </a:solidFill>
            </a:rPr>
            <a:t>Scalability</a:t>
          </a:r>
          <a:r>
            <a:rPr lang="en-GB">
              <a:solidFill>
                <a:schemeClr val="tx1"/>
              </a:solidFill>
            </a:rPr>
            <a:t>: Allows code to grow more efficiently</a:t>
          </a:r>
          <a:endParaRPr lang="en-US">
            <a:solidFill>
              <a:schemeClr val="tx1"/>
            </a:solidFill>
          </a:endParaRPr>
        </a:p>
      </dgm:t>
    </dgm:pt>
    <dgm:pt modelId="{0B43B463-F053-46BD-A8B9-0D019D04C0B0}" type="parTrans" cxnId="{FD917579-3EFF-4D32-836B-D3D20F03F6E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1DF0262-7C05-4FE8-BDDC-1A7250CEC26C}" type="sibTrans" cxnId="{FD917579-3EFF-4D32-836B-D3D20F03F6E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E406A4C-9418-4A5A-A2BA-DF7089A33A6B}">
      <dgm:prSet/>
      <dgm:spPr/>
      <dgm:t>
        <a:bodyPr/>
        <a:lstStyle/>
        <a:p>
          <a:r>
            <a:rPr lang="en-GB" b="1">
              <a:solidFill>
                <a:schemeClr val="tx1"/>
              </a:solidFill>
            </a:rPr>
            <a:t>Collaboration</a:t>
          </a:r>
          <a:r>
            <a:rPr lang="en-GB">
              <a:solidFill>
                <a:schemeClr val="tx1"/>
              </a:solidFill>
            </a:rPr>
            <a:t>: Promotes teamwork and modular development</a:t>
          </a:r>
          <a:endParaRPr lang="en-US">
            <a:solidFill>
              <a:schemeClr val="tx1"/>
            </a:solidFill>
          </a:endParaRPr>
        </a:p>
      </dgm:t>
    </dgm:pt>
    <dgm:pt modelId="{FEF2DABA-7055-4534-AFB9-BE045A7A8EB7}" type="parTrans" cxnId="{D0C3DC7C-A3D3-44E4-B050-9C98A0B8173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3B80E69-4870-4B24-AB51-2D8B552417BC}" type="sibTrans" cxnId="{D0C3DC7C-A3D3-44E4-B050-9C98A0B8173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D6895DB-108B-114C-821C-F6B9706C6FBA}" type="pres">
      <dgm:prSet presAssocID="{C3297F03-8179-4C52-BA2F-805DDD20FB2C}" presName="linear" presStyleCnt="0">
        <dgm:presLayoutVars>
          <dgm:animLvl val="lvl"/>
          <dgm:resizeHandles val="exact"/>
        </dgm:presLayoutVars>
      </dgm:prSet>
      <dgm:spPr/>
    </dgm:pt>
    <dgm:pt modelId="{56721ED4-A3D4-0243-BC2A-A4CA58B5691C}" type="pres">
      <dgm:prSet presAssocID="{FDC1D0A9-859A-4325-8501-BA9C97D94A1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AC40C43-5C29-BE45-B5EF-78987DA0A976}" type="pres">
      <dgm:prSet presAssocID="{70D0FD06-6298-4CBD-923D-D1609C530813}" presName="spacer" presStyleCnt="0"/>
      <dgm:spPr/>
    </dgm:pt>
    <dgm:pt modelId="{40F58682-B09D-824B-B9AB-819F1925232E}" type="pres">
      <dgm:prSet presAssocID="{15689C54-BB84-475F-827B-D64EB8DCFCE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0758C85-F95B-3F4B-B985-C5B8A49BA261}" type="pres">
      <dgm:prSet presAssocID="{67693829-0578-4DAC-85F7-C5C2A4F25505}" presName="spacer" presStyleCnt="0"/>
      <dgm:spPr/>
    </dgm:pt>
    <dgm:pt modelId="{DF6876A4-C0AD-7148-B525-9E45BCC65447}" type="pres">
      <dgm:prSet presAssocID="{68C79402-80B3-40CE-A142-E39B502390D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7803AB3-8ACA-224B-ABA8-F3008D975E14}" type="pres">
      <dgm:prSet presAssocID="{DC3AF211-9E8C-4421-B18C-9C0294C951CA}" presName="spacer" presStyleCnt="0"/>
      <dgm:spPr/>
    </dgm:pt>
    <dgm:pt modelId="{BA0DC9C6-6578-1B47-8A67-41859A6386BA}" type="pres">
      <dgm:prSet presAssocID="{CC984E36-2EBC-44F8-A116-8E162761F71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251E263-8621-3345-8F5F-23D1F4D20587}" type="pres">
      <dgm:prSet presAssocID="{01DF0262-7C05-4FE8-BDDC-1A7250CEC26C}" presName="spacer" presStyleCnt="0"/>
      <dgm:spPr/>
    </dgm:pt>
    <dgm:pt modelId="{9C2564C2-0235-3E43-A8C3-7D41BD68D34A}" type="pres">
      <dgm:prSet presAssocID="{EE406A4C-9418-4A5A-A2BA-DF7089A33A6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E73D206-736A-F543-94F0-5E5596317297}" type="presOf" srcId="{FDC1D0A9-859A-4325-8501-BA9C97D94A1C}" destId="{56721ED4-A3D4-0243-BC2A-A4CA58B5691C}" srcOrd="0" destOrd="0" presId="urn:microsoft.com/office/officeart/2005/8/layout/vList2"/>
    <dgm:cxn modelId="{79020031-6EF4-174C-9DA9-28D1825CAA2B}" type="presOf" srcId="{CC984E36-2EBC-44F8-A116-8E162761F71E}" destId="{BA0DC9C6-6578-1B47-8A67-41859A6386BA}" srcOrd="0" destOrd="0" presId="urn:microsoft.com/office/officeart/2005/8/layout/vList2"/>
    <dgm:cxn modelId="{1C1A5E48-8B6B-47E9-92C0-4F818975B7A3}" srcId="{C3297F03-8179-4C52-BA2F-805DDD20FB2C}" destId="{FDC1D0A9-859A-4325-8501-BA9C97D94A1C}" srcOrd="0" destOrd="0" parTransId="{BBAD0A2F-D853-450D-B5C7-538BB8E31A78}" sibTransId="{70D0FD06-6298-4CBD-923D-D1609C530813}"/>
    <dgm:cxn modelId="{2D00B775-618D-C14C-B278-A8C697D8F186}" type="presOf" srcId="{C3297F03-8179-4C52-BA2F-805DDD20FB2C}" destId="{4D6895DB-108B-114C-821C-F6B9706C6FBA}" srcOrd="0" destOrd="0" presId="urn:microsoft.com/office/officeart/2005/8/layout/vList2"/>
    <dgm:cxn modelId="{FD917579-3EFF-4D32-836B-D3D20F03F6EF}" srcId="{C3297F03-8179-4C52-BA2F-805DDD20FB2C}" destId="{CC984E36-2EBC-44F8-A116-8E162761F71E}" srcOrd="3" destOrd="0" parTransId="{0B43B463-F053-46BD-A8B9-0D019D04C0B0}" sibTransId="{01DF0262-7C05-4FE8-BDDC-1A7250CEC26C}"/>
    <dgm:cxn modelId="{D0C3DC7C-A3D3-44E4-B050-9C98A0B8173D}" srcId="{C3297F03-8179-4C52-BA2F-805DDD20FB2C}" destId="{EE406A4C-9418-4A5A-A2BA-DF7089A33A6B}" srcOrd="4" destOrd="0" parTransId="{FEF2DABA-7055-4534-AFB9-BE045A7A8EB7}" sibTransId="{53B80E69-4870-4B24-AB51-2D8B552417BC}"/>
    <dgm:cxn modelId="{438FF78C-F681-4B97-8569-4F43BD5A76C3}" srcId="{C3297F03-8179-4C52-BA2F-805DDD20FB2C}" destId="{68C79402-80B3-40CE-A142-E39B502390DA}" srcOrd="2" destOrd="0" parTransId="{E198321C-9707-40CB-ADAA-A2D464750E63}" sibTransId="{DC3AF211-9E8C-4421-B18C-9C0294C951CA}"/>
    <dgm:cxn modelId="{1CF5D393-65C8-524E-9C4A-30B61D1DF9B5}" type="presOf" srcId="{EE406A4C-9418-4A5A-A2BA-DF7089A33A6B}" destId="{9C2564C2-0235-3E43-A8C3-7D41BD68D34A}" srcOrd="0" destOrd="0" presId="urn:microsoft.com/office/officeart/2005/8/layout/vList2"/>
    <dgm:cxn modelId="{C859DCB5-C62D-9641-9F6F-04A1E5DF09BD}" type="presOf" srcId="{68C79402-80B3-40CE-A142-E39B502390DA}" destId="{DF6876A4-C0AD-7148-B525-9E45BCC65447}" srcOrd="0" destOrd="0" presId="urn:microsoft.com/office/officeart/2005/8/layout/vList2"/>
    <dgm:cxn modelId="{5F2A34C0-4EFC-E24C-8C56-3CF26987D6D3}" type="presOf" srcId="{15689C54-BB84-475F-827B-D64EB8DCFCE9}" destId="{40F58682-B09D-824B-B9AB-819F1925232E}" srcOrd="0" destOrd="0" presId="urn:microsoft.com/office/officeart/2005/8/layout/vList2"/>
    <dgm:cxn modelId="{E589EFF3-C3E0-487F-BD91-0A434C96F6B8}" srcId="{C3297F03-8179-4C52-BA2F-805DDD20FB2C}" destId="{15689C54-BB84-475F-827B-D64EB8DCFCE9}" srcOrd="1" destOrd="0" parTransId="{E3A54029-2D8D-4BD4-B7D1-1EBC15B5C849}" sibTransId="{67693829-0578-4DAC-85F7-C5C2A4F25505}"/>
    <dgm:cxn modelId="{75BF317B-F2A3-7E47-88E0-D959F552E3E7}" type="presParOf" srcId="{4D6895DB-108B-114C-821C-F6B9706C6FBA}" destId="{56721ED4-A3D4-0243-BC2A-A4CA58B5691C}" srcOrd="0" destOrd="0" presId="urn:microsoft.com/office/officeart/2005/8/layout/vList2"/>
    <dgm:cxn modelId="{62D24B6B-A49C-5949-B080-C61F1D09955B}" type="presParOf" srcId="{4D6895DB-108B-114C-821C-F6B9706C6FBA}" destId="{EAC40C43-5C29-BE45-B5EF-78987DA0A976}" srcOrd="1" destOrd="0" presId="urn:microsoft.com/office/officeart/2005/8/layout/vList2"/>
    <dgm:cxn modelId="{9DA2F9BA-D453-3649-AFF4-3165A69F0A99}" type="presParOf" srcId="{4D6895DB-108B-114C-821C-F6B9706C6FBA}" destId="{40F58682-B09D-824B-B9AB-819F1925232E}" srcOrd="2" destOrd="0" presId="urn:microsoft.com/office/officeart/2005/8/layout/vList2"/>
    <dgm:cxn modelId="{63524083-34EF-E740-830B-348E66FE3C73}" type="presParOf" srcId="{4D6895DB-108B-114C-821C-F6B9706C6FBA}" destId="{20758C85-F95B-3F4B-B985-C5B8A49BA261}" srcOrd="3" destOrd="0" presId="urn:microsoft.com/office/officeart/2005/8/layout/vList2"/>
    <dgm:cxn modelId="{A4788D73-97F5-0848-9C78-2535C2B8F82D}" type="presParOf" srcId="{4D6895DB-108B-114C-821C-F6B9706C6FBA}" destId="{DF6876A4-C0AD-7148-B525-9E45BCC65447}" srcOrd="4" destOrd="0" presId="urn:microsoft.com/office/officeart/2005/8/layout/vList2"/>
    <dgm:cxn modelId="{A08CAB1B-6A67-8744-A3A5-81F19E0B3B70}" type="presParOf" srcId="{4D6895DB-108B-114C-821C-F6B9706C6FBA}" destId="{A7803AB3-8ACA-224B-ABA8-F3008D975E14}" srcOrd="5" destOrd="0" presId="urn:microsoft.com/office/officeart/2005/8/layout/vList2"/>
    <dgm:cxn modelId="{CCB36D05-DCFB-2045-BE18-8E3A22130AD6}" type="presParOf" srcId="{4D6895DB-108B-114C-821C-F6B9706C6FBA}" destId="{BA0DC9C6-6578-1B47-8A67-41859A6386BA}" srcOrd="6" destOrd="0" presId="urn:microsoft.com/office/officeart/2005/8/layout/vList2"/>
    <dgm:cxn modelId="{D3B83749-336D-C848-B5F5-F2B3BBE7DEF4}" type="presParOf" srcId="{4D6895DB-108B-114C-821C-F6B9706C6FBA}" destId="{2251E263-8621-3345-8F5F-23D1F4D20587}" srcOrd="7" destOrd="0" presId="urn:microsoft.com/office/officeart/2005/8/layout/vList2"/>
    <dgm:cxn modelId="{B0D9F1E0-2B54-7B4F-BBCB-D860E9CC7CA4}" type="presParOf" srcId="{4D6895DB-108B-114C-821C-F6B9706C6FBA}" destId="{9C2564C2-0235-3E43-A8C3-7D41BD68D34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D5014A-10D8-48E2-8655-1E1B48D7A5CA}" type="doc">
      <dgm:prSet loTypeId="urn:microsoft.com/office/officeart/2005/8/layout/hProcess9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A48BAF7-23BB-6148-9503-51AD0959071E}">
      <dgm:prSet custT="1"/>
      <dgm:spPr/>
      <dgm:t>
        <a:bodyPr/>
        <a:lstStyle/>
        <a:p>
          <a:r>
            <a:rPr lang="en-GB" sz="2400">
              <a:solidFill>
                <a:schemeClr val="tx1"/>
              </a:solidFill>
              <a:latin typeface="+mn-lt"/>
            </a:rPr>
            <a:t>How to create and call functions</a:t>
          </a:r>
          <a:endParaRPr lang="en-GB" sz="2400" dirty="0">
            <a:solidFill>
              <a:schemeClr val="tx1"/>
            </a:solidFill>
            <a:latin typeface="+mn-lt"/>
          </a:endParaRPr>
        </a:p>
      </dgm:t>
    </dgm:pt>
    <dgm:pt modelId="{A0CDA902-D6B7-454D-BAB9-E16426275093}" type="parTrans" cxnId="{7DB1B400-437B-9341-8FA8-06594B479337}">
      <dgm:prSet/>
      <dgm:spPr/>
      <dgm:t>
        <a:bodyPr/>
        <a:lstStyle/>
        <a:p>
          <a:endParaRPr lang="en-GB" sz="2000">
            <a:solidFill>
              <a:schemeClr val="tx1"/>
            </a:solidFill>
          </a:endParaRPr>
        </a:p>
      </dgm:t>
    </dgm:pt>
    <dgm:pt modelId="{1AE5588D-7D7D-BE46-9E17-6E14B8FC2A38}" type="sibTrans" cxnId="{7DB1B400-437B-9341-8FA8-06594B479337}">
      <dgm:prSet/>
      <dgm:spPr/>
      <dgm:t>
        <a:bodyPr/>
        <a:lstStyle/>
        <a:p>
          <a:endParaRPr lang="en-GB" sz="2000">
            <a:solidFill>
              <a:schemeClr val="tx1"/>
            </a:solidFill>
          </a:endParaRPr>
        </a:p>
      </dgm:t>
    </dgm:pt>
    <dgm:pt modelId="{CBFE477F-9DDB-3948-BD45-314A9F89402B}">
      <dgm:prSet custT="1"/>
      <dgm:spPr/>
      <dgm:t>
        <a:bodyPr/>
        <a:lstStyle/>
        <a:p>
          <a:r>
            <a:rPr lang="en-GB" sz="2400">
              <a:solidFill>
                <a:schemeClr val="tx1"/>
              </a:solidFill>
              <a:latin typeface="+mn-lt"/>
            </a:rPr>
            <a:t>Parameters and returning values</a:t>
          </a:r>
          <a:endParaRPr lang="en-GB" sz="2400" dirty="0">
            <a:solidFill>
              <a:schemeClr val="tx1"/>
            </a:solidFill>
            <a:latin typeface="+mn-lt"/>
          </a:endParaRPr>
        </a:p>
      </dgm:t>
    </dgm:pt>
    <dgm:pt modelId="{18E72275-D278-E04D-8430-C2A3FDC1D9D2}" type="parTrans" cxnId="{4F27F881-A64A-ED4C-BBA6-92294D195388}">
      <dgm:prSet/>
      <dgm:spPr/>
      <dgm:t>
        <a:bodyPr/>
        <a:lstStyle/>
        <a:p>
          <a:endParaRPr lang="en-GB" sz="2000">
            <a:solidFill>
              <a:schemeClr val="tx1"/>
            </a:solidFill>
          </a:endParaRPr>
        </a:p>
      </dgm:t>
    </dgm:pt>
    <dgm:pt modelId="{C926001A-71F8-944C-A7E2-982E3E20F54A}" type="sibTrans" cxnId="{4F27F881-A64A-ED4C-BBA6-92294D195388}">
      <dgm:prSet/>
      <dgm:spPr/>
      <dgm:t>
        <a:bodyPr/>
        <a:lstStyle/>
        <a:p>
          <a:endParaRPr lang="en-GB" sz="2000">
            <a:solidFill>
              <a:schemeClr val="tx1"/>
            </a:solidFill>
          </a:endParaRPr>
        </a:p>
      </dgm:t>
    </dgm:pt>
    <dgm:pt modelId="{0B3D385C-6433-8642-8844-CD84AA6DD6D2}">
      <dgm:prSet custT="1"/>
      <dgm:spPr/>
      <dgm:t>
        <a:bodyPr/>
        <a:lstStyle/>
        <a:p>
          <a:r>
            <a:rPr lang="en-GB" sz="2400">
              <a:solidFill>
                <a:schemeClr val="tx1"/>
              </a:solidFill>
              <a:latin typeface="+mn-lt"/>
            </a:rPr>
            <a:t>Variable scope</a:t>
          </a:r>
          <a:endParaRPr lang="en-GB" sz="2400" dirty="0">
            <a:solidFill>
              <a:schemeClr val="tx1"/>
            </a:solidFill>
            <a:latin typeface="+mn-lt"/>
          </a:endParaRPr>
        </a:p>
      </dgm:t>
    </dgm:pt>
    <dgm:pt modelId="{770DF3C1-4982-774F-8C39-E73A7C4FA91C}" type="parTrans" cxnId="{DEE0A0FF-08A8-D14C-936B-5BA4BD4F1E5C}">
      <dgm:prSet/>
      <dgm:spPr/>
      <dgm:t>
        <a:bodyPr/>
        <a:lstStyle/>
        <a:p>
          <a:endParaRPr lang="en-GB" sz="2000">
            <a:solidFill>
              <a:schemeClr val="tx1"/>
            </a:solidFill>
          </a:endParaRPr>
        </a:p>
      </dgm:t>
    </dgm:pt>
    <dgm:pt modelId="{34C040D2-A142-2E42-A5AD-638266FC1D65}" type="sibTrans" cxnId="{DEE0A0FF-08A8-D14C-936B-5BA4BD4F1E5C}">
      <dgm:prSet/>
      <dgm:spPr/>
      <dgm:t>
        <a:bodyPr/>
        <a:lstStyle/>
        <a:p>
          <a:endParaRPr lang="en-GB" sz="2000">
            <a:solidFill>
              <a:schemeClr val="tx1"/>
            </a:solidFill>
          </a:endParaRPr>
        </a:p>
      </dgm:t>
    </dgm:pt>
    <dgm:pt modelId="{4E0152DE-DB16-4242-9D9A-FF9E6F181EEB}">
      <dgm:prSet custT="1"/>
      <dgm:spPr/>
      <dgm:t>
        <a:bodyPr/>
        <a:lstStyle/>
        <a:p>
          <a:r>
            <a:rPr lang="en-GB" sz="2400" dirty="0">
              <a:solidFill>
                <a:schemeClr val="tx1"/>
              </a:solidFill>
              <a:latin typeface="+mn-lt"/>
            </a:rPr>
            <a:t>Recursion</a:t>
          </a:r>
        </a:p>
      </dgm:t>
    </dgm:pt>
    <dgm:pt modelId="{3ABD28B5-DBC9-F847-9253-4D0CF0D6A0BB}" type="parTrans" cxnId="{82CC6BDB-1186-3047-96BE-D662A57ED62E}">
      <dgm:prSet/>
      <dgm:spPr/>
      <dgm:t>
        <a:bodyPr/>
        <a:lstStyle/>
        <a:p>
          <a:endParaRPr lang="en-GB" sz="2000">
            <a:solidFill>
              <a:schemeClr val="tx1"/>
            </a:solidFill>
          </a:endParaRPr>
        </a:p>
      </dgm:t>
    </dgm:pt>
    <dgm:pt modelId="{AD24D684-A545-1C4A-9F3B-AF8732D429FF}" type="sibTrans" cxnId="{82CC6BDB-1186-3047-96BE-D662A57ED62E}">
      <dgm:prSet/>
      <dgm:spPr/>
      <dgm:t>
        <a:bodyPr/>
        <a:lstStyle/>
        <a:p>
          <a:endParaRPr lang="en-GB" sz="2000">
            <a:solidFill>
              <a:schemeClr val="tx1"/>
            </a:solidFill>
          </a:endParaRPr>
        </a:p>
      </dgm:t>
    </dgm:pt>
    <dgm:pt modelId="{78CC13F3-FFC9-6346-93B7-9C79C8F35642}">
      <dgm:prSet custT="1"/>
      <dgm:spPr/>
      <dgm:t>
        <a:bodyPr/>
        <a:lstStyle/>
        <a:p>
          <a:r>
            <a:rPr lang="en-GB" sz="2000" dirty="0">
              <a:solidFill>
                <a:srgbClr val="FF0000"/>
              </a:solidFill>
              <a:latin typeface="+mn-lt"/>
            </a:rPr>
            <a:t>Next time, object-oriented programming…</a:t>
          </a:r>
          <a:endParaRPr lang="en-US" sz="2000" dirty="0">
            <a:solidFill>
              <a:srgbClr val="FF0000"/>
            </a:solidFill>
          </a:endParaRPr>
        </a:p>
      </dgm:t>
    </dgm:pt>
    <dgm:pt modelId="{A9A8A5A3-A8FC-7841-BF7C-F37C8529A519}" type="parTrans" cxnId="{A8081E78-F775-A74A-B377-E6FB8BE010AF}">
      <dgm:prSet/>
      <dgm:spPr/>
      <dgm:t>
        <a:bodyPr/>
        <a:lstStyle/>
        <a:p>
          <a:endParaRPr lang="en-GB" sz="2000">
            <a:solidFill>
              <a:schemeClr val="tx1"/>
            </a:solidFill>
          </a:endParaRPr>
        </a:p>
      </dgm:t>
    </dgm:pt>
    <dgm:pt modelId="{7DE530A6-3302-FF4F-AC5C-D5B3489CF421}" type="sibTrans" cxnId="{A8081E78-F775-A74A-B377-E6FB8BE010AF}">
      <dgm:prSet/>
      <dgm:spPr/>
      <dgm:t>
        <a:bodyPr/>
        <a:lstStyle/>
        <a:p>
          <a:endParaRPr lang="en-GB" sz="2000">
            <a:solidFill>
              <a:schemeClr val="tx1"/>
            </a:solidFill>
          </a:endParaRPr>
        </a:p>
      </dgm:t>
    </dgm:pt>
    <dgm:pt modelId="{4745EEC3-37B8-9249-8531-4AF62F226689}" type="pres">
      <dgm:prSet presAssocID="{DED5014A-10D8-48E2-8655-1E1B48D7A5CA}" presName="CompostProcess" presStyleCnt="0">
        <dgm:presLayoutVars>
          <dgm:dir/>
          <dgm:resizeHandles val="exact"/>
        </dgm:presLayoutVars>
      </dgm:prSet>
      <dgm:spPr/>
    </dgm:pt>
    <dgm:pt modelId="{D0E7B958-4629-D543-A257-D01335136581}" type="pres">
      <dgm:prSet presAssocID="{DED5014A-10D8-48E2-8655-1E1B48D7A5CA}" presName="arrow" presStyleLbl="bgShp" presStyleIdx="0" presStyleCnt="1" custLinFactNeighborX="180" custLinFactNeighborY="7962"/>
      <dgm:spPr/>
    </dgm:pt>
    <dgm:pt modelId="{3C5FC7E3-E45B-634E-9E0D-41F38F73C8E9}" type="pres">
      <dgm:prSet presAssocID="{DED5014A-10D8-48E2-8655-1E1B48D7A5CA}" presName="linearProcess" presStyleCnt="0"/>
      <dgm:spPr/>
    </dgm:pt>
    <dgm:pt modelId="{6FCD6DC5-6472-B94B-AA4B-026A2E7E9F48}" type="pres">
      <dgm:prSet presAssocID="{1A48BAF7-23BB-6148-9503-51AD0959071E}" presName="textNode" presStyleLbl="node1" presStyleIdx="0" presStyleCnt="5">
        <dgm:presLayoutVars>
          <dgm:bulletEnabled val="1"/>
        </dgm:presLayoutVars>
      </dgm:prSet>
      <dgm:spPr/>
    </dgm:pt>
    <dgm:pt modelId="{7C3A7A39-2FE9-464B-9C66-84A5022125BA}" type="pres">
      <dgm:prSet presAssocID="{1AE5588D-7D7D-BE46-9E17-6E14B8FC2A38}" presName="sibTrans" presStyleCnt="0"/>
      <dgm:spPr/>
    </dgm:pt>
    <dgm:pt modelId="{88EDF931-4C81-1644-A5FB-556DAF73C4ED}" type="pres">
      <dgm:prSet presAssocID="{CBFE477F-9DDB-3948-BD45-314A9F89402B}" presName="textNode" presStyleLbl="node1" presStyleIdx="1" presStyleCnt="5">
        <dgm:presLayoutVars>
          <dgm:bulletEnabled val="1"/>
        </dgm:presLayoutVars>
      </dgm:prSet>
      <dgm:spPr/>
    </dgm:pt>
    <dgm:pt modelId="{C1460585-0D68-2A4D-A643-1422E0713F2B}" type="pres">
      <dgm:prSet presAssocID="{C926001A-71F8-944C-A7E2-982E3E20F54A}" presName="sibTrans" presStyleCnt="0"/>
      <dgm:spPr/>
    </dgm:pt>
    <dgm:pt modelId="{61C1B842-108E-3B4B-8A08-7168D962BB1F}" type="pres">
      <dgm:prSet presAssocID="{0B3D385C-6433-8642-8844-CD84AA6DD6D2}" presName="textNode" presStyleLbl="node1" presStyleIdx="2" presStyleCnt="5">
        <dgm:presLayoutVars>
          <dgm:bulletEnabled val="1"/>
        </dgm:presLayoutVars>
      </dgm:prSet>
      <dgm:spPr/>
    </dgm:pt>
    <dgm:pt modelId="{55329FA1-7C2D-4C4D-B441-0E9DEB04DA41}" type="pres">
      <dgm:prSet presAssocID="{34C040D2-A142-2E42-A5AD-638266FC1D65}" presName="sibTrans" presStyleCnt="0"/>
      <dgm:spPr/>
    </dgm:pt>
    <dgm:pt modelId="{129DB95F-F081-5847-AED5-885230B9BA0B}" type="pres">
      <dgm:prSet presAssocID="{4E0152DE-DB16-4242-9D9A-FF9E6F181EEB}" presName="textNode" presStyleLbl="node1" presStyleIdx="3" presStyleCnt="5">
        <dgm:presLayoutVars>
          <dgm:bulletEnabled val="1"/>
        </dgm:presLayoutVars>
      </dgm:prSet>
      <dgm:spPr/>
    </dgm:pt>
    <dgm:pt modelId="{8292124F-446C-4342-A632-DF2E31367181}" type="pres">
      <dgm:prSet presAssocID="{AD24D684-A545-1C4A-9F3B-AF8732D429FF}" presName="sibTrans" presStyleCnt="0"/>
      <dgm:spPr/>
    </dgm:pt>
    <dgm:pt modelId="{6D1E9209-E176-464D-9FED-35A92E5AEC95}" type="pres">
      <dgm:prSet presAssocID="{78CC13F3-FFC9-6346-93B7-9C79C8F35642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7DB1B400-437B-9341-8FA8-06594B479337}" srcId="{DED5014A-10D8-48E2-8655-1E1B48D7A5CA}" destId="{1A48BAF7-23BB-6148-9503-51AD0959071E}" srcOrd="0" destOrd="0" parTransId="{A0CDA902-D6B7-454D-BAB9-E16426275093}" sibTransId="{1AE5588D-7D7D-BE46-9E17-6E14B8FC2A38}"/>
    <dgm:cxn modelId="{3EC8E102-AFE6-A746-A429-BB8F5C0FC278}" type="presOf" srcId="{78CC13F3-FFC9-6346-93B7-9C79C8F35642}" destId="{6D1E9209-E176-464D-9FED-35A92E5AEC95}" srcOrd="0" destOrd="0" presId="urn:microsoft.com/office/officeart/2005/8/layout/hProcess9"/>
    <dgm:cxn modelId="{B594DA0C-AA30-5440-B376-F3B90E199291}" type="presOf" srcId="{DED5014A-10D8-48E2-8655-1E1B48D7A5CA}" destId="{4745EEC3-37B8-9249-8531-4AF62F226689}" srcOrd="0" destOrd="0" presId="urn:microsoft.com/office/officeart/2005/8/layout/hProcess9"/>
    <dgm:cxn modelId="{E834F815-2F60-EE42-849C-D4D38357E93A}" type="presOf" srcId="{0B3D385C-6433-8642-8844-CD84AA6DD6D2}" destId="{61C1B842-108E-3B4B-8A08-7168D962BB1F}" srcOrd="0" destOrd="0" presId="urn:microsoft.com/office/officeart/2005/8/layout/hProcess9"/>
    <dgm:cxn modelId="{A8081E78-F775-A74A-B377-E6FB8BE010AF}" srcId="{DED5014A-10D8-48E2-8655-1E1B48D7A5CA}" destId="{78CC13F3-FFC9-6346-93B7-9C79C8F35642}" srcOrd="4" destOrd="0" parTransId="{A9A8A5A3-A8FC-7841-BF7C-F37C8529A519}" sibTransId="{7DE530A6-3302-FF4F-AC5C-D5B3489CF421}"/>
    <dgm:cxn modelId="{CB871F7A-08DD-AB4B-B41E-CD351C6E39EB}" type="presOf" srcId="{CBFE477F-9DDB-3948-BD45-314A9F89402B}" destId="{88EDF931-4C81-1644-A5FB-556DAF73C4ED}" srcOrd="0" destOrd="0" presId="urn:microsoft.com/office/officeart/2005/8/layout/hProcess9"/>
    <dgm:cxn modelId="{4F27F881-A64A-ED4C-BBA6-92294D195388}" srcId="{DED5014A-10D8-48E2-8655-1E1B48D7A5CA}" destId="{CBFE477F-9DDB-3948-BD45-314A9F89402B}" srcOrd="1" destOrd="0" parTransId="{18E72275-D278-E04D-8430-C2A3FDC1D9D2}" sibTransId="{C926001A-71F8-944C-A7E2-982E3E20F54A}"/>
    <dgm:cxn modelId="{58D0D8A1-B712-3440-A1A9-4BF5AE7B0511}" type="presOf" srcId="{4E0152DE-DB16-4242-9D9A-FF9E6F181EEB}" destId="{129DB95F-F081-5847-AED5-885230B9BA0B}" srcOrd="0" destOrd="0" presId="urn:microsoft.com/office/officeart/2005/8/layout/hProcess9"/>
    <dgm:cxn modelId="{82CC6BDB-1186-3047-96BE-D662A57ED62E}" srcId="{DED5014A-10D8-48E2-8655-1E1B48D7A5CA}" destId="{4E0152DE-DB16-4242-9D9A-FF9E6F181EEB}" srcOrd="3" destOrd="0" parTransId="{3ABD28B5-DBC9-F847-9253-4D0CF0D6A0BB}" sibTransId="{AD24D684-A545-1C4A-9F3B-AF8732D429FF}"/>
    <dgm:cxn modelId="{F7E299EC-C840-004A-A586-BCDA2DC55E25}" type="presOf" srcId="{1A48BAF7-23BB-6148-9503-51AD0959071E}" destId="{6FCD6DC5-6472-B94B-AA4B-026A2E7E9F48}" srcOrd="0" destOrd="0" presId="urn:microsoft.com/office/officeart/2005/8/layout/hProcess9"/>
    <dgm:cxn modelId="{DEE0A0FF-08A8-D14C-936B-5BA4BD4F1E5C}" srcId="{DED5014A-10D8-48E2-8655-1E1B48D7A5CA}" destId="{0B3D385C-6433-8642-8844-CD84AA6DD6D2}" srcOrd="2" destOrd="0" parTransId="{770DF3C1-4982-774F-8C39-E73A7C4FA91C}" sibTransId="{34C040D2-A142-2E42-A5AD-638266FC1D65}"/>
    <dgm:cxn modelId="{7B4A5667-9090-AB48-A556-F11A2621BC09}" type="presParOf" srcId="{4745EEC3-37B8-9249-8531-4AF62F226689}" destId="{D0E7B958-4629-D543-A257-D01335136581}" srcOrd="0" destOrd="0" presId="urn:microsoft.com/office/officeart/2005/8/layout/hProcess9"/>
    <dgm:cxn modelId="{D04C5E89-41F8-504A-80A1-A7D05FCA53F4}" type="presParOf" srcId="{4745EEC3-37B8-9249-8531-4AF62F226689}" destId="{3C5FC7E3-E45B-634E-9E0D-41F38F73C8E9}" srcOrd="1" destOrd="0" presId="urn:microsoft.com/office/officeart/2005/8/layout/hProcess9"/>
    <dgm:cxn modelId="{F13EF00A-59B7-D344-ACC9-0A3B2F02B490}" type="presParOf" srcId="{3C5FC7E3-E45B-634E-9E0D-41F38F73C8E9}" destId="{6FCD6DC5-6472-B94B-AA4B-026A2E7E9F48}" srcOrd="0" destOrd="0" presId="urn:microsoft.com/office/officeart/2005/8/layout/hProcess9"/>
    <dgm:cxn modelId="{0F109862-9CAF-1D48-8178-DF1635660D7F}" type="presParOf" srcId="{3C5FC7E3-E45B-634E-9E0D-41F38F73C8E9}" destId="{7C3A7A39-2FE9-464B-9C66-84A5022125BA}" srcOrd="1" destOrd="0" presId="urn:microsoft.com/office/officeart/2005/8/layout/hProcess9"/>
    <dgm:cxn modelId="{7DCA29A8-F82D-C348-970A-6BCD4362F00D}" type="presParOf" srcId="{3C5FC7E3-E45B-634E-9E0D-41F38F73C8E9}" destId="{88EDF931-4C81-1644-A5FB-556DAF73C4ED}" srcOrd="2" destOrd="0" presId="urn:microsoft.com/office/officeart/2005/8/layout/hProcess9"/>
    <dgm:cxn modelId="{3C107EAA-17D3-5E41-B28C-B1341C99A4D0}" type="presParOf" srcId="{3C5FC7E3-E45B-634E-9E0D-41F38F73C8E9}" destId="{C1460585-0D68-2A4D-A643-1422E0713F2B}" srcOrd="3" destOrd="0" presId="urn:microsoft.com/office/officeart/2005/8/layout/hProcess9"/>
    <dgm:cxn modelId="{AC3A62EE-4EAC-6248-B64E-F74EA138CF4A}" type="presParOf" srcId="{3C5FC7E3-E45B-634E-9E0D-41F38F73C8E9}" destId="{61C1B842-108E-3B4B-8A08-7168D962BB1F}" srcOrd="4" destOrd="0" presId="urn:microsoft.com/office/officeart/2005/8/layout/hProcess9"/>
    <dgm:cxn modelId="{3DF37563-64A7-114C-8025-3C32900105CE}" type="presParOf" srcId="{3C5FC7E3-E45B-634E-9E0D-41F38F73C8E9}" destId="{55329FA1-7C2D-4C4D-B441-0E9DEB04DA41}" srcOrd="5" destOrd="0" presId="urn:microsoft.com/office/officeart/2005/8/layout/hProcess9"/>
    <dgm:cxn modelId="{CF2BBD5C-57FA-DB44-AE94-9CA663ADACF7}" type="presParOf" srcId="{3C5FC7E3-E45B-634E-9E0D-41F38F73C8E9}" destId="{129DB95F-F081-5847-AED5-885230B9BA0B}" srcOrd="6" destOrd="0" presId="urn:microsoft.com/office/officeart/2005/8/layout/hProcess9"/>
    <dgm:cxn modelId="{DF94AED1-3505-204A-A249-E8E88C5A886A}" type="presParOf" srcId="{3C5FC7E3-E45B-634E-9E0D-41F38F73C8E9}" destId="{8292124F-446C-4342-A632-DF2E31367181}" srcOrd="7" destOrd="0" presId="urn:microsoft.com/office/officeart/2005/8/layout/hProcess9"/>
    <dgm:cxn modelId="{53F1D259-E937-774A-823E-987F55240495}" type="presParOf" srcId="{3C5FC7E3-E45B-634E-9E0D-41F38F73C8E9}" destId="{6D1E9209-E176-464D-9FED-35A92E5AEC95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F2FB2-9106-4E47-B22D-C58F723339EB}">
      <dsp:nvSpPr>
        <dsp:cNvPr id="0" name=""/>
        <dsp:cNvSpPr/>
      </dsp:nvSpPr>
      <dsp:spPr>
        <a:xfrm>
          <a:off x="-5385713" y="-824718"/>
          <a:ext cx="6412915" cy="6412915"/>
        </a:xfrm>
        <a:prstGeom prst="blockArc">
          <a:avLst>
            <a:gd name="adj1" fmla="val 18900000"/>
            <a:gd name="adj2" fmla="val 2700000"/>
            <a:gd name="adj3" fmla="val 337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983B49-D215-4A49-8B9D-18D544151212}">
      <dsp:nvSpPr>
        <dsp:cNvPr id="0" name=""/>
        <dsp:cNvSpPr/>
      </dsp:nvSpPr>
      <dsp:spPr>
        <a:xfrm>
          <a:off x="449174" y="297622"/>
          <a:ext cx="9396235" cy="5956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27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tx1"/>
              </a:solidFill>
            </a:rPr>
            <a:t>LO-01: </a:t>
          </a:r>
          <a:r>
            <a:rPr lang="en-GB" sz="2400" b="1" kern="1200">
              <a:solidFill>
                <a:schemeClr val="tx1"/>
              </a:solidFill>
            </a:rPr>
            <a:t>Remember</a:t>
          </a:r>
          <a:r>
            <a:rPr lang="en-GB" sz="2400" kern="1200">
              <a:solidFill>
                <a:schemeClr val="tx1"/>
              </a:solidFill>
            </a:rPr>
            <a:t> Python functions, modules, and exceptions.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449174" y="297622"/>
        <a:ext cx="9396235" cy="595625"/>
      </dsp:txXfrm>
    </dsp:sp>
    <dsp:sp modelId="{400BD08E-4950-BF43-8ADD-99DED83A5363}">
      <dsp:nvSpPr>
        <dsp:cNvPr id="0" name=""/>
        <dsp:cNvSpPr/>
      </dsp:nvSpPr>
      <dsp:spPr>
        <a:xfrm>
          <a:off x="76908" y="223168"/>
          <a:ext cx="744531" cy="7445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45E6D7-67C1-C341-9DA7-90C20AF68246}">
      <dsp:nvSpPr>
        <dsp:cNvPr id="0" name=""/>
        <dsp:cNvSpPr/>
      </dsp:nvSpPr>
      <dsp:spPr>
        <a:xfrm>
          <a:off x="875982" y="1190774"/>
          <a:ext cx="8969427" cy="595625"/>
        </a:xfrm>
        <a:prstGeom prst="rect">
          <a:avLst/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27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tx1"/>
              </a:solidFill>
            </a:rPr>
            <a:t>LO-02: </a:t>
          </a:r>
          <a:r>
            <a:rPr lang="en-GB" sz="2400" b="1" kern="1200">
              <a:solidFill>
                <a:schemeClr val="tx1"/>
              </a:solidFill>
            </a:rPr>
            <a:t>Understand</a:t>
          </a:r>
          <a:r>
            <a:rPr lang="en-GB" sz="2400" kern="1200">
              <a:solidFill>
                <a:schemeClr val="tx1"/>
              </a:solidFill>
            </a:rPr>
            <a:t> argument passing, including positional and keyword arguments.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875982" y="1190774"/>
        <a:ext cx="8969427" cy="595625"/>
      </dsp:txXfrm>
    </dsp:sp>
    <dsp:sp modelId="{D46C5401-40E0-3F47-87F9-F6B5896A7E6B}">
      <dsp:nvSpPr>
        <dsp:cNvPr id="0" name=""/>
        <dsp:cNvSpPr/>
      </dsp:nvSpPr>
      <dsp:spPr>
        <a:xfrm>
          <a:off x="503716" y="1116321"/>
          <a:ext cx="744531" cy="7445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2450223"/>
              <a:satOff val="-10194"/>
              <a:lumOff val="2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09A8E-4D17-2B42-A208-810A403983F2}">
      <dsp:nvSpPr>
        <dsp:cNvPr id="0" name=""/>
        <dsp:cNvSpPr/>
      </dsp:nvSpPr>
      <dsp:spPr>
        <a:xfrm>
          <a:off x="1006977" y="2083926"/>
          <a:ext cx="8838432" cy="595625"/>
        </a:xfrm>
        <a:prstGeom prst="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27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tx1"/>
              </a:solidFill>
            </a:rPr>
            <a:t>LO-03: </a:t>
          </a:r>
          <a:r>
            <a:rPr lang="en-GB" sz="2400" b="1" kern="1200">
              <a:solidFill>
                <a:schemeClr val="tx1"/>
              </a:solidFill>
            </a:rPr>
            <a:t>Apply</a:t>
          </a:r>
          <a:r>
            <a:rPr lang="en-GB" sz="2400" kern="1200">
              <a:solidFill>
                <a:schemeClr val="tx1"/>
              </a:solidFill>
            </a:rPr>
            <a:t> modular programming with functions and modules.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1006977" y="2083926"/>
        <a:ext cx="8838432" cy="595625"/>
      </dsp:txXfrm>
    </dsp:sp>
    <dsp:sp modelId="{2543A2B2-0144-D541-829E-80ED200F2902}">
      <dsp:nvSpPr>
        <dsp:cNvPr id="0" name=""/>
        <dsp:cNvSpPr/>
      </dsp:nvSpPr>
      <dsp:spPr>
        <a:xfrm>
          <a:off x="634711" y="2009473"/>
          <a:ext cx="744531" cy="7445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3E036F-3943-2A45-8642-A66C2339D8FC}">
      <dsp:nvSpPr>
        <dsp:cNvPr id="0" name=""/>
        <dsp:cNvSpPr/>
      </dsp:nvSpPr>
      <dsp:spPr>
        <a:xfrm>
          <a:off x="875982" y="2977079"/>
          <a:ext cx="8969427" cy="595625"/>
        </a:xfrm>
        <a:prstGeom prst="rect">
          <a:avLst/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27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tx1"/>
              </a:solidFill>
            </a:rPr>
            <a:t>LO-04: </a:t>
          </a:r>
          <a:r>
            <a:rPr lang="en-GB" sz="2400" b="1" kern="1200">
              <a:solidFill>
                <a:schemeClr val="tx1"/>
              </a:solidFill>
            </a:rPr>
            <a:t>Analyse</a:t>
          </a:r>
          <a:r>
            <a:rPr lang="en-GB" sz="2400" kern="1200">
              <a:solidFill>
                <a:schemeClr val="tx1"/>
              </a:solidFill>
            </a:rPr>
            <a:t> problems using recursive solutions.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875982" y="2977079"/>
        <a:ext cx="8969427" cy="595625"/>
      </dsp:txXfrm>
    </dsp:sp>
    <dsp:sp modelId="{483AEB09-03E6-B144-AF80-B556216DCEE0}">
      <dsp:nvSpPr>
        <dsp:cNvPr id="0" name=""/>
        <dsp:cNvSpPr/>
      </dsp:nvSpPr>
      <dsp:spPr>
        <a:xfrm>
          <a:off x="503716" y="2902625"/>
          <a:ext cx="744531" cy="7445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350668"/>
              <a:satOff val="-30583"/>
              <a:lumOff val="72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39FDD4-8D6C-A741-B35B-9BA6C444C40C}">
      <dsp:nvSpPr>
        <dsp:cNvPr id="0" name=""/>
        <dsp:cNvSpPr/>
      </dsp:nvSpPr>
      <dsp:spPr>
        <a:xfrm>
          <a:off x="449174" y="3870231"/>
          <a:ext cx="9396235" cy="595625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277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tx1"/>
              </a:solidFill>
            </a:rPr>
            <a:t>LO-05: </a:t>
          </a:r>
          <a:r>
            <a:rPr lang="en-GB" sz="2400" b="1" kern="1200">
              <a:solidFill>
                <a:schemeClr val="tx1"/>
              </a:solidFill>
            </a:rPr>
            <a:t>Evaluate</a:t>
          </a:r>
          <a:r>
            <a:rPr lang="en-GB" sz="2400" kern="1200">
              <a:solidFill>
                <a:schemeClr val="tx1"/>
              </a:solidFill>
            </a:rPr>
            <a:t> error handling with exceptions.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449174" y="3870231"/>
        <a:ext cx="9396235" cy="595625"/>
      </dsp:txXfrm>
    </dsp:sp>
    <dsp:sp modelId="{54989D1C-D4E6-204F-9C28-183DB76A3BB8}">
      <dsp:nvSpPr>
        <dsp:cNvPr id="0" name=""/>
        <dsp:cNvSpPr/>
      </dsp:nvSpPr>
      <dsp:spPr>
        <a:xfrm>
          <a:off x="76908" y="3795778"/>
          <a:ext cx="744531" cy="7445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F2FB2-9106-4E47-B22D-C58F723339EB}">
      <dsp:nvSpPr>
        <dsp:cNvPr id="0" name=""/>
        <dsp:cNvSpPr/>
      </dsp:nvSpPr>
      <dsp:spPr>
        <a:xfrm>
          <a:off x="-6351404" y="-971528"/>
          <a:ext cx="7560086" cy="7560086"/>
        </a:xfrm>
        <a:prstGeom prst="blockArc">
          <a:avLst>
            <a:gd name="adj1" fmla="val 18900000"/>
            <a:gd name="adj2" fmla="val 2700000"/>
            <a:gd name="adj3" fmla="val 286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983B49-D215-4A49-8B9D-18D544151212}">
      <dsp:nvSpPr>
        <dsp:cNvPr id="0" name=""/>
        <dsp:cNvSpPr/>
      </dsp:nvSpPr>
      <dsp:spPr>
        <a:xfrm>
          <a:off x="449970" y="295792"/>
          <a:ext cx="5960324" cy="5913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39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tx1"/>
              </a:solidFill>
              <a:latin typeface="Gill Sans MT" panose="020B0502020104020203" pitchFamily="34" charset="0"/>
            </a:rPr>
            <a:t>Complex Program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449970" y="295792"/>
        <a:ext cx="5960324" cy="591360"/>
      </dsp:txXfrm>
    </dsp:sp>
    <dsp:sp modelId="{400BD08E-4950-BF43-8ADD-99DED83A5363}">
      <dsp:nvSpPr>
        <dsp:cNvPr id="0" name=""/>
        <dsp:cNvSpPr/>
      </dsp:nvSpPr>
      <dsp:spPr>
        <a:xfrm>
          <a:off x="80370" y="221872"/>
          <a:ext cx="739201" cy="7392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A27F53-6A3B-B541-B230-90DE6321ADEB}">
      <dsp:nvSpPr>
        <dsp:cNvPr id="0" name=""/>
        <dsp:cNvSpPr/>
      </dsp:nvSpPr>
      <dsp:spPr>
        <a:xfrm>
          <a:off x="936405" y="1182721"/>
          <a:ext cx="5473889" cy="591360"/>
        </a:xfrm>
        <a:prstGeom prst="rect">
          <a:avLst/>
        </a:prstGeom>
        <a:solidFill>
          <a:schemeClr val="accent4">
            <a:hueOff val="1960178"/>
            <a:satOff val="-8155"/>
            <a:lumOff val="1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39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tx1"/>
              </a:solidFill>
              <a:latin typeface="Gill Sans MT" panose="020B0502020104020203" pitchFamily="34" charset="0"/>
            </a:rPr>
            <a:t>Basic functions</a:t>
          </a:r>
        </a:p>
      </dsp:txBody>
      <dsp:txXfrm>
        <a:off x="936405" y="1182721"/>
        <a:ext cx="5473889" cy="591360"/>
      </dsp:txXfrm>
    </dsp:sp>
    <dsp:sp modelId="{4DB6335D-C735-4143-91D2-4A92B5DA0ABB}">
      <dsp:nvSpPr>
        <dsp:cNvPr id="0" name=""/>
        <dsp:cNvSpPr/>
      </dsp:nvSpPr>
      <dsp:spPr>
        <a:xfrm>
          <a:off x="566805" y="1108801"/>
          <a:ext cx="739201" cy="7392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960178"/>
              <a:satOff val="-8155"/>
              <a:lumOff val="1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2CECF5-B742-314E-8F40-3AB9BB0EC8DD}">
      <dsp:nvSpPr>
        <dsp:cNvPr id="0" name=""/>
        <dsp:cNvSpPr/>
      </dsp:nvSpPr>
      <dsp:spPr>
        <a:xfrm>
          <a:off x="1158839" y="2069650"/>
          <a:ext cx="5251455" cy="591360"/>
        </a:xfrm>
        <a:prstGeom prst="rect">
          <a:avLst/>
        </a:prstGeom>
        <a:solidFill>
          <a:schemeClr val="accent4">
            <a:hueOff val="3920356"/>
            <a:satOff val="-16311"/>
            <a:lumOff val="3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39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tx1"/>
              </a:solidFill>
              <a:latin typeface="Gill Sans MT" panose="020B0502020104020203" pitchFamily="34" charset="0"/>
            </a:rPr>
            <a:t>Argument Passing</a:t>
          </a:r>
        </a:p>
      </dsp:txBody>
      <dsp:txXfrm>
        <a:off x="1158839" y="2069650"/>
        <a:ext cx="5251455" cy="591360"/>
      </dsp:txXfrm>
    </dsp:sp>
    <dsp:sp modelId="{C73B9101-21F5-9042-AE02-4F3F405BC03E}">
      <dsp:nvSpPr>
        <dsp:cNvPr id="0" name=""/>
        <dsp:cNvSpPr/>
      </dsp:nvSpPr>
      <dsp:spPr>
        <a:xfrm>
          <a:off x="789239" y="1995730"/>
          <a:ext cx="739201" cy="7392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920356"/>
              <a:satOff val="-16311"/>
              <a:lumOff val="3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9DE11D-31B5-1A49-92EA-B39688FBD2F7}">
      <dsp:nvSpPr>
        <dsp:cNvPr id="0" name=""/>
        <dsp:cNvSpPr/>
      </dsp:nvSpPr>
      <dsp:spPr>
        <a:xfrm>
          <a:off x="1158839" y="2956017"/>
          <a:ext cx="5251455" cy="591360"/>
        </a:xfrm>
        <a:prstGeom prst="rect">
          <a:avLst/>
        </a:prstGeom>
        <a:solidFill>
          <a:schemeClr val="accent4">
            <a:hueOff val="5880535"/>
            <a:satOff val="-24466"/>
            <a:lumOff val="5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39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tx1"/>
              </a:solidFill>
              <a:latin typeface="Gill Sans MT" panose="020B0502020104020203" pitchFamily="34" charset="0"/>
            </a:rPr>
            <a:t>Nested Functions</a:t>
          </a:r>
        </a:p>
      </dsp:txBody>
      <dsp:txXfrm>
        <a:off x="1158839" y="2956017"/>
        <a:ext cx="5251455" cy="591360"/>
      </dsp:txXfrm>
    </dsp:sp>
    <dsp:sp modelId="{30B2E96E-590F-3E41-ABFB-DB6263E8DDCE}">
      <dsp:nvSpPr>
        <dsp:cNvPr id="0" name=""/>
        <dsp:cNvSpPr/>
      </dsp:nvSpPr>
      <dsp:spPr>
        <a:xfrm>
          <a:off x="789239" y="2882097"/>
          <a:ext cx="739201" cy="7392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880535"/>
              <a:satOff val="-24466"/>
              <a:lumOff val="5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53480-46DE-3843-AE74-E707D3077C9F}">
      <dsp:nvSpPr>
        <dsp:cNvPr id="0" name=""/>
        <dsp:cNvSpPr/>
      </dsp:nvSpPr>
      <dsp:spPr>
        <a:xfrm>
          <a:off x="936405" y="3842946"/>
          <a:ext cx="5473889" cy="591360"/>
        </a:xfrm>
        <a:prstGeom prst="rect">
          <a:avLst/>
        </a:prstGeom>
        <a:solidFill>
          <a:schemeClr val="accent4">
            <a:hueOff val="7840713"/>
            <a:satOff val="-32622"/>
            <a:lumOff val="7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39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tx1"/>
              </a:solidFill>
              <a:latin typeface="Gill Sans MT" panose="020B0502020104020203" pitchFamily="34" charset="0"/>
            </a:rPr>
            <a:t>Variable scope</a:t>
          </a:r>
        </a:p>
      </dsp:txBody>
      <dsp:txXfrm>
        <a:off x="936405" y="3842946"/>
        <a:ext cx="5473889" cy="591360"/>
      </dsp:txXfrm>
    </dsp:sp>
    <dsp:sp modelId="{63115C47-AD66-0649-940C-203D607F73EC}">
      <dsp:nvSpPr>
        <dsp:cNvPr id="0" name=""/>
        <dsp:cNvSpPr/>
      </dsp:nvSpPr>
      <dsp:spPr>
        <a:xfrm>
          <a:off x="566805" y="3769026"/>
          <a:ext cx="739201" cy="7392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7840713"/>
              <a:satOff val="-32622"/>
              <a:lumOff val="76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478A1-631A-0144-8678-6390BD43DC5F}">
      <dsp:nvSpPr>
        <dsp:cNvPr id="0" name=""/>
        <dsp:cNvSpPr/>
      </dsp:nvSpPr>
      <dsp:spPr>
        <a:xfrm>
          <a:off x="449970" y="4729875"/>
          <a:ext cx="5960324" cy="591360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393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solidFill>
                <a:schemeClr val="tx1"/>
              </a:solidFill>
              <a:latin typeface="Gill Sans MT" panose="020B0502020104020203" pitchFamily="34" charset="0"/>
            </a:rPr>
            <a:t>Recursion</a:t>
          </a:r>
        </a:p>
      </dsp:txBody>
      <dsp:txXfrm>
        <a:off x="449970" y="4729875"/>
        <a:ext cx="5960324" cy="591360"/>
      </dsp:txXfrm>
    </dsp:sp>
    <dsp:sp modelId="{70DFA11D-D66D-F54A-B3BE-2C92E5602BF0}">
      <dsp:nvSpPr>
        <dsp:cNvPr id="0" name=""/>
        <dsp:cNvSpPr/>
      </dsp:nvSpPr>
      <dsp:spPr>
        <a:xfrm>
          <a:off x="80370" y="4655955"/>
          <a:ext cx="739201" cy="7392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BCBB2-8EE2-3A4C-BDD2-655F470B55FA}">
      <dsp:nvSpPr>
        <dsp:cNvPr id="0" name=""/>
        <dsp:cNvSpPr/>
      </dsp:nvSpPr>
      <dsp:spPr>
        <a:xfrm>
          <a:off x="0" y="609225"/>
          <a:ext cx="3179861" cy="20192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1CEDA15-24CE-7349-8801-8A0B135D24BE}">
      <dsp:nvSpPr>
        <dsp:cNvPr id="0" name=""/>
        <dsp:cNvSpPr/>
      </dsp:nvSpPr>
      <dsp:spPr>
        <a:xfrm>
          <a:off x="353317" y="944877"/>
          <a:ext cx="3179861" cy="20192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latin typeface="Calibri" panose="020F0502020204030204" pitchFamily="34" charset="0"/>
              <a:cs typeface="Calibri" panose="020F0502020204030204" pitchFamily="34" charset="0"/>
            </a:rPr>
            <a:t>We write our own </a:t>
          </a:r>
          <a:r>
            <a:rPr lang="en-GB" sz="2500" b="1" kern="1200" dirty="0">
              <a:solidFill>
                <a:srgbClr val="FF2F92"/>
              </a:solidFill>
              <a:latin typeface="Calibri" panose="020F0502020204030204" pitchFamily="34" charset="0"/>
              <a:cs typeface="Calibri" panose="020F0502020204030204" pitchFamily="34" charset="0"/>
            </a:rPr>
            <a:t>FUNCTIONS</a:t>
          </a:r>
          <a:r>
            <a:rPr lang="en-GB" sz="2500" kern="1200" dirty="0">
              <a:latin typeface="Calibri" panose="020F0502020204030204" pitchFamily="34" charset="0"/>
              <a:cs typeface="Calibri" panose="020F0502020204030204" pitchFamily="34" charset="0"/>
            </a:rPr>
            <a:t> which separate out well defined behaviours</a:t>
          </a:r>
          <a:endParaRPr lang="en-US" sz="2500" kern="1200" dirty="0"/>
        </a:p>
      </dsp:txBody>
      <dsp:txXfrm>
        <a:off x="412458" y="1004018"/>
        <a:ext cx="3061579" cy="1900930"/>
      </dsp:txXfrm>
    </dsp:sp>
    <dsp:sp modelId="{532F8568-E397-3345-96DF-1DFCA421543E}">
      <dsp:nvSpPr>
        <dsp:cNvPr id="0" name=""/>
        <dsp:cNvSpPr/>
      </dsp:nvSpPr>
      <dsp:spPr>
        <a:xfrm>
          <a:off x="3886497" y="609225"/>
          <a:ext cx="3179861" cy="20192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956F197-7991-5C48-89FF-0222935022B3}">
      <dsp:nvSpPr>
        <dsp:cNvPr id="0" name=""/>
        <dsp:cNvSpPr/>
      </dsp:nvSpPr>
      <dsp:spPr>
        <a:xfrm>
          <a:off x="4239815" y="944877"/>
          <a:ext cx="3179861" cy="20192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latin typeface="Calibri" panose="020F0502020204030204" pitchFamily="34" charset="0"/>
              <a:cs typeface="Calibri" panose="020F0502020204030204" pitchFamily="34" charset="0"/>
            </a:rPr>
            <a:t>Then we can make our main program relatively simple and clean</a:t>
          </a:r>
        </a:p>
      </dsp:txBody>
      <dsp:txXfrm>
        <a:off x="4298956" y="1004018"/>
        <a:ext cx="3061579" cy="1900930"/>
      </dsp:txXfrm>
    </dsp:sp>
    <dsp:sp modelId="{60A7D8BC-496B-E142-BF20-A6F9AF8A9636}">
      <dsp:nvSpPr>
        <dsp:cNvPr id="0" name=""/>
        <dsp:cNvSpPr/>
      </dsp:nvSpPr>
      <dsp:spPr>
        <a:xfrm>
          <a:off x="7772994" y="609225"/>
          <a:ext cx="3179861" cy="20192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62492F7-0580-7A47-A2B3-A340DC936546}">
      <dsp:nvSpPr>
        <dsp:cNvPr id="0" name=""/>
        <dsp:cNvSpPr/>
      </dsp:nvSpPr>
      <dsp:spPr>
        <a:xfrm>
          <a:off x="8126312" y="944877"/>
          <a:ext cx="3179861" cy="20192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latin typeface="Calibri" panose="020F0502020204030204" pitchFamily="34" charset="0"/>
              <a:cs typeface="Calibri" panose="020F0502020204030204" pitchFamily="34" charset="0"/>
            </a:rPr>
            <a:t>We can </a:t>
          </a:r>
          <a:r>
            <a:rPr lang="en-GB" sz="2500" b="1" kern="1200" dirty="0">
              <a:solidFill>
                <a:srgbClr val="FF2F92"/>
              </a:solidFill>
              <a:latin typeface="Calibri" panose="020F0502020204030204" pitchFamily="34" charset="0"/>
              <a:cs typeface="Calibri" panose="020F0502020204030204" pitchFamily="34" charset="0"/>
            </a:rPr>
            <a:t>test</a:t>
          </a:r>
          <a:r>
            <a:rPr lang="en-GB" sz="2500" kern="1200" dirty="0">
              <a:latin typeface="Calibri" panose="020F0502020204030204" pitchFamily="34" charset="0"/>
              <a:cs typeface="Calibri" panose="020F0502020204030204" pitchFamily="34" charset="0"/>
            </a:rPr>
            <a:t> the </a:t>
          </a:r>
          <a:r>
            <a:rPr lang="en-GB" sz="2500" b="1" kern="1200" dirty="0">
              <a:solidFill>
                <a:srgbClr val="FF2F92"/>
              </a:solidFill>
              <a:latin typeface="Calibri" panose="020F0502020204030204" pitchFamily="34" charset="0"/>
              <a:cs typeface="Calibri" panose="020F0502020204030204" pitchFamily="34" charset="0"/>
            </a:rPr>
            <a:t>functions individually</a:t>
          </a:r>
          <a:r>
            <a:rPr lang="en-GB" sz="2500" kern="1200" dirty="0">
              <a:latin typeface="Calibri" panose="020F0502020204030204" pitchFamily="34" charset="0"/>
              <a:cs typeface="Calibri" panose="020F0502020204030204" pitchFamily="34" charset="0"/>
            </a:rPr>
            <a:t> before we put them together</a:t>
          </a:r>
        </a:p>
      </dsp:txBody>
      <dsp:txXfrm>
        <a:off x="8185453" y="1004018"/>
        <a:ext cx="3061579" cy="1900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21ED4-A3D4-0243-BC2A-A4CA58B5691C}">
      <dsp:nvSpPr>
        <dsp:cNvPr id="0" name=""/>
        <dsp:cNvSpPr/>
      </dsp:nvSpPr>
      <dsp:spPr>
        <a:xfrm>
          <a:off x="0" y="561680"/>
          <a:ext cx="9414456" cy="671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solidFill>
                <a:schemeClr val="tx1"/>
              </a:solidFill>
            </a:rPr>
            <a:t>Avoid Redundancy</a:t>
          </a:r>
          <a:r>
            <a:rPr lang="en-GB" sz="2800" kern="1200" dirty="0">
              <a:solidFill>
                <a:schemeClr val="tx1"/>
              </a:solidFill>
            </a:rPr>
            <a:t>: Eliminate code repetition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2784" y="594464"/>
        <a:ext cx="9348888" cy="606012"/>
      </dsp:txXfrm>
    </dsp:sp>
    <dsp:sp modelId="{40F58682-B09D-824B-B9AB-819F1925232E}">
      <dsp:nvSpPr>
        <dsp:cNvPr id="0" name=""/>
        <dsp:cNvSpPr/>
      </dsp:nvSpPr>
      <dsp:spPr>
        <a:xfrm>
          <a:off x="0" y="1313900"/>
          <a:ext cx="9414456" cy="6715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>
              <a:solidFill>
                <a:schemeClr val="tx1"/>
              </a:solidFill>
            </a:rPr>
            <a:t>Simplify Code</a:t>
          </a:r>
          <a:r>
            <a:rPr lang="en-GB" sz="2800" kern="1200">
              <a:solidFill>
                <a:schemeClr val="tx1"/>
              </a:solidFill>
            </a:rPr>
            <a:t>: Improves readability and structure</a:t>
          </a:r>
          <a:endParaRPr lang="en-US" sz="2800" kern="1200">
            <a:solidFill>
              <a:schemeClr val="tx1"/>
            </a:solidFill>
          </a:endParaRPr>
        </a:p>
      </dsp:txBody>
      <dsp:txXfrm>
        <a:off x="32784" y="1346684"/>
        <a:ext cx="9348888" cy="606012"/>
      </dsp:txXfrm>
    </dsp:sp>
    <dsp:sp modelId="{DF6876A4-C0AD-7148-B525-9E45BCC65447}">
      <dsp:nvSpPr>
        <dsp:cNvPr id="0" name=""/>
        <dsp:cNvSpPr/>
      </dsp:nvSpPr>
      <dsp:spPr>
        <a:xfrm>
          <a:off x="0" y="2066120"/>
          <a:ext cx="9414456" cy="6715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>
              <a:solidFill>
                <a:schemeClr val="tx1"/>
              </a:solidFill>
            </a:rPr>
            <a:t>Enhance Testing</a:t>
          </a:r>
          <a:r>
            <a:rPr lang="en-GB" sz="2800" kern="1200">
              <a:solidFill>
                <a:schemeClr val="tx1"/>
              </a:solidFill>
            </a:rPr>
            <a:t>: Isolate components for easier debugging</a:t>
          </a:r>
          <a:endParaRPr lang="en-US" sz="2800" kern="1200">
            <a:solidFill>
              <a:schemeClr val="tx1"/>
            </a:solidFill>
          </a:endParaRPr>
        </a:p>
      </dsp:txBody>
      <dsp:txXfrm>
        <a:off x="32784" y="2098904"/>
        <a:ext cx="9348888" cy="606012"/>
      </dsp:txXfrm>
    </dsp:sp>
    <dsp:sp modelId="{BA0DC9C6-6578-1B47-8A67-41859A6386BA}">
      <dsp:nvSpPr>
        <dsp:cNvPr id="0" name=""/>
        <dsp:cNvSpPr/>
      </dsp:nvSpPr>
      <dsp:spPr>
        <a:xfrm>
          <a:off x="0" y="2818340"/>
          <a:ext cx="9414456" cy="6715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>
              <a:solidFill>
                <a:schemeClr val="tx1"/>
              </a:solidFill>
            </a:rPr>
            <a:t>Scalability</a:t>
          </a:r>
          <a:r>
            <a:rPr lang="en-GB" sz="2800" kern="1200">
              <a:solidFill>
                <a:schemeClr val="tx1"/>
              </a:solidFill>
            </a:rPr>
            <a:t>: Allows code to grow more efficiently</a:t>
          </a:r>
          <a:endParaRPr lang="en-US" sz="2800" kern="1200">
            <a:solidFill>
              <a:schemeClr val="tx1"/>
            </a:solidFill>
          </a:endParaRPr>
        </a:p>
      </dsp:txBody>
      <dsp:txXfrm>
        <a:off x="32784" y="2851124"/>
        <a:ext cx="9348888" cy="606012"/>
      </dsp:txXfrm>
    </dsp:sp>
    <dsp:sp modelId="{9C2564C2-0235-3E43-A8C3-7D41BD68D34A}">
      <dsp:nvSpPr>
        <dsp:cNvPr id="0" name=""/>
        <dsp:cNvSpPr/>
      </dsp:nvSpPr>
      <dsp:spPr>
        <a:xfrm>
          <a:off x="0" y="3570560"/>
          <a:ext cx="9414456" cy="6715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>
              <a:solidFill>
                <a:schemeClr val="tx1"/>
              </a:solidFill>
            </a:rPr>
            <a:t>Collaboration</a:t>
          </a:r>
          <a:r>
            <a:rPr lang="en-GB" sz="2800" kern="1200">
              <a:solidFill>
                <a:schemeClr val="tx1"/>
              </a:solidFill>
            </a:rPr>
            <a:t>: Promotes teamwork and modular development</a:t>
          </a:r>
          <a:endParaRPr lang="en-US" sz="2800" kern="1200">
            <a:solidFill>
              <a:schemeClr val="tx1"/>
            </a:solidFill>
          </a:endParaRPr>
        </a:p>
      </dsp:txBody>
      <dsp:txXfrm>
        <a:off x="32784" y="3603344"/>
        <a:ext cx="9348888" cy="6060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7B958-4629-D543-A257-D01335136581}">
      <dsp:nvSpPr>
        <dsp:cNvPr id="0" name=""/>
        <dsp:cNvSpPr/>
      </dsp:nvSpPr>
      <dsp:spPr>
        <a:xfrm>
          <a:off x="845795" y="0"/>
          <a:ext cx="9394048" cy="3544711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CD6DC5-6472-B94B-AA4B-026A2E7E9F48}">
      <dsp:nvSpPr>
        <dsp:cNvPr id="0" name=""/>
        <dsp:cNvSpPr/>
      </dsp:nvSpPr>
      <dsp:spPr>
        <a:xfrm>
          <a:off x="3237" y="1063413"/>
          <a:ext cx="1949178" cy="141788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>
              <a:solidFill>
                <a:schemeClr val="tx1"/>
              </a:solidFill>
              <a:latin typeface="+mn-lt"/>
            </a:rPr>
            <a:t>How to create and call functions</a:t>
          </a:r>
          <a:endParaRPr lang="en-GB" sz="2400" kern="1200" dirty="0">
            <a:solidFill>
              <a:schemeClr val="tx1"/>
            </a:solidFill>
            <a:latin typeface="+mn-lt"/>
          </a:endParaRPr>
        </a:p>
      </dsp:txBody>
      <dsp:txXfrm>
        <a:off x="72452" y="1132628"/>
        <a:ext cx="1810748" cy="1279454"/>
      </dsp:txXfrm>
    </dsp:sp>
    <dsp:sp modelId="{88EDF931-4C81-1644-A5FB-556DAF73C4ED}">
      <dsp:nvSpPr>
        <dsp:cNvPr id="0" name=""/>
        <dsp:cNvSpPr/>
      </dsp:nvSpPr>
      <dsp:spPr>
        <a:xfrm>
          <a:off x="2277279" y="1063413"/>
          <a:ext cx="1949178" cy="1417884"/>
        </a:xfrm>
        <a:prstGeom prst="roundRect">
          <a:avLst/>
        </a:prstGeom>
        <a:solidFill>
          <a:schemeClr val="accent4">
            <a:hueOff val="4213322"/>
            <a:satOff val="-8755"/>
            <a:lumOff val="29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>
              <a:solidFill>
                <a:schemeClr val="tx1"/>
              </a:solidFill>
              <a:latin typeface="+mn-lt"/>
            </a:rPr>
            <a:t>Parameters and returning values</a:t>
          </a:r>
          <a:endParaRPr lang="en-GB" sz="2400" kern="1200" dirty="0">
            <a:solidFill>
              <a:schemeClr val="tx1"/>
            </a:solidFill>
            <a:latin typeface="+mn-lt"/>
          </a:endParaRPr>
        </a:p>
      </dsp:txBody>
      <dsp:txXfrm>
        <a:off x="2346494" y="1132628"/>
        <a:ext cx="1810748" cy="1279454"/>
      </dsp:txXfrm>
    </dsp:sp>
    <dsp:sp modelId="{61C1B842-108E-3B4B-8A08-7168D962BB1F}">
      <dsp:nvSpPr>
        <dsp:cNvPr id="0" name=""/>
        <dsp:cNvSpPr/>
      </dsp:nvSpPr>
      <dsp:spPr>
        <a:xfrm>
          <a:off x="4551321" y="1063413"/>
          <a:ext cx="1949178" cy="1417884"/>
        </a:xfrm>
        <a:prstGeom prst="roundRect">
          <a:avLst/>
        </a:prstGeom>
        <a:solidFill>
          <a:schemeClr val="accent4">
            <a:hueOff val="8426644"/>
            <a:satOff val="-17509"/>
            <a:lumOff val="5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>
              <a:solidFill>
                <a:schemeClr val="tx1"/>
              </a:solidFill>
              <a:latin typeface="+mn-lt"/>
            </a:rPr>
            <a:t>Variable scope</a:t>
          </a:r>
          <a:endParaRPr lang="en-GB" sz="2400" kern="1200" dirty="0">
            <a:solidFill>
              <a:schemeClr val="tx1"/>
            </a:solidFill>
            <a:latin typeface="+mn-lt"/>
          </a:endParaRPr>
        </a:p>
      </dsp:txBody>
      <dsp:txXfrm>
        <a:off x="4620536" y="1132628"/>
        <a:ext cx="1810748" cy="1279454"/>
      </dsp:txXfrm>
    </dsp:sp>
    <dsp:sp modelId="{129DB95F-F081-5847-AED5-885230B9BA0B}">
      <dsp:nvSpPr>
        <dsp:cNvPr id="0" name=""/>
        <dsp:cNvSpPr/>
      </dsp:nvSpPr>
      <dsp:spPr>
        <a:xfrm>
          <a:off x="6825363" y="1063413"/>
          <a:ext cx="1949178" cy="1417884"/>
        </a:xfrm>
        <a:prstGeom prst="roundRect">
          <a:avLst/>
        </a:prstGeom>
        <a:solidFill>
          <a:schemeClr val="accent4">
            <a:hueOff val="12639966"/>
            <a:satOff val="-26264"/>
            <a:lumOff val="89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  <a:latin typeface="+mn-lt"/>
            </a:rPr>
            <a:t>Recursion</a:t>
          </a:r>
        </a:p>
      </dsp:txBody>
      <dsp:txXfrm>
        <a:off x="6894578" y="1132628"/>
        <a:ext cx="1810748" cy="1279454"/>
      </dsp:txXfrm>
    </dsp:sp>
    <dsp:sp modelId="{6D1E9209-E176-464D-9FED-35A92E5AEC95}">
      <dsp:nvSpPr>
        <dsp:cNvPr id="0" name=""/>
        <dsp:cNvSpPr/>
      </dsp:nvSpPr>
      <dsp:spPr>
        <a:xfrm>
          <a:off x="9099405" y="1063413"/>
          <a:ext cx="1949178" cy="1417884"/>
        </a:xfrm>
        <a:prstGeom prst="roundRect">
          <a:avLst/>
        </a:prstGeom>
        <a:solidFill>
          <a:schemeClr val="accent4">
            <a:hueOff val="16853287"/>
            <a:satOff val="-35018"/>
            <a:lumOff val="119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rgbClr val="FF0000"/>
              </a:solidFill>
              <a:latin typeface="+mn-lt"/>
            </a:rPr>
            <a:t>Next time, object-oriented programming…</a:t>
          </a:r>
          <a:endParaRPr lang="en-US" sz="2000" kern="1200" dirty="0">
            <a:solidFill>
              <a:srgbClr val="FF0000"/>
            </a:solidFill>
          </a:endParaRPr>
        </a:p>
      </dsp:txBody>
      <dsp:txXfrm>
        <a:off x="9168620" y="1132628"/>
        <a:ext cx="1810748" cy="1279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E9A40-9151-4B39-A4B9-4484F9403162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40DF-8231-4872-AC84-DB66AAE94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042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07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76E7B6-263E-4F70-BB0B-BB5DB172726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5038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3C783F-1B8E-4D37-BDAB-DD8FF9D1B95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785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8619-205F-4228-AAFA-E61A95320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634EE-810F-451E-BBF1-0B339F370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70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DB9491A-A283-4205-9EFE-3B05ABF8BD2B}"/>
              </a:ext>
            </a:extLst>
          </p:cNvPr>
          <p:cNvSpPr/>
          <p:nvPr/>
        </p:nvSpPr>
        <p:spPr>
          <a:xfrm>
            <a:off x="6096004" y="22305"/>
            <a:ext cx="6096000" cy="677250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8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CD18DA-A85C-4FD5-9466-4F5136E01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9304" y="348349"/>
            <a:ext cx="5277395" cy="618308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F8E298-E6F7-4DF6-BC7F-6B853054E94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505307" y="315689"/>
            <a:ext cx="5277395" cy="618308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1CD9B977-7BA5-3D66-D641-9AD18F1BEA10}"/>
              </a:ext>
            </a:extLst>
          </p:cNvPr>
          <p:cNvSpPr txBox="1">
            <a:spLocks/>
          </p:cNvSpPr>
          <p:nvPr userDrawn="1"/>
        </p:nvSpPr>
        <p:spPr>
          <a:xfrm>
            <a:off x="10004502" y="637682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31CC523-8BC6-4921-807A-66BD262F34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19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6" y="1825625"/>
            <a:ext cx="4420140" cy="435133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400"/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400"/>
            </a:lvl4pPr>
            <a:lvl5pPr>
              <a:lnSpc>
                <a:spcPct val="150000"/>
              </a:lnSpc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5072" y="1825625"/>
            <a:ext cx="4454731" cy="4351339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400"/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400"/>
            </a:lvl4pPr>
            <a:lvl5pPr>
              <a:lnSpc>
                <a:spcPct val="150000"/>
              </a:lnSpc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1188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5" y="2505079"/>
            <a:ext cx="4463376" cy="368458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5" y="1681163"/>
            <a:ext cx="4463376" cy="823912"/>
          </a:xfrm>
        </p:spPr>
        <p:txBody>
          <a:bodyPr anchor="b"/>
          <a:lstStyle>
            <a:lvl1pPr marL="0" indent="0">
              <a:buNone/>
              <a:defRPr sz="2401" b="1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1pPr>
            <a:lvl2pPr marL="457162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80" indent="0">
              <a:buNone/>
              <a:defRPr sz="1600" b="1"/>
            </a:lvl4pPr>
            <a:lvl5pPr marL="1828640" indent="0">
              <a:buNone/>
              <a:defRPr sz="1600" b="1"/>
            </a:lvl5pPr>
            <a:lvl6pPr marL="2285800" indent="0">
              <a:buNone/>
              <a:defRPr sz="1600" b="1"/>
            </a:lvl6pPr>
            <a:lvl7pPr marL="2742959" indent="0">
              <a:buNone/>
              <a:defRPr sz="1600" b="1"/>
            </a:lvl7pPr>
            <a:lvl8pPr marL="3200119" indent="0">
              <a:buNone/>
              <a:defRPr sz="1600" b="1"/>
            </a:lvl8pPr>
            <a:lvl9pPr marL="365728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3722" y="2505079"/>
            <a:ext cx="4423857" cy="3684589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3717" y="1681163"/>
            <a:ext cx="4423860" cy="823912"/>
          </a:xfrm>
        </p:spPr>
        <p:txBody>
          <a:bodyPr anchor="b"/>
          <a:lstStyle>
            <a:lvl1pPr marL="0" indent="0">
              <a:buNone/>
              <a:defRPr sz="2401" b="1"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defRPr>
            </a:lvl1pPr>
            <a:lvl2pPr marL="457162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80" indent="0">
              <a:buNone/>
              <a:defRPr sz="1600" b="1"/>
            </a:lvl4pPr>
            <a:lvl5pPr marL="1828640" indent="0">
              <a:buNone/>
              <a:defRPr sz="1600" b="1"/>
            </a:lvl5pPr>
            <a:lvl6pPr marL="2285800" indent="0">
              <a:buNone/>
              <a:defRPr sz="1600" b="1"/>
            </a:lvl6pPr>
            <a:lvl7pPr marL="2742959" indent="0">
              <a:buNone/>
              <a:defRPr sz="1600" b="1"/>
            </a:lvl7pPr>
            <a:lvl8pPr marL="3200119" indent="0">
              <a:buNone/>
              <a:defRPr sz="1600" b="1"/>
            </a:lvl8pPr>
            <a:lvl9pPr marL="365728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3719" y="365130"/>
            <a:ext cx="9061857" cy="131603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5549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6068" y="995365"/>
            <a:ext cx="4849813" cy="487362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lnSpc>
                <a:spcPct val="150000"/>
              </a:lnSpc>
              <a:defRPr sz="2400">
                <a:latin typeface="Lato" panose="020F0502020204030203" pitchFamily="34" charset="0"/>
                <a:cs typeface="Lato" panose="020F0502020204030203" pitchFamily="34" charset="0"/>
              </a:defRPr>
            </a:lvl2pPr>
            <a:lvl3pPr>
              <a:lnSpc>
                <a:spcPct val="150000"/>
              </a:lnSpc>
              <a:defRPr sz="2400">
                <a:latin typeface="Lato" panose="020F0502020204030203" pitchFamily="34" charset="0"/>
                <a:cs typeface="Lato" panose="020F0502020204030203" pitchFamily="34" charset="0"/>
              </a:defRPr>
            </a:lvl3pPr>
            <a:lvl4pPr>
              <a:lnSpc>
                <a:spcPct val="150000"/>
              </a:lnSpc>
              <a:defRPr sz="2400">
                <a:latin typeface="Lato" panose="020F0502020204030203" pitchFamily="34" charset="0"/>
                <a:cs typeface="Lato" panose="020F0502020204030203" pitchFamily="34" charset="0"/>
              </a:defRPr>
            </a:lvl4pPr>
            <a:lvl5pPr>
              <a:lnSpc>
                <a:spcPct val="150000"/>
              </a:lnSpc>
              <a:defRPr sz="2400">
                <a:latin typeface="Lato" panose="020F0502020204030203" pitchFamily="34" charset="0"/>
                <a:cs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6121" y="2057406"/>
            <a:ext cx="3932239" cy="3811588"/>
          </a:xfrm>
        </p:spPr>
        <p:txBody>
          <a:bodyPr>
            <a:normAutofit/>
          </a:bodyPr>
          <a:lstStyle>
            <a:lvl1pPr marL="0" indent="0">
              <a:buNone/>
              <a:defRPr sz="2401"/>
            </a:lvl1pPr>
            <a:lvl2pPr marL="457162" indent="0">
              <a:buNone/>
              <a:defRPr sz="1400"/>
            </a:lvl2pPr>
            <a:lvl3pPr marL="914318" indent="0">
              <a:buNone/>
              <a:defRPr sz="1200"/>
            </a:lvl3pPr>
            <a:lvl4pPr marL="1371480" indent="0">
              <a:buNone/>
              <a:defRPr sz="999"/>
            </a:lvl4pPr>
            <a:lvl5pPr marL="1828640" indent="0">
              <a:buNone/>
              <a:defRPr sz="999"/>
            </a:lvl5pPr>
            <a:lvl6pPr marL="2285800" indent="0">
              <a:buNone/>
              <a:defRPr sz="999"/>
            </a:lvl6pPr>
            <a:lvl7pPr marL="2742959" indent="0">
              <a:buNone/>
              <a:defRPr sz="999"/>
            </a:lvl7pPr>
            <a:lvl8pPr marL="3200119" indent="0">
              <a:buNone/>
              <a:defRPr sz="999"/>
            </a:lvl8pPr>
            <a:lvl9pPr marL="3657281" indent="0">
              <a:buNone/>
              <a:defRPr sz="999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6121" y="457200"/>
            <a:ext cx="3932239" cy="16002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4567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76069" y="457203"/>
            <a:ext cx="4824921" cy="5403852"/>
          </a:xfrm>
        </p:spPr>
        <p:txBody>
          <a:bodyPr anchor="t"/>
          <a:lstStyle>
            <a:lvl1pPr marL="0" indent="0">
              <a:buNone/>
              <a:defRPr sz="2401"/>
            </a:lvl1pPr>
            <a:lvl2pPr marL="457162" indent="0">
              <a:buNone/>
              <a:defRPr sz="2799"/>
            </a:lvl2pPr>
            <a:lvl3pPr marL="914318" indent="0">
              <a:buNone/>
              <a:defRPr sz="2401"/>
            </a:lvl3pPr>
            <a:lvl4pPr marL="1371480" indent="0">
              <a:buNone/>
              <a:defRPr sz="2000"/>
            </a:lvl4pPr>
            <a:lvl5pPr marL="1828640" indent="0">
              <a:buNone/>
              <a:defRPr sz="2000"/>
            </a:lvl5pPr>
            <a:lvl6pPr marL="2285800" indent="0">
              <a:buNone/>
              <a:defRPr sz="2000"/>
            </a:lvl6pPr>
            <a:lvl7pPr marL="2742959" indent="0">
              <a:buNone/>
              <a:defRPr sz="2000"/>
            </a:lvl7pPr>
            <a:lvl8pPr marL="3200119" indent="0">
              <a:buNone/>
              <a:defRPr sz="2000"/>
            </a:lvl8pPr>
            <a:lvl9pPr marL="3657281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1015" y="2057406"/>
            <a:ext cx="3917004" cy="3811588"/>
          </a:xfrm>
        </p:spPr>
        <p:txBody>
          <a:bodyPr>
            <a:normAutofit/>
          </a:bodyPr>
          <a:lstStyle>
            <a:lvl1pPr marL="0" indent="0">
              <a:buNone/>
              <a:defRPr sz="2401"/>
            </a:lvl1pPr>
            <a:lvl2pPr marL="457162" indent="0">
              <a:buNone/>
              <a:defRPr sz="1400"/>
            </a:lvl2pPr>
            <a:lvl3pPr marL="914318" indent="0">
              <a:buNone/>
              <a:defRPr sz="1200"/>
            </a:lvl3pPr>
            <a:lvl4pPr marL="1371480" indent="0">
              <a:buNone/>
              <a:defRPr sz="999"/>
            </a:lvl4pPr>
            <a:lvl5pPr marL="1828640" indent="0">
              <a:buNone/>
              <a:defRPr sz="999"/>
            </a:lvl5pPr>
            <a:lvl6pPr marL="2285800" indent="0">
              <a:buNone/>
              <a:defRPr sz="999"/>
            </a:lvl6pPr>
            <a:lvl7pPr marL="2742959" indent="0">
              <a:buNone/>
              <a:defRPr sz="999"/>
            </a:lvl7pPr>
            <a:lvl8pPr marL="3200119" indent="0">
              <a:buNone/>
              <a:defRPr sz="999"/>
            </a:lvl8pPr>
            <a:lvl9pPr marL="3657281" indent="0">
              <a:buNone/>
              <a:defRPr sz="999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015" y="457200"/>
            <a:ext cx="3917004" cy="16002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0529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742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4B83-FCA9-427B-A208-E377573FD0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Copy/paste these to your slides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9864070-63CB-4ED6-8254-2C710EAC2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046063"/>
              </p:ext>
            </p:extLst>
          </p:nvPr>
        </p:nvGraphicFramePr>
        <p:xfrm>
          <a:off x="2014705" y="1853740"/>
          <a:ext cx="8128005" cy="214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5">
                  <a:extLst>
                    <a:ext uri="{9D8B030D-6E8A-4147-A177-3AD203B41FA5}">
                      <a16:colId xmlns:a16="http://schemas.microsoft.com/office/drawing/2014/main" val="773153364"/>
                    </a:ext>
                  </a:extLst>
                </a:gridCol>
                <a:gridCol w="2709335">
                  <a:extLst>
                    <a:ext uri="{9D8B030D-6E8A-4147-A177-3AD203B41FA5}">
                      <a16:colId xmlns:a16="http://schemas.microsoft.com/office/drawing/2014/main" val="3518797140"/>
                    </a:ext>
                  </a:extLst>
                </a:gridCol>
                <a:gridCol w="2709335">
                  <a:extLst>
                    <a:ext uri="{9D8B030D-6E8A-4147-A177-3AD203B41FA5}">
                      <a16:colId xmlns:a16="http://schemas.microsoft.com/office/drawing/2014/main" val="1463362577"/>
                    </a:ext>
                  </a:extLst>
                </a:gridCol>
              </a:tblGrid>
              <a:tr h="535160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919" marR="121919" marT="60959" marB="60959"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919" marR="121919" marT="60959" marB="60959"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919" marR="121919" marT="60959" marB="60959"/>
                </a:tc>
                <a:extLst>
                  <a:ext uri="{0D108BD9-81ED-4DB2-BD59-A6C34878D82A}">
                    <a16:rowId xmlns:a16="http://schemas.microsoft.com/office/drawing/2014/main" val="3156675528"/>
                  </a:ext>
                </a:extLst>
              </a:tr>
              <a:tr h="535160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919" marR="121919" marT="60959" marB="60959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919" marR="121919" marT="60959" marB="60959"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919" marR="121919" marT="60959" marB="60959"/>
                </a:tc>
                <a:extLst>
                  <a:ext uri="{0D108BD9-81ED-4DB2-BD59-A6C34878D82A}">
                    <a16:rowId xmlns:a16="http://schemas.microsoft.com/office/drawing/2014/main" val="765216699"/>
                  </a:ext>
                </a:extLst>
              </a:tr>
              <a:tr h="535160"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919" marR="121919" marT="60959" marB="60959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919" marR="121919" marT="60959" marB="60959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919" marR="121919" marT="60959" marB="60959"/>
                </a:tc>
                <a:extLst>
                  <a:ext uri="{0D108BD9-81ED-4DB2-BD59-A6C34878D82A}">
                    <a16:rowId xmlns:a16="http://schemas.microsoft.com/office/drawing/2014/main" val="460361027"/>
                  </a:ext>
                </a:extLst>
              </a:tr>
              <a:tr h="535160"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919" marR="121919" marT="60959" marB="60959"/>
                </a:tc>
                <a:tc>
                  <a:txBody>
                    <a:bodyPr/>
                    <a:lstStyle/>
                    <a:p>
                      <a:endParaRPr lang="en-GB" sz="2400"/>
                    </a:p>
                  </a:txBody>
                  <a:tcPr marL="121919" marR="121919" marT="60959" marB="60959"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 marL="121919" marR="121919" marT="60959" marB="60959"/>
                </a:tc>
                <a:extLst>
                  <a:ext uri="{0D108BD9-81ED-4DB2-BD59-A6C34878D82A}">
                    <a16:rowId xmlns:a16="http://schemas.microsoft.com/office/drawing/2014/main" val="368239901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BFDA221-1CFD-4D75-BD83-B7AB9AA84B44}"/>
              </a:ext>
            </a:extLst>
          </p:cNvPr>
          <p:cNvSpPr/>
          <p:nvPr/>
        </p:nvSpPr>
        <p:spPr>
          <a:xfrm>
            <a:off x="2014705" y="4157430"/>
            <a:ext cx="8127997" cy="914400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1" dirty="0">
                <a:solidFill>
                  <a:schemeClr val="accent2"/>
                </a:solidFill>
              </a:rPr>
              <a:t>Note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D9CA04-8F0B-432B-A025-A5CC9F79DAD8}"/>
              </a:ext>
            </a:extLst>
          </p:cNvPr>
          <p:cNvSpPr/>
          <p:nvPr/>
        </p:nvSpPr>
        <p:spPr>
          <a:xfrm>
            <a:off x="2014708" y="5234881"/>
            <a:ext cx="8127997" cy="91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1" b="1" dirty="0">
                <a:solidFill>
                  <a:schemeClr val="accent1"/>
                </a:solidFill>
              </a:rPr>
              <a:t>Highlight</a:t>
            </a:r>
          </a:p>
        </p:txBody>
      </p:sp>
    </p:spTree>
    <p:extLst>
      <p:ext uri="{BB962C8B-B14F-4D97-AF65-F5344CB8AC3E}">
        <p14:creationId xmlns:p14="http://schemas.microsoft.com/office/powerpoint/2010/main" val="3819825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AD36-2205-49C6-A825-AFCBE75CDB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120" y="365127"/>
            <a:ext cx="11498109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 </a:t>
            </a:r>
            <a:r>
              <a:rPr lang="en-US" dirty="0" err="1"/>
              <a:t>colour</a:t>
            </a:r>
            <a:r>
              <a:rPr lang="en-US" dirty="0"/>
              <a:t>-contrast ratios meet WCAG AA</a:t>
            </a:r>
            <a:br>
              <a:rPr lang="en-US" dirty="0"/>
            </a:br>
            <a:r>
              <a:rPr lang="en-US" dirty="0"/>
              <a:t>(large to preserve quality, reduce size to suit)</a:t>
            </a:r>
            <a:endParaRPr lang="en-GB" dirty="0"/>
          </a:p>
        </p:txBody>
      </p:sp>
      <p:pic>
        <p:nvPicPr>
          <p:cNvPr id="10" name="Picture 9" descr="Cross mark to indicate something is not correct.">
            <a:extLst>
              <a:ext uri="{FF2B5EF4-FFF2-40B4-BE49-F238E27FC236}">
                <a16:creationId xmlns:a16="http://schemas.microsoft.com/office/drawing/2014/main" id="{32FD649D-9834-48D4-AAA9-2788C5A3A9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23" y="2256540"/>
            <a:ext cx="2979893" cy="4131219"/>
          </a:xfrm>
          <a:prstGeom prst="rect">
            <a:avLst/>
          </a:prstGeom>
        </p:spPr>
      </p:pic>
      <p:pic>
        <p:nvPicPr>
          <p:cNvPr id="14" name="Picture 13" descr="Tick mark to indicate something is correct.">
            <a:extLst>
              <a:ext uri="{FF2B5EF4-FFF2-40B4-BE49-F238E27FC236}">
                <a16:creationId xmlns:a16="http://schemas.microsoft.com/office/drawing/2014/main" id="{CCB86C94-5618-4C0A-9B87-409D5ECB689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947" y="2036436"/>
            <a:ext cx="4334391" cy="4351323"/>
          </a:xfrm>
          <a:prstGeom prst="rect">
            <a:avLst/>
          </a:prstGeom>
        </p:spPr>
      </p:pic>
      <p:pic>
        <p:nvPicPr>
          <p:cNvPr id="4" name="Picture 3" descr="Tick mark to indicate something is correct.">
            <a:extLst>
              <a:ext uri="{FF2B5EF4-FFF2-40B4-BE49-F238E27FC236}">
                <a16:creationId xmlns:a16="http://schemas.microsoft.com/office/drawing/2014/main" id="{A5F4010C-768A-45F5-9B5A-D461A77C4A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87" y="2036436"/>
            <a:ext cx="4334391" cy="435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335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B1F9-5CE3-4783-B473-4CF7832DE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9506E7-27B7-4F87-B4FD-8A82C77E17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3291" y="2232895"/>
            <a:ext cx="4177760" cy="2501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BDEFF0-AF32-480E-8DE6-11E613452B15}"/>
              </a:ext>
            </a:extLst>
          </p:cNvPr>
          <p:cNvSpPr/>
          <p:nvPr userDrawn="1"/>
        </p:nvSpPr>
        <p:spPr>
          <a:xfrm>
            <a:off x="1163288" y="4590041"/>
            <a:ext cx="4177760" cy="3594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Photo by Stage 7 Photography on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Unsplash</a:t>
            </a:r>
            <a:r>
              <a:rPr lang="nb-NO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846FBB-8E3D-4D96-9939-5FCD8D06D8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8636" y="2553460"/>
            <a:ext cx="5341259" cy="20365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6DBECC4-2BF4-4B3E-9738-303D51B094FC}"/>
              </a:ext>
            </a:extLst>
          </p:cNvPr>
          <p:cNvSpPr/>
          <p:nvPr userDrawn="1"/>
        </p:nvSpPr>
        <p:spPr>
          <a:xfrm>
            <a:off x="5908636" y="4554973"/>
            <a:ext cx="5341259" cy="359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Image by Gerd Altmann on </a:t>
            </a:r>
            <a:r>
              <a:rPr lang="en-GB" sz="1600" dirty="0" err="1">
                <a:solidFill>
                  <a:schemeClr val="tx1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</a:rPr>
              <a:t>Pixabay</a:t>
            </a:r>
            <a:endParaRPr lang="en-GB" sz="1600" dirty="0">
              <a:solidFill>
                <a:schemeClr val="tx1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4332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28363-81BC-423A-A7B0-BAE696C1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A493E46-D2FA-45E2-8ADD-E7C386A93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66120" y="2057406"/>
            <a:ext cx="4600688" cy="3811588"/>
          </a:xfrm>
        </p:spPr>
        <p:txBody>
          <a:bodyPr>
            <a:normAutofit/>
          </a:bodyPr>
          <a:lstStyle>
            <a:lvl1pPr marL="0" indent="0">
              <a:buNone/>
              <a:defRPr sz="2401"/>
            </a:lvl1pPr>
            <a:lvl2pPr marL="457162" indent="0">
              <a:buNone/>
              <a:defRPr sz="1400"/>
            </a:lvl2pPr>
            <a:lvl3pPr marL="914318" indent="0">
              <a:buNone/>
              <a:defRPr sz="1200"/>
            </a:lvl3pPr>
            <a:lvl4pPr marL="1371480" indent="0">
              <a:buNone/>
              <a:defRPr sz="999"/>
            </a:lvl4pPr>
            <a:lvl5pPr marL="1828640" indent="0">
              <a:buNone/>
              <a:defRPr sz="999"/>
            </a:lvl5pPr>
            <a:lvl6pPr marL="2285800" indent="0">
              <a:buNone/>
              <a:defRPr sz="999"/>
            </a:lvl6pPr>
            <a:lvl7pPr marL="2742959" indent="0">
              <a:buNone/>
              <a:defRPr sz="999"/>
            </a:lvl7pPr>
            <a:lvl8pPr marL="3200119" indent="0">
              <a:buNone/>
              <a:defRPr sz="999"/>
            </a:lvl8pPr>
            <a:lvl9pPr marL="3657281" indent="0">
              <a:buNone/>
              <a:defRPr sz="999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966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2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86CB3D1-E135-FD4F-A056-483535DE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899"/>
            <a:ext cx="5473701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rgbClr val="9E043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29/10/2024</a:t>
            </a:fld>
            <a:endParaRPr lang="en-US" dirty="0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489765-8D74-4A81-88CE-805498272A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800100"/>
            <a:ext cx="3397131" cy="1009958"/>
          </a:xfrm>
          <a:prstGeom prst="rect">
            <a:avLst/>
          </a:prstGeom>
        </p:spPr>
      </p:pic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C37F679-9D18-07EF-1D08-7536D4AA8697}"/>
              </a:ext>
            </a:extLst>
          </p:cNvPr>
          <p:cNvSpPr txBox="1">
            <a:spLocks/>
          </p:cNvSpPr>
          <p:nvPr userDrawn="1"/>
        </p:nvSpPr>
        <p:spPr>
          <a:xfrm>
            <a:off x="10004502" y="637682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31CC523-8BC6-4921-807A-66BD262F34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5116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3DC8662-08CF-4FE9-8E22-1D39F17D90C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2347605 w 18288000"/>
              <a:gd name="connsiteY0" fmla="*/ 2918507 h 10287000"/>
              <a:gd name="connsiteX1" fmla="*/ 2347605 w 18288000"/>
              <a:gd name="connsiteY1" fmla="*/ 7069540 h 10287000"/>
              <a:gd name="connsiteX2" fmla="*/ 15888511 w 18288000"/>
              <a:gd name="connsiteY2" fmla="*/ 7069540 h 10287000"/>
              <a:gd name="connsiteX3" fmla="*/ 15888511 w 18288000"/>
              <a:gd name="connsiteY3" fmla="*/ 2918507 h 10287000"/>
              <a:gd name="connsiteX4" fmla="*/ 0 w 18288000"/>
              <a:gd name="connsiteY4" fmla="*/ 0 h 10287000"/>
              <a:gd name="connsiteX5" fmla="*/ 18288000 w 18288000"/>
              <a:gd name="connsiteY5" fmla="*/ 0 h 10287000"/>
              <a:gd name="connsiteX6" fmla="*/ 18288000 w 18288000"/>
              <a:gd name="connsiteY6" fmla="*/ 10287000 h 10287000"/>
              <a:gd name="connsiteX7" fmla="*/ 0 w 18288000"/>
              <a:gd name="connsiteY7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0" h="10287000">
                <a:moveTo>
                  <a:pt x="2347605" y="2918507"/>
                </a:moveTo>
                <a:lnTo>
                  <a:pt x="2347605" y="7069540"/>
                </a:lnTo>
                <a:lnTo>
                  <a:pt x="15888511" y="7069540"/>
                </a:lnTo>
                <a:lnTo>
                  <a:pt x="15888511" y="2918507"/>
                </a:lnTo>
                <a:close/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C9A9C6-38A1-49A0-88BF-6127046B68BC}"/>
              </a:ext>
            </a:extLst>
          </p:cNvPr>
          <p:cNvSpPr/>
          <p:nvPr userDrawn="1"/>
        </p:nvSpPr>
        <p:spPr>
          <a:xfrm>
            <a:off x="1565074" y="1945675"/>
            <a:ext cx="9027271" cy="2767356"/>
          </a:xfrm>
          <a:prstGeom prst="rect">
            <a:avLst/>
          </a:prstGeom>
          <a:solidFill>
            <a:srgbClr val="E800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628B0-CF77-4AC9-80A2-D09A8F480E1E}"/>
              </a:ext>
            </a:extLst>
          </p:cNvPr>
          <p:cNvSpPr txBox="1"/>
          <p:nvPr userDrawn="1"/>
        </p:nvSpPr>
        <p:spPr>
          <a:xfrm>
            <a:off x="9872683" y="3959869"/>
            <a:ext cx="5613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  <a:latin typeface="Arial Rounded MT Bold" panose="020F0704030504030204" pitchFamily="34" charset="0"/>
                <a:cs typeface="Arial" pitchFamily="34" charset="0"/>
              </a:rPr>
              <a:t>”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2DECFF9-1347-4BB4-9569-7B92ECAC29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51087" y="4085940"/>
            <a:ext cx="3221567" cy="450851"/>
          </a:xfrm>
        </p:spPr>
        <p:txBody>
          <a:bodyPr/>
          <a:lstStyle>
            <a:lvl1pPr algn="r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 Attribution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A6777A3-74E2-4BCB-9562-0FB3487FDF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32386" y="2037889"/>
            <a:ext cx="7440268" cy="1921977"/>
          </a:xfrm>
        </p:spPr>
        <p:txBody>
          <a:bodyPr/>
          <a:lstStyle>
            <a:lvl1pPr algn="l">
              <a:lnSpc>
                <a:spcPct val="114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Quotation 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E98C8-69A7-430D-B173-A2822F8BED8C}"/>
              </a:ext>
            </a:extLst>
          </p:cNvPr>
          <p:cNvSpPr txBox="1"/>
          <p:nvPr userDrawn="1"/>
        </p:nvSpPr>
        <p:spPr>
          <a:xfrm>
            <a:off x="1618466" y="1906240"/>
            <a:ext cx="766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dirty="0">
                <a:solidFill>
                  <a:schemeClr val="bg1"/>
                </a:solidFill>
                <a:latin typeface="Arial Rounded MT Bold" panose="020F0704030504030204" pitchFamily="34" charset="0"/>
                <a:ea typeface="Lato" panose="020F0502020204030203" pitchFamily="34" charset="0"/>
                <a:cs typeface="Calibri" panose="020F0502020204030204" pitchFamily="34" charset="0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8213997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395D28-07F6-9F47-8128-50C443109906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CF5D-95B4-ED49-9DD6-98E123507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11306174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523BD2-753E-0A47-B307-D80B3FF6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B0FE4-66FF-0E42-841A-3EC5F7C7E6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683437-A234-3E4E-8B92-A0C560819C1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DF1BA5-471A-8044-BDBA-890115BBF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DD5FF9FA-934C-8FA7-0F65-2D90BB693DD0}"/>
              </a:ext>
            </a:extLst>
          </p:cNvPr>
          <p:cNvSpPr txBox="1">
            <a:spLocks/>
          </p:cNvSpPr>
          <p:nvPr userDrawn="1"/>
        </p:nvSpPr>
        <p:spPr>
          <a:xfrm>
            <a:off x="10004502" y="637682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31CC523-8BC6-4921-807A-66BD262F34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58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2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86CB3D1-E135-FD4F-A056-483535DE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899"/>
            <a:ext cx="5473701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rgbClr val="9E043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29/10/2024</a:t>
            </a:fld>
            <a:endParaRPr lang="en-US" dirty="0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489765-8D74-4A81-88CE-805498272A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800100"/>
            <a:ext cx="3397131" cy="10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09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395D28-07F6-9F47-8128-50C443109906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CF5D-95B4-ED49-9DD6-98E123507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11306174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523BD2-753E-0A47-B307-D80B3FF6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B0FE4-66FF-0E42-841A-3EC5F7C7E6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683437-A234-3E4E-8B92-A0C560819C1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DF1BA5-471A-8044-BDBA-890115BBF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DD5FF9FA-934C-8FA7-0F65-2D90BB693DD0}"/>
              </a:ext>
            </a:extLst>
          </p:cNvPr>
          <p:cNvSpPr txBox="1">
            <a:spLocks/>
          </p:cNvSpPr>
          <p:nvPr userDrawn="1"/>
        </p:nvSpPr>
        <p:spPr>
          <a:xfrm>
            <a:off x="10004502" y="637682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31CC523-8BC6-4921-807A-66BD262F34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46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2" y="2813048"/>
            <a:ext cx="3529013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D979E-7EEF-5D4A-8AC3-74C6CE848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0075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2813047"/>
            <a:ext cx="3527425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43422A0-145A-7943-95AD-B9C948D26B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20076" y="2813046"/>
            <a:ext cx="3529012" cy="2884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2A91DF-79A7-914F-947D-CF72742487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EF264802-11B4-5941-991C-96BAD56284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C1D1754-6A16-0A4B-9E06-5B285B13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60B23AA-B159-A04B-A49B-76835B629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F568595-A127-5846-A037-D0819A0252E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32288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D682C8-053C-4942-93C0-CDCB02169B50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EA856-078C-B74C-87C6-AC58462CB29C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CF3D9EF9-A46C-200B-86A8-105DE44CD3D3}"/>
              </a:ext>
            </a:extLst>
          </p:cNvPr>
          <p:cNvSpPr txBox="1">
            <a:spLocks/>
          </p:cNvSpPr>
          <p:nvPr userDrawn="1"/>
        </p:nvSpPr>
        <p:spPr>
          <a:xfrm>
            <a:off x="10004502" y="637682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31CC523-8BC6-4921-807A-66BD262F34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80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4" y="1223845"/>
            <a:ext cx="7849139" cy="2226855"/>
          </a:xfrm>
        </p:spPr>
        <p:txBody>
          <a:bodyPr anchor="t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1" y="3602039"/>
            <a:ext cx="9144001" cy="197285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62" indent="0" algn="ctr">
              <a:buNone/>
              <a:defRPr sz="2000"/>
            </a:lvl2pPr>
            <a:lvl3pPr marL="914318" indent="0" algn="ctr">
              <a:buNone/>
              <a:defRPr sz="1800"/>
            </a:lvl3pPr>
            <a:lvl4pPr marL="1371480" indent="0" algn="ctr">
              <a:buNone/>
              <a:defRPr sz="1600"/>
            </a:lvl4pPr>
            <a:lvl5pPr marL="1828640" indent="0" algn="ctr">
              <a:buNone/>
              <a:defRPr sz="1600"/>
            </a:lvl5pPr>
            <a:lvl6pPr marL="2285800" indent="0" algn="ctr">
              <a:buNone/>
              <a:defRPr sz="1600"/>
            </a:lvl6pPr>
            <a:lvl7pPr marL="2742959" indent="0" algn="ctr">
              <a:buNone/>
              <a:defRPr sz="1600"/>
            </a:lvl7pPr>
            <a:lvl8pPr marL="3200119" indent="0" algn="ctr">
              <a:buNone/>
              <a:defRPr sz="1600"/>
            </a:lvl8pPr>
            <a:lvl9pPr marL="3657281" indent="0" algn="ctr">
              <a:buNone/>
              <a:defRPr sz="1600"/>
            </a:lvl9pPr>
          </a:lstStyle>
          <a:p>
            <a:r>
              <a:rPr lang="en-US" dirty="0"/>
              <a:t>Module name</a:t>
            </a:r>
          </a:p>
          <a:p>
            <a:r>
              <a:rPr lang="en-US" dirty="0"/>
              <a:t>Title First-name Last-name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Nottingham Trent 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8715CC-CAEE-4066-8402-B41CB6039F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404" y="843678"/>
            <a:ext cx="1445197" cy="171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1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400"/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400"/>
            </a:lvl4pPr>
            <a:lvl5pPr>
              <a:lnSpc>
                <a:spcPct val="150000"/>
              </a:lnSpc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107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D666D17-1E05-4FFD-9B44-2416265B4E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" y="2"/>
            <a:ext cx="12192003" cy="801756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055DBC9-E8FB-43AE-AF72-9B7012DA48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7907"/>
            <a:ext cx="12192000" cy="2667373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67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Enter main section title, ignore this text note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C06CAB-B855-4C05-9417-05DF4DCBD4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529413"/>
            <a:ext cx="12192000" cy="328591"/>
          </a:xfrm>
          <a:solidFill>
            <a:schemeClr val="tx1"/>
          </a:solidFill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 title / description – image by [name] from [source]</a:t>
            </a:r>
            <a:endParaRPr lang="en-GB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B7FD3EB2-4E5B-4806-906D-8655FD6FC9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65074" y="1703593"/>
            <a:ext cx="9027271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029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1B690B6-540E-4A40-8D98-6E03499C2F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69984" y="22229"/>
            <a:ext cx="4422019" cy="662742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F2215-0739-4189-AE4A-D29024B4A4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69984" y="6435051"/>
            <a:ext cx="4422019" cy="359435"/>
          </a:xfrm>
          <a:solidFill>
            <a:schemeClr val="tx1"/>
          </a:solidFill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Image by [name] from [source]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F38B6-F8D6-4879-92DA-5BDC5AC93C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65071" y="365127"/>
            <a:ext cx="5962164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334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DB9491A-A283-4205-9EFE-3B05ABF8BD2B}"/>
              </a:ext>
            </a:extLst>
          </p:cNvPr>
          <p:cNvSpPr/>
          <p:nvPr/>
        </p:nvSpPr>
        <p:spPr>
          <a:xfrm>
            <a:off x="6096004" y="22720"/>
            <a:ext cx="6096000" cy="67729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8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CD18DA-A85C-4FD5-9466-4F5136E01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9304" y="348349"/>
            <a:ext cx="5277395" cy="6183083"/>
          </a:xfrm>
        </p:spPr>
        <p:txBody>
          <a:bodyPr/>
          <a:lstStyle>
            <a:lvl1pPr>
              <a:lnSpc>
                <a:spcPct val="150000"/>
              </a:lnSpc>
              <a:defRPr sz="2401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F8E298-E6F7-4DF6-BC7F-6B853054E94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505307" y="315689"/>
            <a:ext cx="5277395" cy="618308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 b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lnSpc>
                <a:spcPct val="150000"/>
              </a:lnSpc>
              <a:defRPr sz="2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5010E228-F3D3-5473-AA96-BF4A69791C36}"/>
              </a:ext>
            </a:extLst>
          </p:cNvPr>
          <p:cNvSpPr txBox="1">
            <a:spLocks/>
          </p:cNvSpPr>
          <p:nvPr userDrawn="1"/>
        </p:nvSpPr>
        <p:spPr>
          <a:xfrm>
            <a:off x="10004502" y="6387098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31CC523-8BC6-4921-807A-66BD262F34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57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7F4A16ED-AB00-CC2A-5F6F-01E71A673CF7}"/>
              </a:ext>
            </a:extLst>
          </p:cNvPr>
          <p:cNvSpPr txBox="1">
            <a:spLocks/>
          </p:cNvSpPr>
          <p:nvPr userDrawn="1"/>
        </p:nvSpPr>
        <p:spPr>
          <a:xfrm>
            <a:off x="10004502" y="637682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31CC523-8BC6-4921-807A-66BD262F34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55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0" y="6794649"/>
            <a:ext cx="12192000" cy="60959"/>
          </a:xfrm>
          <a:prstGeom prst="rect">
            <a:avLst/>
          </a:prstGeom>
          <a:solidFill>
            <a:srgbClr val="101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4D6EBC-146D-4B9E-A845-3184BF622F29}"/>
              </a:ext>
            </a:extLst>
          </p:cNvPr>
          <p:cNvSpPr/>
          <p:nvPr/>
        </p:nvSpPr>
        <p:spPr>
          <a:xfrm flipV="1">
            <a:off x="0" y="2"/>
            <a:ext cx="12192000" cy="2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5075" y="1825625"/>
            <a:ext cx="9027269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65074" y="365127"/>
            <a:ext cx="90272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F07FE024-B212-78B9-9804-4F390EBFE3D1}"/>
              </a:ext>
            </a:extLst>
          </p:cNvPr>
          <p:cNvSpPr txBox="1">
            <a:spLocks/>
          </p:cNvSpPr>
          <p:nvPr userDrawn="1"/>
        </p:nvSpPr>
        <p:spPr>
          <a:xfrm>
            <a:off x="10004502" y="637682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31CC523-8BC6-4921-807A-66BD262F34A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45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70" r:id="rId17"/>
    <p:sldLayoutId id="2147483671" r:id="rId18"/>
  </p:sldLayoutIdLst>
  <p:txStyles>
    <p:titleStyle>
      <a:lvl1pPr algn="l" defTabSz="914318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18" rtl="0" eaLnBrk="1" latinLnBrk="0" hangingPunct="1">
        <a:lnSpc>
          <a:spcPct val="150000"/>
        </a:lnSpc>
        <a:spcBef>
          <a:spcPts val="999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  <a:lvl2pPr marL="685740" indent="-228581" algn="l" defTabSz="914318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2pPr>
      <a:lvl3pPr marL="1142899" indent="-228581" algn="l" defTabSz="914318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3pPr>
      <a:lvl4pPr marL="1600060" indent="-228581" algn="l" defTabSz="914318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4pPr>
      <a:lvl5pPr marL="2057221" indent="-228581" algn="l" defTabSz="914318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5pPr>
      <a:lvl6pPr marL="2514381" indent="-228581" algn="l" defTabSz="9143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40" indent="-228581" algn="l" defTabSz="9143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0" indent="-228581" algn="l" defTabSz="9143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9" indent="-228581" algn="l" defTabSz="9143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81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profduepuntozero.blogspot.com/2008/11/i-voti-non-sono-il-giudizio-universale.html" TargetMode="External"/><Relationship Id="rId4" Type="http://schemas.openxmlformats.org/officeDocument/2006/relationships/image" Target="../media/image35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docs.python.org/3.7/library/exceptions.html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odesign.com/" TargetMode="Externa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86914"/>
            <a:ext cx="12192000" cy="871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S3 email signature">
            <a:extLst>
              <a:ext uri="{FF2B5EF4-FFF2-40B4-BE49-F238E27FC236}">
                <a16:creationId xmlns:a16="http://schemas.microsoft.com/office/drawing/2014/main" id="{4D428478-4027-4380-AFE3-2D286A768D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52"/>
          <a:stretch/>
        </p:blipFill>
        <p:spPr bwMode="auto">
          <a:xfrm>
            <a:off x="70137" y="6033726"/>
            <a:ext cx="6888012" cy="7585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7E05342-A05A-44CB-9215-6AF11CBEB08A}"/>
              </a:ext>
            </a:extLst>
          </p:cNvPr>
          <p:cNvGrpSpPr/>
          <p:nvPr/>
        </p:nvGrpSpPr>
        <p:grpSpPr>
          <a:xfrm>
            <a:off x="7168463" y="6175275"/>
            <a:ext cx="4788364" cy="573935"/>
            <a:chOff x="5974489" y="5946743"/>
            <a:chExt cx="6134384" cy="73526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33DA473-3552-0362-EA73-10B29BB59EC8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974489" y="5946743"/>
              <a:ext cx="1850117" cy="7249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C066558-0D64-01F8-B0D3-43738CA68A8D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7987382" y="6035747"/>
              <a:ext cx="1627874" cy="58563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DDD229D-7368-9D6A-38CA-20A7607B8521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9754102" y="6067347"/>
              <a:ext cx="1500092" cy="50692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0B05443-528A-A8CD-7659-B481A0E3AD15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1415983" y="5998362"/>
              <a:ext cx="692890" cy="683650"/>
            </a:xfrm>
            <a:prstGeom prst="rect">
              <a:avLst/>
            </a:prstGeom>
          </p:spPr>
        </p:pic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1D36A7E4-53FC-11CC-24FD-C8ADF05D55DA}"/>
              </a:ext>
            </a:extLst>
          </p:cNvPr>
          <p:cNvSpPr txBox="1">
            <a:spLocks noChangeArrowheads="1"/>
          </p:cNvSpPr>
          <p:nvPr/>
        </p:nvSpPr>
        <p:spPr>
          <a:xfrm>
            <a:off x="1383105" y="2152681"/>
            <a:ext cx="9648310" cy="3097099"/>
          </a:xfrm>
          <a:prstGeom prst="rect">
            <a:avLst/>
          </a:prstGeom>
        </p:spPr>
        <p:txBody>
          <a:bodyPr vert="horz" lIns="0" tIns="45720" rIns="9000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00" dirty="0"/>
              <a:t>Module Code: </a:t>
            </a:r>
            <a:r>
              <a:rPr lang="en-GB" sz="2600" dirty="0">
                <a:solidFill>
                  <a:srgbClr val="FFFD78"/>
                </a:solidFill>
              </a:rPr>
              <a:t>SOFT40161</a:t>
            </a:r>
            <a:br>
              <a:rPr lang="en-GB" sz="2600" dirty="0">
                <a:solidFill>
                  <a:srgbClr val="FFFD78"/>
                </a:solidFill>
              </a:rPr>
            </a:br>
            <a:r>
              <a:rPr lang="en-GB" sz="2600" dirty="0"/>
              <a:t>Module Name: </a:t>
            </a:r>
            <a:r>
              <a:rPr lang="en-GB" sz="2600" dirty="0">
                <a:solidFill>
                  <a:srgbClr val="FFFD78"/>
                </a:solidFill>
              </a:rPr>
              <a:t>Introduction to Computer Programming</a:t>
            </a:r>
            <a:br>
              <a:rPr lang="en-GB" sz="2600" dirty="0"/>
            </a:br>
            <a:br>
              <a:rPr lang="en-GB" sz="30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GB" sz="3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Lecture 04:</a:t>
            </a:r>
            <a:br>
              <a:rPr lang="en-GB" sz="32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GB" sz="3200" dirty="0">
                <a:solidFill>
                  <a:srgbClr val="92D050"/>
                </a:solidFill>
              </a:rPr>
              <a:t>Functions, Modules, Argument Passing, Recursion and Exceptions</a:t>
            </a:r>
            <a:br>
              <a:rPr lang="en-GB" sz="3200" dirty="0">
                <a:solidFill>
                  <a:srgbClr val="92D050"/>
                </a:solidFill>
              </a:rPr>
            </a:br>
            <a:r>
              <a:rPr lang="en-GB" sz="2000" dirty="0">
                <a:solidFill>
                  <a:srgbClr val="92D050"/>
                </a:solidFill>
              </a:rPr>
              <a:t>(Week 14:04)</a:t>
            </a:r>
            <a:br>
              <a:rPr lang="en-GB" sz="3200" dirty="0"/>
            </a:br>
            <a:endParaRPr lang="en-US" alt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A9A904-1F1B-EC29-6E8C-5892D3E6C76D}"/>
              </a:ext>
            </a:extLst>
          </p:cNvPr>
          <p:cNvSpPr txBox="1"/>
          <p:nvPr/>
        </p:nvSpPr>
        <p:spPr>
          <a:xfrm>
            <a:off x="5303040" y="4498290"/>
            <a:ext cx="61129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2400" b="1" dirty="0">
                <a:solidFill>
                  <a:schemeClr val="bg1"/>
                </a:solidFill>
              </a:rPr>
              <a:t>M. Arifur Rahman, PhD</a:t>
            </a:r>
          </a:p>
          <a:p>
            <a:pPr algn="r"/>
            <a:r>
              <a:rPr lang="en-GB" sz="2400" dirty="0">
                <a:solidFill>
                  <a:schemeClr val="bg1"/>
                </a:solidFill>
              </a:rPr>
              <a:t>Department of Computer Science, NTU</a:t>
            </a:r>
          </a:p>
          <a:p>
            <a:pPr algn="r"/>
            <a:r>
              <a:rPr lang="en-GB" sz="2400" b="1" dirty="0" err="1">
                <a:solidFill>
                  <a:srgbClr val="76D6FF"/>
                </a:solidFill>
              </a:rPr>
              <a:t>Arif.Rahman@ntu.ac.uk</a:t>
            </a:r>
            <a:endParaRPr lang="en-GB" sz="2400" b="1" dirty="0">
              <a:solidFill>
                <a:srgbClr val="76D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20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D0EFD-0A14-F868-DFB6-8A746CF92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8D46BBA-A3F2-CEB1-1ADC-6CCA68612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0" y="542468"/>
            <a:ext cx="11306175" cy="643110"/>
          </a:xfrm>
        </p:spPr>
        <p:txBody>
          <a:bodyPr/>
          <a:lstStyle/>
          <a:p>
            <a:r>
              <a:rPr lang="en-US" sz="4000" b="1" dirty="0">
                <a:solidFill>
                  <a:srgbClr val="FF2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Complex Program: Problem?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176E101-9FD6-62C9-FB88-D42C75A7D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02" y="1479198"/>
            <a:ext cx="11259542" cy="150107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Complex programs don’t stop the program from getting long or hard to understand. We need a way to separate out </a:t>
            </a:r>
            <a:r>
              <a:rPr lang="en-GB" sz="2800" b="1" dirty="0">
                <a:solidFill>
                  <a:srgbClr val="FF2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‘chunks’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 of the program to keep the areas of complexity isolated.</a:t>
            </a:r>
          </a:p>
        </p:txBody>
      </p:sp>
      <p:graphicFrame>
        <p:nvGraphicFramePr>
          <p:cNvPr id="3" name="Rectangle 3">
            <a:extLst>
              <a:ext uri="{FF2B5EF4-FFF2-40B4-BE49-F238E27FC236}">
                <a16:creationId xmlns:a16="http://schemas.microsoft.com/office/drawing/2014/main" id="{38D12062-6C5B-AFD9-2D3E-64ECC88544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2109691"/>
              </p:ext>
            </p:extLst>
          </p:nvPr>
        </p:nvGraphicFramePr>
        <p:xfrm>
          <a:off x="442914" y="2643514"/>
          <a:ext cx="11306174" cy="3573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707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B5348-7544-CB42-19AF-88A9C89AE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A74D17C-0967-740A-975E-6D1EEA264055}"/>
              </a:ext>
            </a:extLst>
          </p:cNvPr>
          <p:cNvSpPr/>
          <p:nvPr/>
        </p:nvSpPr>
        <p:spPr>
          <a:xfrm>
            <a:off x="1161715" y="1228086"/>
            <a:ext cx="9302044" cy="509272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4954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Python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Scripting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Environment 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E79CEE6-39E9-82D0-0C4D-5DEDD3B2E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0" y="439436"/>
            <a:ext cx="11306175" cy="643110"/>
          </a:xfrm>
        </p:spPr>
        <p:txBody>
          <a:bodyPr/>
          <a:lstStyle/>
          <a:p>
            <a:r>
              <a:rPr lang="en-GB" sz="4000" dirty="0">
                <a:solidFill>
                  <a:srgbClr val="FF2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Calling ‘Program Block’ and Argument Passing</a:t>
            </a:r>
            <a:endParaRPr lang="en-US" sz="4000" dirty="0">
              <a:solidFill>
                <a:srgbClr val="FF2F9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5CB29B8-C2EE-0E1B-D364-1761CF66A470}"/>
              </a:ext>
            </a:extLst>
          </p:cNvPr>
          <p:cNvSpPr/>
          <p:nvPr/>
        </p:nvSpPr>
        <p:spPr>
          <a:xfrm>
            <a:off x="3924966" y="4502726"/>
            <a:ext cx="3775542" cy="1127189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</a:rPr>
              <a:t>Result = factorial(n )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4AD3C57-8F36-14FA-74E2-81BF0C4AD90F}"/>
              </a:ext>
            </a:extLst>
          </p:cNvPr>
          <p:cNvGrpSpPr/>
          <p:nvPr/>
        </p:nvGrpSpPr>
        <p:grpSpPr>
          <a:xfrm>
            <a:off x="1850785" y="1991335"/>
            <a:ext cx="2072193" cy="3163354"/>
            <a:chOff x="4242817" y="2076679"/>
            <a:chExt cx="937095" cy="3163354"/>
          </a:xfrm>
          <a:solidFill>
            <a:schemeClr val="accent6">
              <a:lumMod val="75000"/>
            </a:schemeClr>
          </a:solidFill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648DAC9-A8DE-4813-E7A2-2C02EB0AECB8}"/>
                </a:ext>
              </a:extLst>
            </p:cNvPr>
            <p:cNvGrpSpPr/>
            <p:nvPr/>
          </p:nvGrpSpPr>
          <p:grpSpPr>
            <a:xfrm>
              <a:off x="4964915" y="2256154"/>
              <a:ext cx="214997" cy="2983879"/>
              <a:chOff x="2357610" y="1968346"/>
              <a:chExt cx="264405" cy="3235288"/>
            </a:xfrm>
            <a:grpFill/>
            <a:effectLst>
              <a:glow rad="25400">
                <a:srgbClr val="FF0000"/>
              </a:glow>
            </a:effectLst>
            <a:scene3d>
              <a:camera prst="orthographicFront">
                <a:rot lat="10800000" lon="10800000" rev="0"/>
              </a:camera>
              <a:lightRig rig="threePt" dir="t"/>
            </a:scene3d>
          </p:grpSpPr>
          <p:sp>
            <p:nvSpPr>
              <p:cNvPr id="37" name="Bent Arrow 36">
                <a:extLst>
                  <a:ext uri="{FF2B5EF4-FFF2-40B4-BE49-F238E27FC236}">
                    <a16:creationId xmlns:a16="http://schemas.microsoft.com/office/drawing/2014/main" id="{99E0CAE0-3FC2-5968-31C6-F8FB8626242A}"/>
                  </a:ext>
                </a:extLst>
              </p:cNvPr>
              <p:cNvSpPr/>
              <p:nvPr/>
            </p:nvSpPr>
            <p:spPr>
              <a:xfrm flipH="1">
                <a:off x="2390661" y="1968346"/>
                <a:ext cx="231354" cy="3172445"/>
              </a:xfrm>
              <a:prstGeom prst="bentArrow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775FD1B-1843-57FD-CB7A-1B9D7D100F51}"/>
                  </a:ext>
                </a:extLst>
              </p:cNvPr>
              <p:cNvSpPr/>
              <p:nvPr/>
            </p:nvSpPr>
            <p:spPr>
              <a:xfrm>
                <a:off x="2357610" y="5140791"/>
                <a:ext cx="264405" cy="62843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41" name="Vertical Scroll 40">
              <a:extLst>
                <a:ext uri="{FF2B5EF4-FFF2-40B4-BE49-F238E27FC236}">
                  <a16:creationId xmlns:a16="http://schemas.microsoft.com/office/drawing/2014/main" id="{0BFDC31E-4B17-366B-4157-2C9D875C4FC4}"/>
                </a:ext>
              </a:extLst>
            </p:cNvPr>
            <p:cNvSpPr/>
            <p:nvPr/>
          </p:nvSpPr>
          <p:spPr>
            <a:xfrm>
              <a:off x="4242817" y="2076679"/>
              <a:ext cx="732873" cy="869432"/>
            </a:xfrm>
            <a:prstGeom prst="verticalScroll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Return Value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0E96AB6-99BB-264C-CC2A-E742522FF1AF}"/>
              </a:ext>
            </a:extLst>
          </p:cNvPr>
          <p:cNvGrpSpPr/>
          <p:nvPr/>
        </p:nvGrpSpPr>
        <p:grpSpPr>
          <a:xfrm>
            <a:off x="7718552" y="2140402"/>
            <a:ext cx="2090003" cy="3186583"/>
            <a:chOff x="6186748" y="2225746"/>
            <a:chExt cx="945149" cy="3186583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27136E4-24F9-0B0D-D1E8-781D427B7562}"/>
                </a:ext>
              </a:extLst>
            </p:cNvPr>
            <p:cNvGrpSpPr/>
            <p:nvPr/>
          </p:nvGrpSpPr>
          <p:grpSpPr>
            <a:xfrm>
              <a:off x="6186748" y="2225746"/>
              <a:ext cx="214997" cy="2983879"/>
              <a:chOff x="2357610" y="1968346"/>
              <a:chExt cx="264405" cy="3235288"/>
            </a:xfrm>
            <a:grpFill/>
            <a:effectLst>
              <a:glow rad="25400">
                <a:srgbClr val="FF0000"/>
              </a:glow>
            </a:effectLst>
          </p:grpSpPr>
          <p:sp>
            <p:nvSpPr>
              <p:cNvPr id="32" name="Bent Arrow 31">
                <a:extLst>
                  <a:ext uri="{FF2B5EF4-FFF2-40B4-BE49-F238E27FC236}">
                    <a16:creationId xmlns:a16="http://schemas.microsoft.com/office/drawing/2014/main" id="{A0FF73E2-158F-ABBF-4D2E-24195EA7CB23}"/>
                  </a:ext>
                </a:extLst>
              </p:cNvPr>
              <p:cNvSpPr/>
              <p:nvPr/>
            </p:nvSpPr>
            <p:spPr>
              <a:xfrm flipH="1">
                <a:off x="2390661" y="1968346"/>
                <a:ext cx="231354" cy="3172445"/>
              </a:xfrm>
              <a:prstGeom prst="bentArrow">
                <a:avLst/>
              </a:prstGeom>
              <a:grpFill/>
              <a:ln>
                <a:solidFill>
                  <a:srgbClr val="FF2F9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472304F-4B1F-55E4-A05E-274AE5524D54}"/>
                  </a:ext>
                </a:extLst>
              </p:cNvPr>
              <p:cNvSpPr/>
              <p:nvPr/>
            </p:nvSpPr>
            <p:spPr>
              <a:xfrm>
                <a:off x="2357610" y="5140791"/>
                <a:ext cx="264405" cy="62843"/>
              </a:xfrm>
              <a:prstGeom prst="rect">
                <a:avLst/>
              </a:prstGeom>
              <a:grpFill/>
              <a:ln>
                <a:solidFill>
                  <a:srgbClr val="FF2F9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42" name="Vertical Scroll 41">
              <a:extLst>
                <a:ext uri="{FF2B5EF4-FFF2-40B4-BE49-F238E27FC236}">
                  <a16:creationId xmlns:a16="http://schemas.microsoft.com/office/drawing/2014/main" id="{1F654523-E333-1E7B-6B21-6E5831A348EF}"/>
                </a:ext>
              </a:extLst>
            </p:cNvPr>
            <p:cNvSpPr/>
            <p:nvPr/>
          </p:nvSpPr>
          <p:spPr>
            <a:xfrm>
              <a:off x="6399024" y="4542897"/>
              <a:ext cx="732873" cy="869432"/>
            </a:xfrm>
            <a:prstGeom prst="verticalScroll">
              <a:avLst/>
            </a:prstGeom>
            <a:grpFill/>
            <a:ln>
              <a:solidFill>
                <a:srgbClr val="FF2F9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Message Passing (</a:t>
              </a:r>
              <a:r>
                <a:rPr lang="en-US" sz="2000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n</a:t>
              </a:r>
              <a:r>
                <a:rPr lang="en-US" sz="20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AC84B27-CFF8-C679-3D8A-8809A710AA7A}"/>
              </a:ext>
            </a:extLst>
          </p:cNvPr>
          <p:cNvSpPr/>
          <p:nvPr/>
        </p:nvSpPr>
        <p:spPr>
          <a:xfrm>
            <a:off x="3924966" y="1581514"/>
            <a:ext cx="3775542" cy="15342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def factorial(n): </a:t>
            </a:r>
          </a:p>
          <a:p>
            <a:r>
              <a:rPr lang="en-GB" dirty="0">
                <a:solidFill>
                  <a:schemeClr val="tx1"/>
                </a:solidFill>
              </a:rPr>
              <a:t>       if n == 1: </a:t>
            </a:r>
          </a:p>
          <a:p>
            <a:r>
              <a:rPr lang="en-GB" dirty="0">
                <a:solidFill>
                  <a:schemeClr val="tx1"/>
                </a:solidFill>
              </a:rPr>
              <a:t>	return 1 </a:t>
            </a:r>
          </a:p>
          <a:p>
            <a:r>
              <a:rPr lang="en-GB" dirty="0">
                <a:solidFill>
                  <a:schemeClr val="tx1"/>
                </a:solidFill>
              </a:rPr>
              <a:t>       else:</a:t>
            </a:r>
          </a:p>
          <a:p>
            <a:r>
              <a:rPr lang="en-GB" dirty="0">
                <a:solidFill>
                  <a:schemeClr val="tx1"/>
                </a:solidFill>
              </a:rPr>
              <a:t>	return n * factorial(n - 1)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U-turn Arrow 3">
            <a:extLst>
              <a:ext uri="{FF2B5EF4-FFF2-40B4-BE49-F238E27FC236}">
                <a16:creationId xmlns:a16="http://schemas.microsoft.com/office/drawing/2014/main" id="{7EB5A13E-62FF-A89B-9E74-168D903A04E4}"/>
              </a:ext>
            </a:extLst>
          </p:cNvPr>
          <p:cNvSpPr/>
          <p:nvPr/>
        </p:nvSpPr>
        <p:spPr>
          <a:xfrm rot="10800000">
            <a:off x="6701426" y="3115733"/>
            <a:ext cx="691879" cy="564445"/>
          </a:xfrm>
          <a:prstGeom prst="utur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13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8B60552-3E3E-0342-4695-D2615849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5" cy="643110"/>
          </a:xfrm>
        </p:spPr>
        <p:txBody>
          <a:bodyPr/>
          <a:lstStyle/>
          <a:p>
            <a:r>
              <a:rPr lang="en-US" sz="4000" b="1" dirty="0">
                <a:solidFill>
                  <a:srgbClr val="FF2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Function?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748B143-C3F2-C1A0-E5A0-29290FA77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647613"/>
            <a:ext cx="11306174" cy="37084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reusable block of code</a:t>
            </a:r>
            <a:r>
              <a:rPr lang="en-GB" dirty="0"/>
              <a:t> that is designed to perform a single, related action. Functions help to organize code into manageable, logical sections and promote code reusability.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Modular Design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: Breaks down complex programs into smaller parts</a:t>
            </a:r>
          </a:p>
          <a:p>
            <a:pPr lvl="1"/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Code Reusability</a:t>
            </a: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: Write once, use multiple times</a:t>
            </a:r>
          </a:p>
          <a:p>
            <a:pPr lvl="1"/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Abstraction</a:t>
            </a:r>
            <a:r>
              <a:rPr lang="en-GB" sz="2800" dirty="0">
                <a:solidFill>
                  <a:schemeClr val="accent2">
                    <a:lumMod val="50000"/>
                  </a:schemeClr>
                </a:solidFill>
              </a:rPr>
              <a:t>: Hides complex tasks, simplifies code usage</a:t>
            </a:r>
          </a:p>
          <a:p>
            <a:pPr lvl="1"/>
            <a:r>
              <a:rPr lang="en-GB" sz="2800" b="1" dirty="0">
                <a:solidFill>
                  <a:srgbClr val="7030A0"/>
                </a:solidFill>
              </a:rPr>
              <a:t>Encapsulation</a:t>
            </a:r>
            <a:r>
              <a:rPr lang="en-GB" sz="2800" dirty="0">
                <a:solidFill>
                  <a:srgbClr val="7030A0"/>
                </a:solidFill>
              </a:rPr>
              <a:t>: Protects internal code, exposes only what's necessary</a:t>
            </a:r>
          </a:p>
          <a:p>
            <a:pPr lvl="1"/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Maintainability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: Easier debugging and code updates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5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0A137-13DD-BF4B-9524-3C023ED3D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2859B10-970C-0194-9AF9-A9F4CC6F1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5" cy="643110"/>
          </a:xfrm>
        </p:spPr>
        <p:txBody>
          <a:bodyPr/>
          <a:lstStyle/>
          <a:p>
            <a:r>
              <a:rPr lang="en-US" sz="4000" b="1">
                <a:solidFill>
                  <a:srgbClr val="FF2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use Function?</a:t>
            </a:r>
            <a:endParaRPr lang="en-US" sz="4000" b="1" dirty="0">
              <a:solidFill>
                <a:srgbClr val="FF2F9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67CB40B1-BEA2-9F46-4A6C-A8C348EF78B6}"/>
              </a:ext>
            </a:extLst>
          </p:cNvPr>
          <p:cNvGraphicFramePr>
            <a:graphicFrameLocks/>
          </p:cNvGraphicFramePr>
          <p:nvPr/>
        </p:nvGraphicFramePr>
        <p:xfrm>
          <a:off x="1506829" y="1392473"/>
          <a:ext cx="9414456" cy="4803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5290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F1BBE-0332-AD03-D36F-2588C9FDB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1AB0688-2C0B-E595-AEFE-26D92E040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0" y="542468"/>
            <a:ext cx="11306175" cy="643110"/>
          </a:xfrm>
        </p:spPr>
        <p:txBody>
          <a:bodyPr/>
          <a:lstStyle/>
          <a:p>
            <a:r>
              <a:rPr lang="en-US" sz="4000" b="1" dirty="0">
                <a:solidFill>
                  <a:srgbClr val="FF2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 Function?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23B67C1-8BE7-6192-8951-D7BD1834C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175" y="976921"/>
            <a:ext cx="11259542" cy="4377111"/>
          </a:xfrm>
        </p:spPr>
        <p:txBody>
          <a:bodyPr>
            <a:noAutofit/>
          </a:bodyPr>
          <a:lstStyle/>
          <a:p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A function  allows us to break our program down into smaller re-usable chunks. We have been using functions in our programs so far (</a:t>
            </a:r>
            <a:r>
              <a:rPr lang="en-GB" sz="2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print()</a:t>
            </a:r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600" dirty="0" err="1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randint</a:t>
            </a:r>
            <a:r>
              <a:rPr lang="en-GB" sz="26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range()</a:t>
            </a:r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input()</a:t>
            </a:r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, etc…) – these are all functions.</a:t>
            </a:r>
          </a:p>
          <a:p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A function is structured as follows:</a:t>
            </a:r>
          </a:p>
          <a:p>
            <a:pPr marL="822960" lvl="3" indent="0">
              <a:lnSpc>
                <a:spcPct val="100000"/>
              </a:lnSpc>
              <a:buNone/>
            </a:pPr>
            <a:r>
              <a:rPr lang="en-GB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GB" sz="2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6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&lt;function name&gt; </a:t>
            </a:r>
            <a:r>
              <a:rPr lang="en-GB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GB" sz="2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6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[&lt;parameters&gt;] </a:t>
            </a:r>
            <a:r>
              <a:rPr lang="en-GB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 marL="822960" lvl="3" indent="0">
              <a:lnSpc>
                <a:spcPct val="100000"/>
              </a:lnSpc>
              <a:buNone/>
            </a:pPr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      &lt;code block&gt;</a:t>
            </a:r>
          </a:p>
          <a:p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423712-88D0-5CAF-38E6-D277C96C6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736" y="4853168"/>
            <a:ext cx="4667250" cy="1628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D46E40-B70F-999F-4BB8-8F2068A4D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511" y="3757793"/>
            <a:ext cx="30670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4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BC550-6438-460E-3F7B-3BEBE752F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5BE927D-190B-2FDB-1714-E6BF9CD6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0" y="542468"/>
            <a:ext cx="11306175" cy="643110"/>
          </a:xfrm>
        </p:spPr>
        <p:txBody>
          <a:bodyPr/>
          <a:lstStyle/>
          <a:p>
            <a:r>
              <a:rPr lang="en-US" sz="4000" b="1" dirty="0">
                <a:solidFill>
                  <a:srgbClr val="FF2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 and Parameters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3126EF-D12A-F033-6C22-DB300462A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335" y="4623148"/>
            <a:ext cx="6731963" cy="200605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1B03D2-64AC-A1BB-7FF2-F9CAE5B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691" y="1078371"/>
            <a:ext cx="11480770" cy="350543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Functions have a signature: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GB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&lt;function name&gt; </a:t>
            </a:r>
            <a:r>
              <a:rPr lang="en-GB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&lt;parameter&gt;,[&lt;parameter&gt;]* ]</a:t>
            </a:r>
            <a:r>
              <a:rPr lang="en-GB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The signature is made up of: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sz="28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 name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sz="28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Parameters are variables which will contain information that have been passed in and can be used within the function.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22C5B5-72E6-BD71-B122-DE9F6A217440}"/>
              </a:ext>
            </a:extLst>
          </p:cNvPr>
          <p:cNvGrpSpPr/>
          <p:nvPr/>
        </p:nvGrpSpPr>
        <p:grpSpPr>
          <a:xfrm>
            <a:off x="6459099" y="4137757"/>
            <a:ext cx="1179871" cy="571024"/>
            <a:chOff x="3935712" y="4496396"/>
            <a:chExt cx="1179871" cy="57102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B9DBF8E-0E31-4A92-E3B1-01AAC59F1CD3}"/>
                </a:ext>
              </a:extLst>
            </p:cNvPr>
            <p:cNvGrpSpPr/>
            <p:nvPr/>
          </p:nvGrpSpPr>
          <p:grpSpPr>
            <a:xfrm>
              <a:off x="3935712" y="4753542"/>
              <a:ext cx="1179871" cy="313878"/>
              <a:chOff x="3935712" y="4753542"/>
              <a:chExt cx="1179871" cy="313878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5AFDB5D-E803-B9F2-1CE4-0BA50FA098EC}"/>
                  </a:ext>
                </a:extLst>
              </p:cNvPr>
              <p:cNvCxnSpPr/>
              <p:nvPr/>
            </p:nvCxnSpPr>
            <p:spPr>
              <a:xfrm flipH="1">
                <a:off x="3935712" y="4753542"/>
                <a:ext cx="530942" cy="3054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260452C-49C1-9244-19F7-2D62E8636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6654" y="4761931"/>
                <a:ext cx="648929" cy="3054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EBEB18-2785-0F0E-4E0A-1C2EBA3D9EDB}"/>
                </a:ext>
              </a:extLst>
            </p:cNvPr>
            <p:cNvSpPr txBox="1"/>
            <p:nvPr/>
          </p:nvSpPr>
          <p:spPr>
            <a:xfrm>
              <a:off x="4038951" y="4496396"/>
              <a:ext cx="8554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Variables</a:t>
              </a: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1D70C149-309B-E12C-1629-BE591CDFF84A}"/>
              </a:ext>
            </a:extLst>
          </p:cNvPr>
          <p:cNvSpPr/>
          <p:nvPr/>
        </p:nvSpPr>
        <p:spPr>
          <a:xfrm>
            <a:off x="6730643" y="4762934"/>
            <a:ext cx="265471" cy="20207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480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50A26-9FEA-3725-1C71-A34CB0B21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D7A01DB-B4C0-FC08-EA7A-7EBB86691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0" y="542468"/>
            <a:ext cx="11306175" cy="643110"/>
          </a:xfrm>
        </p:spPr>
        <p:txBody>
          <a:bodyPr/>
          <a:lstStyle/>
          <a:p>
            <a:r>
              <a:rPr lang="en-US" sz="4000" b="1" dirty="0">
                <a:solidFill>
                  <a:srgbClr val="FF2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Parameters - Defaults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705A70-453D-C8A3-54D3-E5AE38CBF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00" y="1239657"/>
            <a:ext cx="11306174" cy="10010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Function parameters can also have default values associated with them so that if they are not passed in, the default is used instead.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1F159-3091-F6FD-D787-A95A6E972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48" y="2542993"/>
            <a:ext cx="7172325" cy="1990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864A1D-8BC5-6C00-91C9-964DB4047E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642" b="41343"/>
          <a:stretch/>
        </p:blipFill>
        <p:spPr>
          <a:xfrm>
            <a:off x="9174856" y="3101833"/>
            <a:ext cx="1643992" cy="1326173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C1C0559-2F7F-62A9-D7B7-0369CEDBF5B1}"/>
              </a:ext>
            </a:extLst>
          </p:cNvPr>
          <p:cNvSpPr/>
          <p:nvPr/>
        </p:nvSpPr>
        <p:spPr>
          <a:xfrm>
            <a:off x="1061300" y="2754104"/>
            <a:ext cx="4340180" cy="695459"/>
          </a:xfrm>
          <a:prstGeom prst="roundRect">
            <a:avLst/>
          </a:prstGeom>
          <a:noFill/>
          <a:ln w="476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4EC1203-9131-B369-94F3-92B2D13A1382}"/>
              </a:ext>
            </a:extLst>
          </p:cNvPr>
          <p:cNvSpPr/>
          <p:nvPr/>
        </p:nvSpPr>
        <p:spPr>
          <a:xfrm>
            <a:off x="585947" y="2393497"/>
            <a:ext cx="7172325" cy="1159098"/>
          </a:xfrm>
          <a:prstGeom prst="roundRect">
            <a:avLst/>
          </a:prstGeom>
          <a:noFill/>
          <a:ln w="476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9BE2524-8345-09E4-6A76-19755F3B8142}"/>
              </a:ext>
            </a:extLst>
          </p:cNvPr>
          <p:cNvSpPr/>
          <p:nvPr/>
        </p:nvSpPr>
        <p:spPr>
          <a:xfrm>
            <a:off x="523795" y="3837904"/>
            <a:ext cx="4215631" cy="248813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B5B1DA-B3D4-A351-F53C-07103E2B9869}"/>
              </a:ext>
            </a:extLst>
          </p:cNvPr>
          <p:cNvCxnSpPr/>
          <p:nvPr/>
        </p:nvCxnSpPr>
        <p:spPr>
          <a:xfrm flipV="1">
            <a:off x="3181082" y="2754104"/>
            <a:ext cx="837126" cy="1083800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4DB15C-2B0B-E695-EA5D-9579EA1E8910}"/>
              </a:ext>
            </a:extLst>
          </p:cNvPr>
          <p:cNvCxnSpPr>
            <a:cxnSpLocks/>
          </p:cNvCxnSpPr>
          <p:nvPr/>
        </p:nvCxnSpPr>
        <p:spPr>
          <a:xfrm flipV="1">
            <a:off x="4192028" y="2676830"/>
            <a:ext cx="3142532" cy="117869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B9DC257-A26D-4DFA-5601-067A423BEA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7790"/>
          <a:stretch/>
        </p:blipFill>
        <p:spPr>
          <a:xfrm>
            <a:off x="9174856" y="2393497"/>
            <a:ext cx="1643992" cy="736069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2B69128-8CA2-F8BD-FEF5-75494D95E5BC}"/>
              </a:ext>
            </a:extLst>
          </p:cNvPr>
          <p:cNvSpPr/>
          <p:nvPr/>
        </p:nvSpPr>
        <p:spPr>
          <a:xfrm>
            <a:off x="523794" y="4065704"/>
            <a:ext cx="4215631" cy="248813"/>
          </a:xfrm>
          <a:prstGeom prst="roundRect">
            <a:avLst/>
          </a:prstGeom>
          <a:noFill/>
          <a:ln w="476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D1119BE-5DB1-F224-F744-C1220EFFA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856" y="2429630"/>
            <a:ext cx="1643992" cy="3314173"/>
          </a:xfrm>
          <a:prstGeom prst="rect">
            <a:avLst/>
          </a:prstGeom>
        </p:spPr>
      </p:pic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EDBAF79-8AAC-A959-BDEC-48C62BB2234E}"/>
              </a:ext>
            </a:extLst>
          </p:cNvPr>
          <p:cNvSpPr/>
          <p:nvPr/>
        </p:nvSpPr>
        <p:spPr>
          <a:xfrm>
            <a:off x="521646" y="4321136"/>
            <a:ext cx="4215631" cy="248813"/>
          </a:xfrm>
          <a:prstGeom prst="roundRect">
            <a:avLst/>
          </a:prstGeom>
          <a:noFill/>
          <a:ln w="4762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6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4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BE11D-3A1A-B9B8-638E-FB2AF63C5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8B9CDAA-AB60-B03B-65AE-07E5E456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0" y="439436"/>
            <a:ext cx="11306175" cy="643110"/>
          </a:xfrm>
        </p:spPr>
        <p:txBody>
          <a:bodyPr/>
          <a:lstStyle/>
          <a:p>
            <a:r>
              <a:rPr lang="en-GB" sz="4000" dirty="0">
                <a:solidFill>
                  <a:srgbClr val="FF2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Calling Functions and Argument Passing</a:t>
            </a:r>
            <a:endParaRPr lang="en-US" sz="4000" dirty="0">
              <a:solidFill>
                <a:srgbClr val="FF2F9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8196BB1-6BD2-D4FA-0582-F10BB54907CC}"/>
              </a:ext>
            </a:extLst>
          </p:cNvPr>
          <p:cNvGrpSpPr/>
          <p:nvPr/>
        </p:nvGrpSpPr>
        <p:grpSpPr>
          <a:xfrm>
            <a:off x="109729" y="1408670"/>
            <a:ext cx="2904728" cy="4351817"/>
            <a:chOff x="1" y="909476"/>
            <a:chExt cx="3258464" cy="4844721"/>
          </a:xfrm>
        </p:grpSpPr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BBFE672D-7DD3-BC38-E3FD-22DB603A4E32}"/>
                </a:ext>
              </a:extLst>
            </p:cNvPr>
            <p:cNvSpPr/>
            <p:nvPr/>
          </p:nvSpPr>
          <p:spPr>
            <a:xfrm>
              <a:off x="17554" y="909476"/>
              <a:ext cx="3240911" cy="4844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4954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Case 01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C5CD125-31D0-50AA-FCA3-B1B577BFBB06}"/>
                </a:ext>
              </a:extLst>
            </p:cNvPr>
            <p:cNvGrpSpPr/>
            <p:nvPr/>
          </p:nvGrpSpPr>
          <p:grpSpPr>
            <a:xfrm>
              <a:off x="1" y="1551009"/>
              <a:ext cx="3240910" cy="3966606"/>
              <a:chOff x="1" y="1551009"/>
              <a:chExt cx="3240910" cy="3966606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DFB03475-F3BD-526C-2DAF-2B68990978AA}"/>
                  </a:ext>
                </a:extLst>
              </p:cNvPr>
              <p:cNvSpPr/>
              <p:nvPr/>
            </p:nvSpPr>
            <p:spPr>
              <a:xfrm>
                <a:off x="1095357" y="1551009"/>
                <a:ext cx="1085307" cy="644762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Called Function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3866B79-4A51-F3CB-8DCB-8D8F735D6A3D}"/>
                  </a:ext>
                </a:extLst>
              </p:cNvPr>
              <p:cNvSpPr/>
              <p:nvPr/>
            </p:nvSpPr>
            <p:spPr>
              <a:xfrm>
                <a:off x="1065209" y="4872853"/>
                <a:ext cx="1085307" cy="644762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Calling Function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C9EA361-F4BB-266F-230F-1CD7335D7497}"/>
                  </a:ext>
                </a:extLst>
              </p:cNvPr>
              <p:cNvGrpSpPr/>
              <p:nvPr/>
            </p:nvGrpSpPr>
            <p:grpSpPr>
              <a:xfrm>
                <a:off x="2180663" y="1873389"/>
                <a:ext cx="241179" cy="3321845"/>
                <a:chOff x="2357610" y="1968346"/>
                <a:chExt cx="264405" cy="3235288"/>
              </a:xfrm>
              <a:effectLst>
                <a:glow rad="25400">
                  <a:srgbClr val="FF0000"/>
                </a:glow>
              </a:effectLst>
            </p:grpSpPr>
            <p:sp>
              <p:nvSpPr>
                <p:cNvPr id="32" name="Bent Arrow 31">
                  <a:extLst>
                    <a:ext uri="{FF2B5EF4-FFF2-40B4-BE49-F238E27FC236}">
                      <a16:creationId xmlns:a16="http://schemas.microsoft.com/office/drawing/2014/main" id="{6224ABF7-6423-2729-8C22-C8B0F4DC4853}"/>
                    </a:ext>
                  </a:extLst>
                </p:cNvPr>
                <p:cNvSpPr/>
                <p:nvPr/>
              </p:nvSpPr>
              <p:spPr>
                <a:xfrm flipH="1">
                  <a:off x="2390661" y="1968346"/>
                  <a:ext cx="231354" cy="3172445"/>
                </a:xfrm>
                <a:prstGeom prst="bentArrow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3C1E350B-F012-CBFD-32B8-23B1FF6BD8C7}"/>
                    </a:ext>
                  </a:extLst>
                </p:cNvPr>
                <p:cNvSpPr/>
                <p:nvPr/>
              </p:nvSpPr>
              <p:spPr>
                <a:xfrm>
                  <a:off x="2357610" y="5140791"/>
                  <a:ext cx="264405" cy="6284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68A25B0-F0CC-FEEE-AFD6-F78C02AE1D85}"/>
                  </a:ext>
                </a:extLst>
              </p:cNvPr>
              <p:cNvGrpSpPr/>
              <p:nvPr/>
            </p:nvGrpSpPr>
            <p:grpSpPr>
              <a:xfrm>
                <a:off x="810035" y="1907241"/>
                <a:ext cx="241179" cy="3321845"/>
                <a:chOff x="2357610" y="1968346"/>
                <a:chExt cx="264405" cy="3235288"/>
              </a:xfrm>
              <a:effectLst>
                <a:glow rad="25400">
                  <a:srgbClr val="FF0000"/>
                </a:glow>
              </a:effectLst>
              <a:scene3d>
                <a:camera prst="orthographicFront">
                  <a:rot lat="10800000" lon="10800000" rev="0"/>
                </a:camera>
                <a:lightRig rig="threePt" dir="t"/>
              </a:scene3d>
            </p:grpSpPr>
            <p:sp>
              <p:nvSpPr>
                <p:cNvPr id="37" name="Bent Arrow 36">
                  <a:extLst>
                    <a:ext uri="{FF2B5EF4-FFF2-40B4-BE49-F238E27FC236}">
                      <a16:creationId xmlns:a16="http://schemas.microsoft.com/office/drawing/2014/main" id="{DEB4A5D2-80C9-7DD7-7ED2-2A43A76E6C4C}"/>
                    </a:ext>
                  </a:extLst>
                </p:cNvPr>
                <p:cNvSpPr/>
                <p:nvPr/>
              </p:nvSpPr>
              <p:spPr>
                <a:xfrm flipH="1">
                  <a:off x="2390661" y="1968346"/>
                  <a:ext cx="231354" cy="3172445"/>
                </a:xfrm>
                <a:prstGeom prst="bentArrow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FDC1B9C9-B425-48F0-4276-A1C165E31847}"/>
                    </a:ext>
                  </a:extLst>
                </p:cNvPr>
                <p:cNvSpPr/>
                <p:nvPr/>
              </p:nvSpPr>
              <p:spPr>
                <a:xfrm>
                  <a:off x="2357610" y="5140791"/>
                  <a:ext cx="264405" cy="6284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Vertical Scroll 40">
                <a:extLst>
                  <a:ext uri="{FF2B5EF4-FFF2-40B4-BE49-F238E27FC236}">
                    <a16:creationId xmlns:a16="http://schemas.microsoft.com/office/drawing/2014/main" id="{03AD250F-4496-C8C5-8FE1-9127F1ACD6D5}"/>
                  </a:ext>
                </a:extLst>
              </p:cNvPr>
              <p:cNvSpPr/>
              <p:nvPr/>
            </p:nvSpPr>
            <p:spPr>
              <a:xfrm>
                <a:off x="1" y="1707438"/>
                <a:ext cx="822122" cy="967907"/>
              </a:xfrm>
              <a:prstGeom prst="verticalScroll">
                <a:avLst/>
              </a:prstGeom>
              <a:solidFill>
                <a:schemeClr val="accent1">
                  <a:alpha val="50038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No Return Value</a:t>
                </a:r>
              </a:p>
            </p:txBody>
          </p:sp>
          <p:sp>
            <p:nvSpPr>
              <p:cNvPr id="42" name="Vertical Scroll 41">
                <a:extLst>
                  <a:ext uri="{FF2B5EF4-FFF2-40B4-BE49-F238E27FC236}">
                    <a16:creationId xmlns:a16="http://schemas.microsoft.com/office/drawing/2014/main" id="{DE3799AA-04B9-6967-4B91-FEDD11A85792}"/>
                  </a:ext>
                </a:extLst>
              </p:cNvPr>
              <p:cNvSpPr/>
              <p:nvPr/>
            </p:nvSpPr>
            <p:spPr>
              <a:xfrm>
                <a:off x="2418789" y="4452990"/>
                <a:ext cx="822122" cy="967907"/>
              </a:xfrm>
              <a:prstGeom prst="verticalScroll">
                <a:avLst/>
              </a:prstGeom>
              <a:solidFill>
                <a:schemeClr val="accent1">
                  <a:alpha val="50038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No Mess-age Value</a:t>
                </a:r>
              </a:p>
            </p:txBody>
          </p: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A457241-94E5-080A-4CC1-FB33C8E36F4E}"/>
              </a:ext>
            </a:extLst>
          </p:cNvPr>
          <p:cNvGrpSpPr/>
          <p:nvPr/>
        </p:nvGrpSpPr>
        <p:grpSpPr>
          <a:xfrm>
            <a:off x="6173494" y="1464201"/>
            <a:ext cx="2893892" cy="4351817"/>
            <a:chOff x="5300297" y="996011"/>
            <a:chExt cx="3246308" cy="4844721"/>
          </a:xfrm>
        </p:grpSpPr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1709F8D0-11C1-6D6F-45A2-029A741845E0}"/>
                </a:ext>
              </a:extLst>
            </p:cNvPr>
            <p:cNvSpPr/>
            <p:nvPr/>
          </p:nvSpPr>
          <p:spPr>
            <a:xfrm>
              <a:off x="5300297" y="996011"/>
              <a:ext cx="3240911" cy="4844721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4954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Case 03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3C946F2-0C52-C75D-39F7-33CC6FFF4D77}"/>
                </a:ext>
              </a:extLst>
            </p:cNvPr>
            <p:cNvGrpSpPr/>
            <p:nvPr/>
          </p:nvGrpSpPr>
          <p:grpSpPr>
            <a:xfrm>
              <a:off x="5305695" y="1517157"/>
              <a:ext cx="3240910" cy="3966606"/>
              <a:chOff x="5016325" y="1517157"/>
              <a:chExt cx="3240910" cy="3966606"/>
            </a:xfrm>
          </p:grpSpPr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0FE3E472-AF79-163C-836B-6CD5BCB25FAE}"/>
                  </a:ext>
                </a:extLst>
              </p:cNvPr>
              <p:cNvSpPr/>
              <p:nvPr/>
            </p:nvSpPr>
            <p:spPr>
              <a:xfrm>
                <a:off x="6111681" y="1517157"/>
                <a:ext cx="1085307" cy="644762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Called Function</a:t>
                </a:r>
              </a:p>
            </p:txBody>
          </p:sp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CF44906F-3E0E-1769-1637-11F8C59DA500}"/>
                  </a:ext>
                </a:extLst>
              </p:cNvPr>
              <p:cNvSpPr/>
              <p:nvPr/>
            </p:nvSpPr>
            <p:spPr>
              <a:xfrm>
                <a:off x="6081533" y="4839001"/>
                <a:ext cx="1085307" cy="644762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Calling Function</a:t>
                </a:r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F69156E6-0592-A196-1171-226CF9049154}"/>
                  </a:ext>
                </a:extLst>
              </p:cNvPr>
              <p:cNvGrpSpPr/>
              <p:nvPr/>
            </p:nvGrpSpPr>
            <p:grpSpPr>
              <a:xfrm>
                <a:off x="7196987" y="1839537"/>
                <a:ext cx="241179" cy="3321845"/>
                <a:chOff x="2357610" y="1968346"/>
                <a:chExt cx="264405" cy="3235288"/>
              </a:xfrm>
              <a:solidFill>
                <a:srgbClr val="00B050"/>
              </a:solidFill>
              <a:effectLst>
                <a:glow rad="25400">
                  <a:srgbClr val="FFFF00"/>
                </a:glow>
              </a:effectLst>
            </p:grpSpPr>
            <p:sp>
              <p:nvSpPr>
                <p:cNvPr id="93" name="Bent Arrow 92">
                  <a:extLst>
                    <a:ext uri="{FF2B5EF4-FFF2-40B4-BE49-F238E27FC236}">
                      <a16:creationId xmlns:a16="http://schemas.microsoft.com/office/drawing/2014/main" id="{2D81A1AC-991B-3E7B-A442-8B6C13C2D978}"/>
                    </a:ext>
                  </a:extLst>
                </p:cNvPr>
                <p:cNvSpPr/>
                <p:nvPr/>
              </p:nvSpPr>
              <p:spPr>
                <a:xfrm flipH="1">
                  <a:off x="2390661" y="1968346"/>
                  <a:ext cx="231354" cy="3172445"/>
                </a:xfrm>
                <a:prstGeom prst="bentArrow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9071715C-BCBD-A150-F68C-AB446091C0FE}"/>
                    </a:ext>
                  </a:extLst>
                </p:cNvPr>
                <p:cNvSpPr/>
                <p:nvPr/>
              </p:nvSpPr>
              <p:spPr>
                <a:xfrm>
                  <a:off x="2357610" y="5140791"/>
                  <a:ext cx="264405" cy="62843"/>
                </a:xfrm>
                <a:prstGeom prst="rect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E807019C-A9F6-2084-9136-AB6E9C203CB9}"/>
                  </a:ext>
                </a:extLst>
              </p:cNvPr>
              <p:cNvGrpSpPr/>
              <p:nvPr/>
            </p:nvGrpSpPr>
            <p:grpSpPr>
              <a:xfrm>
                <a:off x="5826359" y="1873389"/>
                <a:ext cx="241179" cy="3321845"/>
                <a:chOff x="2357610" y="1968346"/>
                <a:chExt cx="264405" cy="3235288"/>
              </a:xfrm>
              <a:solidFill>
                <a:srgbClr val="FF0000"/>
              </a:solidFill>
              <a:effectLst>
                <a:glow rad="25400">
                  <a:srgbClr val="FF0000"/>
                </a:glow>
              </a:effectLst>
              <a:scene3d>
                <a:camera prst="orthographicFront">
                  <a:rot lat="10800000" lon="10800000" rev="0"/>
                </a:camera>
                <a:lightRig rig="threePt" dir="t"/>
              </a:scene3d>
            </p:grpSpPr>
            <p:sp>
              <p:nvSpPr>
                <p:cNvPr id="96" name="Bent Arrow 95">
                  <a:extLst>
                    <a:ext uri="{FF2B5EF4-FFF2-40B4-BE49-F238E27FC236}">
                      <a16:creationId xmlns:a16="http://schemas.microsoft.com/office/drawing/2014/main" id="{C74A65C5-D2B0-BD1B-3244-7FE7C203D43F}"/>
                    </a:ext>
                  </a:extLst>
                </p:cNvPr>
                <p:cNvSpPr/>
                <p:nvPr/>
              </p:nvSpPr>
              <p:spPr>
                <a:xfrm flipH="1">
                  <a:off x="2390661" y="1968346"/>
                  <a:ext cx="231354" cy="3172445"/>
                </a:xfrm>
                <a:prstGeom prst="bentArrow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090E8F99-BF7E-6C2F-55B6-81EC8B880EA8}"/>
                    </a:ext>
                  </a:extLst>
                </p:cNvPr>
                <p:cNvSpPr/>
                <p:nvPr/>
              </p:nvSpPr>
              <p:spPr>
                <a:xfrm>
                  <a:off x="2357610" y="5140791"/>
                  <a:ext cx="264405" cy="62843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8" name="Vertical Scroll 97">
                <a:extLst>
                  <a:ext uri="{FF2B5EF4-FFF2-40B4-BE49-F238E27FC236}">
                    <a16:creationId xmlns:a16="http://schemas.microsoft.com/office/drawing/2014/main" id="{7F23C4FA-2014-4417-68FB-3186B6B0ED6A}"/>
                  </a:ext>
                </a:extLst>
              </p:cNvPr>
              <p:cNvSpPr/>
              <p:nvPr/>
            </p:nvSpPr>
            <p:spPr>
              <a:xfrm>
                <a:off x="5016325" y="1673586"/>
                <a:ext cx="822122" cy="967907"/>
              </a:xfrm>
              <a:prstGeom prst="verticalScroll">
                <a:avLst/>
              </a:prstGeom>
              <a:solidFill>
                <a:srgbClr val="FF0000">
                  <a:alpha val="50038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No Return Value</a:t>
                </a:r>
              </a:p>
            </p:txBody>
          </p:sp>
          <p:sp>
            <p:nvSpPr>
              <p:cNvPr id="99" name="Vertical Scroll 98">
                <a:extLst>
                  <a:ext uri="{FF2B5EF4-FFF2-40B4-BE49-F238E27FC236}">
                    <a16:creationId xmlns:a16="http://schemas.microsoft.com/office/drawing/2014/main" id="{6F01A298-AD98-5CCE-776D-FAFE66F8AB54}"/>
                  </a:ext>
                </a:extLst>
              </p:cNvPr>
              <p:cNvSpPr/>
              <p:nvPr/>
            </p:nvSpPr>
            <p:spPr>
              <a:xfrm>
                <a:off x="7435113" y="4419138"/>
                <a:ext cx="822122" cy="967907"/>
              </a:xfrm>
              <a:prstGeom prst="verticalScroll">
                <a:avLst/>
              </a:prstGeom>
              <a:solidFill>
                <a:srgbClr val="00B050">
                  <a:alpha val="5003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Some Mess-age Value</a:t>
                </a:r>
              </a:p>
            </p:txBody>
          </p: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E0F09F2-262E-D87B-424F-2D821447C8F4}"/>
              </a:ext>
            </a:extLst>
          </p:cNvPr>
          <p:cNvGrpSpPr/>
          <p:nvPr/>
        </p:nvGrpSpPr>
        <p:grpSpPr>
          <a:xfrm>
            <a:off x="9191054" y="1450997"/>
            <a:ext cx="2904728" cy="4351817"/>
            <a:chOff x="7996075" y="996010"/>
            <a:chExt cx="3258464" cy="4844721"/>
          </a:xfrm>
        </p:grpSpPr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E139F6B5-4840-468E-7AC9-094853C3FC9A}"/>
                </a:ext>
              </a:extLst>
            </p:cNvPr>
            <p:cNvSpPr/>
            <p:nvPr/>
          </p:nvSpPr>
          <p:spPr>
            <a:xfrm>
              <a:off x="8013628" y="996010"/>
              <a:ext cx="3240911" cy="4844721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4954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Case 04</a:t>
              </a: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5262C0F-E9A0-F6CA-7414-E2ACA379F422}"/>
                </a:ext>
              </a:extLst>
            </p:cNvPr>
            <p:cNvGrpSpPr/>
            <p:nvPr/>
          </p:nvGrpSpPr>
          <p:grpSpPr>
            <a:xfrm>
              <a:off x="7996075" y="1452633"/>
              <a:ext cx="3240910" cy="3966606"/>
              <a:chOff x="7787729" y="1452633"/>
              <a:chExt cx="3240910" cy="3966606"/>
            </a:xfrm>
          </p:grpSpPr>
          <p:sp>
            <p:nvSpPr>
              <p:cNvPr id="100" name="Rounded Rectangle 99">
                <a:extLst>
                  <a:ext uri="{FF2B5EF4-FFF2-40B4-BE49-F238E27FC236}">
                    <a16:creationId xmlns:a16="http://schemas.microsoft.com/office/drawing/2014/main" id="{BB0A7DDE-E766-3B6F-4193-39B6968ED697}"/>
                  </a:ext>
                </a:extLst>
              </p:cNvPr>
              <p:cNvSpPr/>
              <p:nvPr/>
            </p:nvSpPr>
            <p:spPr>
              <a:xfrm>
                <a:off x="8883085" y="1452633"/>
                <a:ext cx="1085307" cy="644762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Called Function</a:t>
                </a:r>
              </a:p>
            </p:txBody>
          </p:sp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F12D80A3-FDCD-F71A-BB8D-25A19D21925A}"/>
                  </a:ext>
                </a:extLst>
              </p:cNvPr>
              <p:cNvSpPr/>
              <p:nvPr/>
            </p:nvSpPr>
            <p:spPr>
              <a:xfrm>
                <a:off x="8852937" y="4774477"/>
                <a:ext cx="1085307" cy="644762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Calling Function</a:t>
                </a: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60A9C9E0-6965-D2CB-19AC-2A62AA114D69}"/>
                  </a:ext>
                </a:extLst>
              </p:cNvPr>
              <p:cNvGrpSpPr/>
              <p:nvPr/>
            </p:nvGrpSpPr>
            <p:grpSpPr>
              <a:xfrm>
                <a:off x="9968391" y="1775013"/>
                <a:ext cx="241179" cy="3321845"/>
                <a:chOff x="2357610" y="1968346"/>
                <a:chExt cx="264405" cy="3235288"/>
              </a:xfrm>
              <a:solidFill>
                <a:srgbClr val="00B050"/>
              </a:solidFill>
              <a:effectLst>
                <a:glow rad="25400">
                  <a:schemeClr val="accent4">
                    <a:lumMod val="60000"/>
                    <a:lumOff val="40000"/>
                  </a:schemeClr>
                </a:glow>
              </a:effectLst>
            </p:grpSpPr>
            <p:sp>
              <p:nvSpPr>
                <p:cNvPr id="103" name="Bent Arrow 102">
                  <a:extLst>
                    <a:ext uri="{FF2B5EF4-FFF2-40B4-BE49-F238E27FC236}">
                      <a16:creationId xmlns:a16="http://schemas.microsoft.com/office/drawing/2014/main" id="{926C7D2B-EB43-EF15-CAAA-C732E6012654}"/>
                    </a:ext>
                  </a:extLst>
                </p:cNvPr>
                <p:cNvSpPr/>
                <p:nvPr/>
              </p:nvSpPr>
              <p:spPr>
                <a:xfrm flipH="1">
                  <a:off x="2390661" y="1968346"/>
                  <a:ext cx="231354" cy="3172445"/>
                </a:xfrm>
                <a:prstGeom prst="bentArrow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E55DA4B2-5FC7-E1E6-AF02-3DB0A86A2142}"/>
                    </a:ext>
                  </a:extLst>
                </p:cNvPr>
                <p:cNvSpPr/>
                <p:nvPr/>
              </p:nvSpPr>
              <p:spPr>
                <a:xfrm>
                  <a:off x="2357610" y="5140791"/>
                  <a:ext cx="264405" cy="62843"/>
                </a:xfrm>
                <a:prstGeom prst="rect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0DB5E617-CEAB-C709-0CBC-4A1970617697}"/>
                  </a:ext>
                </a:extLst>
              </p:cNvPr>
              <p:cNvGrpSpPr/>
              <p:nvPr/>
            </p:nvGrpSpPr>
            <p:grpSpPr>
              <a:xfrm>
                <a:off x="8597763" y="1808865"/>
                <a:ext cx="241179" cy="3321845"/>
                <a:chOff x="2357610" y="1968346"/>
                <a:chExt cx="264405" cy="3235288"/>
              </a:xfrm>
              <a:solidFill>
                <a:srgbClr val="00B050"/>
              </a:solidFill>
              <a:effectLst>
                <a:glow rad="25400">
                  <a:srgbClr val="FFFF00"/>
                </a:glow>
              </a:effectLst>
              <a:scene3d>
                <a:camera prst="orthographicFront">
                  <a:rot lat="10800000" lon="10800000" rev="0"/>
                </a:camera>
                <a:lightRig rig="threePt" dir="t"/>
              </a:scene3d>
            </p:grpSpPr>
            <p:sp>
              <p:nvSpPr>
                <p:cNvPr id="106" name="Bent Arrow 105">
                  <a:extLst>
                    <a:ext uri="{FF2B5EF4-FFF2-40B4-BE49-F238E27FC236}">
                      <a16:creationId xmlns:a16="http://schemas.microsoft.com/office/drawing/2014/main" id="{973F6C66-FFA0-ED23-723C-9FC39D39D515}"/>
                    </a:ext>
                  </a:extLst>
                </p:cNvPr>
                <p:cNvSpPr/>
                <p:nvPr/>
              </p:nvSpPr>
              <p:spPr>
                <a:xfrm flipH="1">
                  <a:off x="2390661" y="1968346"/>
                  <a:ext cx="231354" cy="3172445"/>
                </a:xfrm>
                <a:prstGeom prst="bentArrow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D209F50B-0FE4-839B-CDFA-0C3FD18FD801}"/>
                    </a:ext>
                  </a:extLst>
                </p:cNvPr>
                <p:cNvSpPr/>
                <p:nvPr/>
              </p:nvSpPr>
              <p:spPr>
                <a:xfrm>
                  <a:off x="2357610" y="5140791"/>
                  <a:ext cx="264405" cy="62843"/>
                </a:xfrm>
                <a:prstGeom prst="rect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8" name="Vertical Scroll 107">
                <a:extLst>
                  <a:ext uri="{FF2B5EF4-FFF2-40B4-BE49-F238E27FC236}">
                    <a16:creationId xmlns:a16="http://schemas.microsoft.com/office/drawing/2014/main" id="{C820FD16-8959-B377-1C2E-F4D781A01532}"/>
                  </a:ext>
                </a:extLst>
              </p:cNvPr>
              <p:cNvSpPr/>
              <p:nvPr/>
            </p:nvSpPr>
            <p:spPr>
              <a:xfrm>
                <a:off x="7787729" y="1609062"/>
                <a:ext cx="822122" cy="967907"/>
              </a:xfrm>
              <a:prstGeom prst="verticalScroll">
                <a:avLst/>
              </a:prstGeom>
              <a:solidFill>
                <a:srgbClr val="00B050">
                  <a:alpha val="5003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Some Return Values</a:t>
                </a:r>
              </a:p>
            </p:txBody>
          </p:sp>
          <p:sp>
            <p:nvSpPr>
              <p:cNvPr id="109" name="Vertical Scroll 108">
                <a:extLst>
                  <a:ext uri="{FF2B5EF4-FFF2-40B4-BE49-F238E27FC236}">
                    <a16:creationId xmlns:a16="http://schemas.microsoft.com/office/drawing/2014/main" id="{D05EF0F6-B3CF-4B39-E959-CB5F91997A16}"/>
                  </a:ext>
                </a:extLst>
              </p:cNvPr>
              <p:cNvSpPr/>
              <p:nvPr/>
            </p:nvSpPr>
            <p:spPr>
              <a:xfrm>
                <a:off x="10206517" y="4354614"/>
                <a:ext cx="822122" cy="967907"/>
              </a:xfrm>
              <a:prstGeom prst="verticalScroll">
                <a:avLst/>
              </a:prstGeom>
              <a:solidFill>
                <a:srgbClr val="00B050">
                  <a:alpha val="5003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Some Mess-age Value</a:t>
                </a:r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FA53B3-CA8E-E298-EE63-DA31A9520267}"/>
              </a:ext>
            </a:extLst>
          </p:cNvPr>
          <p:cNvGrpSpPr/>
          <p:nvPr/>
        </p:nvGrpSpPr>
        <p:grpSpPr>
          <a:xfrm>
            <a:off x="3119188" y="1450998"/>
            <a:ext cx="2913790" cy="4351817"/>
            <a:chOff x="2629385" y="909476"/>
            <a:chExt cx="3268630" cy="4844721"/>
          </a:xfrm>
        </p:grpSpPr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6CBE60AA-0E3C-ECD5-907D-D8BF72861FD1}"/>
                </a:ext>
              </a:extLst>
            </p:cNvPr>
            <p:cNvSpPr/>
            <p:nvPr/>
          </p:nvSpPr>
          <p:spPr>
            <a:xfrm>
              <a:off x="2657104" y="909476"/>
              <a:ext cx="3240911" cy="4844721"/>
            </a:xfrm>
            <a:prstGeom prst="roundRect">
              <a:avLst/>
            </a:prstGeom>
            <a:solidFill>
              <a:schemeClr val="accent3">
                <a:lumMod val="75000"/>
                <a:alpha val="4954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Case 02</a:t>
              </a: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BEC9C8C-5838-16A8-D717-2526AF581D13}"/>
                </a:ext>
              </a:extLst>
            </p:cNvPr>
            <p:cNvGrpSpPr/>
            <p:nvPr/>
          </p:nvGrpSpPr>
          <p:grpSpPr>
            <a:xfrm>
              <a:off x="2629385" y="1518213"/>
              <a:ext cx="3240910" cy="3966606"/>
              <a:chOff x="2525210" y="1518213"/>
              <a:chExt cx="3240910" cy="3966606"/>
            </a:xfrm>
          </p:grpSpPr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4BF72F5E-1A1C-00F7-E5EC-5E6D2A9C33DF}"/>
                  </a:ext>
                </a:extLst>
              </p:cNvPr>
              <p:cNvSpPr/>
              <p:nvPr/>
            </p:nvSpPr>
            <p:spPr>
              <a:xfrm>
                <a:off x="3620566" y="1518213"/>
                <a:ext cx="1085307" cy="644762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Called Function</a:t>
                </a:r>
              </a:p>
            </p:txBody>
          </p:sp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7DE1A400-7EBE-9D59-055C-23CC424E0A02}"/>
                  </a:ext>
                </a:extLst>
              </p:cNvPr>
              <p:cNvSpPr/>
              <p:nvPr/>
            </p:nvSpPr>
            <p:spPr>
              <a:xfrm>
                <a:off x="3590418" y="4840057"/>
                <a:ext cx="1085307" cy="644762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Calling Function</a:t>
                </a: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A9860031-1D0A-043A-7D00-11C7118F0A67}"/>
                  </a:ext>
                </a:extLst>
              </p:cNvPr>
              <p:cNvGrpSpPr/>
              <p:nvPr/>
            </p:nvGrpSpPr>
            <p:grpSpPr>
              <a:xfrm>
                <a:off x="4705872" y="1840593"/>
                <a:ext cx="241179" cy="3321845"/>
                <a:chOff x="2357610" y="1968346"/>
                <a:chExt cx="264405" cy="3235288"/>
              </a:xfrm>
              <a:effectLst>
                <a:glow rad="25400">
                  <a:srgbClr val="FF0000"/>
                </a:glow>
              </a:effectLst>
            </p:grpSpPr>
            <p:sp>
              <p:nvSpPr>
                <p:cNvPr id="80" name="Bent Arrow 79">
                  <a:extLst>
                    <a:ext uri="{FF2B5EF4-FFF2-40B4-BE49-F238E27FC236}">
                      <a16:creationId xmlns:a16="http://schemas.microsoft.com/office/drawing/2014/main" id="{61165E45-75A4-2DE7-0D44-E53F904C16EF}"/>
                    </a:ext>
                  </a:extLst>
                </p:cNvPr>
                <p:cNvSpPr/>
                <p:nvPr/>
              </p:nvSpPr>
              <p:spPr>
                <a:xfrm flipH="1">
                  <a:off x="2390661" y="1968346"/>
                  <a:ext cx="231354" cy="3172445"/>
                </a:xfrm>
                <a:prstGeom prst="bentArrow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38D1F20D-1599-0C84-E8DC-1A6C21896AC5}"/>
                    </a:ext>
                  </a:extLst>
                </p:cNvPr>
                <p:cNvSpPr/>
                <p:nvPr/>
              </p:nvSpPr>
              <p:spPr>
                <a:xfrm>
                  <a:off x="2357610" y="5140791"/>
                  <a:ext cx="264405" cy="62843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3CB312D2-FF2F-D88E-CB79-E9EA65D40854}"/>
                  </a:ext>
                </a:extLst>
              </p:cNvPr>
              <p:cNvGrpSpPr/>
              <p:nvPr/>
            </p:nvGrpSpPr>
            <p:grpSpPr>
              <a:xfrm>
                <a:off x="3335244" y="1874445"/>
                <a:ext cx="241179" cy="3321845"/>
                <a:chOff x="2357610" y="1968346"/>
                <a:chExt cx="264405" cy="3235288"/>
              </a:xfrm>
              <a:solidFill>
                <a:srgbClr val="00B050"/>
              </a:solidFill>
              <a:effectLst>
                <a:glow rad="25400">
                  <a:srgbClr val="FFFF00"/>
                </a:glow>
              </a:effectLst>
              <a:scene3d>
                <a:camera prst="orthographicFront">
                  <a:rot lat="10800000" lon="10800000" rev="0"/>
                </a:camera>
                <a:lightRig rig="threePt" dir="t"/>
              </a:scene3d>
            </p:grpSpPr>
            <p:sp>
              <p:nvSpPr>
                <p:cNvPr id="83" name="Bent Arrow 82">
                  <a:extLst>
                    <a:ext uri="{FF2B5EF4-FFF2-40B4-BE49-F238E27FC236}">
                      <a16:creationId xmlns:a16="http://schemas.microsoft.com/office/drawing/2014/main" id="{2F1A6047-183A-7678-5C33-6196E2A9CE07}"/>
                    </a:ext>
                  </a:extLst>
                </p:cNvPr>
                <p:cNvSpPr/>
                <p:nvPr/>
              </p:nvSpPr>
              <p:spPr>
                <a:xfrm flipH="1">
                  <a:off x="2390661" y="1968346"/>
                  <a:ext cx="231354" cy="3172445"/>
                </a:xfrm>
                <a:prstGeom prst="bentArrow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EC1FF226-E1F9-8706-0614-D683B90F5A27}"/>
                    </a:ext>
                  </a:extLst>
                </p:cNvPr>
                <p:cNvSpPr/>
                <p:nvPr/>
              </p:nvSpPr>
              <p:spPr>
                <a:xfrm>
                  <a:off x="2357610" y="5140791"/>
                  <a:ext cx="264405" cy="62843"/>
                </a:xfrm>
                <a:prstGeom prst="rect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Vertical Scroll 84">
                <a:extLst>
                  <a:ext uri="{FF2B5EF4-FFF2-40B4-BE49-F238E27FC236}">
                    <a16:creationId xmlns:a16="http://schemas.microsoft.com/office/drawing/2014/main" id="{0DEA1774-A7AF-C6C3-4872-3A68A93D49FE}"/>
                  </a:ext>
                </a:extLst>
              </p:cNvPr>
              <p:cNvSpPr/>
              <p:nvPr/>
            </p:nvSpPr>
            <p:spPr>
              <a:xfrm>
                <a:off x="2525210" y="1674642"/>
                <a:ext cx="822122" cy="967907"/>
              </a:xfrm>
              <a:prstGeom prst="verticalScroll">
                <a:avLst/>
              </a:prstGeom>
              <a:solidFill>
                <a:srgbClr val="00B050">
                  <a:alpha val="5003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Some Return Values</a:t>
                </a:r>
              </a:p>
            </p:txBody>
          </p:sp>
          <p:sp>
            <p:nvSpPr>
              <p:cNvPr id="86" name="Vertical Scroll 85">
                <a:extLst>
                  <a:ext uri="{FF2B5EF4-FFF2-40B4-BE49-F238E27FC236}">
                    <a16:creationId xmlns:a16="http://schemas.microsoft.com/office/drawing/2014/main" id="{C9A815F6-ED89-BED1-CCC3-156557732F50}"/>
                  </a:ext>
                </a:extLst>
              </p:cNvPr>
              <p:cNvSpPr/>
              <p:nvPr/>
            </p:nvSpPr>
            <p:spPr>
              <a:xfrm>
                <a:off x="4943998" y="4420194"/>
                <a:ext cx="822122" cy="967907"/>
              </a:xfrm>
              <a:prstGeom prst="verticalScroll">
                <a:avLst/>
              </a:prstGeom>
              <a:solidFill>
                <a:schemeClr val="accent1">
                  <a:alpha val="50038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No Mess-age Value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660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5079E-CA90-A1DA-4C1D-E1D4DB804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39A6167-54DC-2C15-14F3-45518E54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0" y="542468"/>
            <a:ext cx="11306175" cy="643110"/>
          </a:xfrm>
        </p:spPr>
        <p:txBody>
          <a:bodyPr/>
          <a:lstStyle/>
          <a:p>
            <a:r>
              <a:rPr lang="en-GB" sz="4000" dirty="0">
                <a:solidFill>
                  <a:srgbClr val="FF2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 number of parameters</a:t>
            </a:r>
            <a:endParaRPr lang="en-US" sz="4000" dirty="0">
              <a:solidFill>
                <a:srgbClr val="FF2F9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FB909-457F-6B08-79C7-5EBA2EAA3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6626" y="1185578"/>
            <a:ext cx="11306174" cy="37084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So far, functions can have an explicitly defined number of parameters.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What if we don’t know how many parameters to expect? (e.g. </a:t>
            </a:r>
            <a:r>
              <a:rPr lang="en-GB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In the parameter list, use </a:t>
            </a:r>
            <a:r>
              <a:rPr lang="en-GB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followed by a parameter name.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728842-5816-6041-A24E-2B1EA82CD648}"/>
              </a:ext>
            </a:extLst>
          </p:cNvPr>
          <p:cNvSpPr txBox="1">
            <a:spLocks/>
          </p:cNvSpPr>
          <p:nvPr/>
        </p:nvSpPr>
        <p:spPr>
          <a:xfrm>
            <a:off x="624956" y="1156365"/>
            <a:ext cx="9567668" cy="1371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18" rtl="0" eaLnBrk="1" latinLnBrk="0" hangingPunct="1">
              <a:lnSpc>
                <a:spcPct val="150000"/>
              </a:lnSpc>
              <a:spcBef>
                <a:spcPts val="999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740" indent="-228581" algn="l" defTabSz="914318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2899" indent="-228581" algn="l" defTabSz="914318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060" indent="-228581" algn="l" defTabSz="914318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221" indent="-228581" algn="l" defTabSz="914318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381" indent="-228581" algn="l" defTabSz="91431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40" indent="-228581" algn="l" defTabSz="91431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00" indent="-228581" algn="l" defTabSz="91431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9" indent="-228581" algn="l" defTabSz="91431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E979FF-365F-8E22-BA31-2083EA6DF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88" y="3039778"/>
            <a:ext cx="7696200" cy="3181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8B7436-FA0C-B984-84A7-B6AC5BCD3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558" y="2708701"/>
            <a:ext cx="2643492" cy="393976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13644D58-8E53-A683-2D8E-FA10372DB1C6}"/>
              </a:ext>
            </a:extLst>
          </p:cNvPr>
          <p:cNvGrpSpPr/>
          <p:nvPr/>
        </p:nvGrpSpPr>
        <p:grpSpPr>
          <a:xfrm>
            <a:off x="1077591" y="2678377"/>
            <a:ext cx="10686612" cy="3005319"/>
            <a:chOff x="1077591" y="2678377"/>
            <a:chExt cx="10686612" cy="3005319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B2B6482-0BD8-A844-6458-F2A7838E706A}"/>
                </a:ext>
              </a:extLst>
            </p:cNvPr>
            <p:cNvSpPr/>
            <p:nvPr/>
          </p:nvSpPr>
          <p:spPr>
            <a:xfrm>
              <a:off x="1077591" y="5434883"/>
              <a:ext cx="4215631" cy="248813"/>
            </a:xfrm>
            <a:prstGeom prst="roundRect">
              <a:avLst/>
            </a:prstGeom>
            <a:noFill/>
            <a:ln w="476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E8075E0-A2DA-8313-544B-AF58966CFE5D}"/>
                </a:ext>
              </a:extLst>
            </p:cNvPr>
            <p:cNvGrpSpPr/>
            <p:nvPr/>
          </p:nvGrpSpPr>
          <p:grpSpPr>
            <a:xfrm>
              <a:off x="5291073" y="2678377"/>
              <a:ext cx="6473130" cy="2756506"/>
              <a:chOff x="5291073" y="2678377"/>
              <a:chExt cx="6473130" cy="2756506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8B707186-8862-1FE3-7A42-100F8D7B9B45}"/>
                  </a:ext>
                </a:extLst>
              </p:cNvPr>
              <p:cNvSpPr/>
              <p:nvPr/>
            </p:nvSpPr>
            <p:spPr>
              <a:xfrm>
                <a:off x="8876287" y="2678377"/>
                <a:ext cx="2887916" cy="2073927"/>
              </a:xfrm>
              <a:prstGeom prst="roundRect">
                <a:avLst/>
              </a:prstGeom>
              <a:noFill/>
              <a:ln w="476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91103A46-DCA3-845D-AE45-948DE8D335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91073" y="3992451"/>
                <a:ext cx="3585214" cy="1442432"/>
              </a:xfrm>
              <a:prstGeom prst="straightConnector1">
                <a:avLst/>
              </a:prstGeom>
              <a:ln w="34925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060434C-BD35-A4E7-0F0F-BEBAE1C19825}"/>
              </a:ext>
            </a:extLst>
          </p:cNvPr>
          <p:cNvGrpSpPr/>
          <p:nvPr/>
        </p:nvGrpSpPr>
        <p:grpSpPr>
          <a:xfrm>
            <a:off x="1077590" y="4782626"/>
            <a:ext cx="10686613" cy="1128870"/>
            <a:chOff x="1077590" y="4782626"/>
            <a:chExt cx="10686613" cy="112887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59423B9B-2306-80C2-CDAE-0F3C0E844604}"/>
                </a:ext>
              </a:extLst>
            </p:cNvPr>
            <p:cNvSpPr/>
            <p:nvPr/>
          </p:nvSpPr>
          <p:spPr>
            <a:xfrm>
              <a:off x="1077590" y="5662683"/>
              <a:ext cx="4215631" cy="248813"/>
            </a:xfrm>
            <a:prstGeom prst="roundRect">
              <a:avLst/>
            </a:prstGeom>
            <a:noFill/>
            <a:ln w="476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013AA7F-24D3-E7C4-9AAC-8CBB3152D3FA}"/>
                </a:ext>
              </a:extLst>
            </p:cNvPr>
            <p:cNvSpPr/>
            <p:nvPr/>
          </p:nvSpPr>
          <p:spPr>
            <a:xfrm flipV="1">
              <a:off x="8876287" y="4782626"/>
              <a:ext cx="2887916" cy="754461"/>
            </a:xfrm>
            <a:prstGeom prst="roundRect">
              <a:avLst/>
            </a:prstGeom>
            <a:noFill/>
            <a:ln w="476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DEC8FC5-E674-F2E4-A679-84648D4807D9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 flipV="1">
              <a:off x="5315158" y="5159856"/>
              <a:ext cx="3561129" cy="645026"/>
            </a:xfrm>
            <a:prstGeom prst="straightConnector1">
              <a:avLst/>
            </a:prstGeom>
            <a:ln w="3492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A73B14D-D942-CDE6-15BB-E40DCE75260C}"/>
              </a:ext>
            </a:extLst>
          </p:cNvPr>
          <p:cNvGrpSpPr/>
          <p:nvPr/>
        </p:nvGrpSpPr>
        <p:grpSpPr>
          <a:xfrm>
            <a:off x="1075442" y="5585172"/>
            <a:ext cx="10680984" cy="1093611"/>
            <a:chOff x="1075442" y="5585172"/>
            <a:chExt cx="10680984" cy="1093611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59D913A9-0C15-DA9C-D249-BEE0D391964D}"/>
                </a:ext>
              </a:extLst>
            </p:cNvPr>
            <p:cNvSpPr/>
            <p:nvPr/>
          </p:nvSpPr>
          <p:spPr>
            <a:xfrm>
              <a:off x="1075442" y="5918115"/>
              <a:ext cx="4215631" cy="248813"/>
            </a:xfrm>
            <a:prstGeom prst="roundRect">
              <a:avLst/>
            </a:prstGeom>
            <a:noFill/>
            <a:ln w="4762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03B1AE9-98C8-E6AF-6F5C-C887FB468619}"/>
                </a:ext>
              </a:extLst>
            </p:cNvPr>
            <p:cNvSpPr/>
            <p:nvPr/>
          </p:nvSpPr>
          <p:spPr>
            <a:xfrm>
              <a:off x="8876287" y="5585172"/>
              <a:ext cx="2880139" cy="1093611"/>
            </a:xfrm>
            <a:prstGeom prst="roundRect">
              <a:avLst/>
            </a:prstGeom>
            <a:noFill/>
            <a:ln w="4762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9CA3258-0827-51DB-4198-C53DC49CC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7515" y="6024901"/>
              <a:ext cx="3548772" cy="47776"/>
            </a:xfrm>
            <a:prstGeom prst="straightConnector1">
              <a:avLst/>
            </a:prstGeom>
            <a:ln w="34925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909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B3897-FD59-3BC5-295F-949C970FA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EBC8085-F386-49B3-0E8A-F32210184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0" y="542468"/>
            <a:ext cx="11306175" cy="643110"/>
          </a:xfrm>
        </p:spPr>
        <p:txBody>
          <a:bodyPr/>
          <a:lstStyle/>
          <a:p>
            <a:r>
              <a:rPr lang="en-GB" sz="4000" dirty="0">
                <a:solidFill>
                  <a:srgbClr val="FF2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Returning Values</a:t>
            </a:r>
            <a:endParaRPr lang="en-US" sz="4000" dirty="0">
              <a:solidFill>
                <a:srgbClr val="FF2F9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800D46-1303-925A-D06A-C748E9682EFE}"/>
              </a:ext>
            </a:extLst>
          </p:cNvPr>
          <p:cNvSpPr txBox="1">
            <a:spLocks/>
          </p:cNvSpPr>
          <p:nvPr/>
        </p:nvSpPr>
        <p:spPr>
          <a:xfrm>
            <a:off x="624956" y="1156365"/>
            <a:ext cx="9567668" cy="1371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18" rtl="0" eaLnBrk="1" latinLnBrk="0" hangingPunct="1">
              <a:lnSpc>
                <a:spcPct val="150000"/>
              </a:lnSpc>
              <a:spcBef>
                <a:spcPts val="999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740" indent="-228581" algn="l" defTabSz="914318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2899" indent="-228581" algn="l" defTabSz="914318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060" indent="-228581" algn="l" defTabSz="914318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221" indent="-228581" algn="l" defTabSz="914318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381" indent="-228581" algn="l" defTabSz="91431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40" indent="-228581" algn="l" defTabSz="91431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00" indent="-228581" algn="l" defTabSz="91431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9" indent="-228581" algn="l" defTabSz="91431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872A1A-8591-A0AF-3EA3-850E5AC16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560" y="1313641"/>
            <a:ext cx="11024484" cy="477806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Functions can return information which has been created or manipulated within the function using the </a:t>
            </a:r>
            <a:r>
              <a:rPr lang="en-GB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keyword.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You can also return more than one value by using </a:t>
            </a:r>
            <a:r>
              <a:rPr lang="en-GB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commas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0388D-31E7-49C3-A341-D39428386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948" y="2288459"/>
            <a:ext cx="4490310" cy="11998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16B02A-0623-AA27-29FF-0B0E57E80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948" y="3656813"/>
            <a:ext cx="5628350" cy="15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1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DAD18-4AA4-9FFB-0898-414B64C23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396655"/>
            <a:ext cx="11306175" cy="1001983"/>
          </a:xfrm>
        </p:spPr>
        <p:txBody>
          <a:bodyPr>
            <a:normAutofit/>
          </a:bodyPr>
          <a:lstStyle/>
          <a:p>
            <a:r>
              <a:rPr lang="en-US" sz="3600" dirty="0"/>
              <a:t>Module Contents and Our Plan!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88CA7E02-B34D-0880-6278-2C2939BDA63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22862470"/>
              </p:ext>
            </p:extLst>
          </p:nvPr>
        </p:nvGraphicFramePr>
        <p:xfrm>
          <a:off x="219888" y="943738"/>
          <a:ext cx="11768276" cy="575688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56080">
                  <a:extLst>
                    <a:ext uri="{9D8B030D-6E8A-4147-A177-3AD203B41FA5}">
                      <a16:colId xmlns:a16="http://schemas.microsoft.com/office/drawing/2014/main" val="525718160"/>
                    </a:ext>
                  </a:extLst>
                </a:gridCol>
                <a:gridCol w="1140178">
                  <a:extLst>
                    <a:ext uri="{9D8B030D-6E8A-4147-A177-3AD203B41FA5}">
                      <a16:colId xmlns:a16="http://schemas.microsoft.com/office/drawing/2014/main" val="3029913388"/>
                    </a:ext>
                  </a:extLst>
                </a:gridCol>
                <a:gridCol w="7330052">
                  <a:extLst>
                    <a:ext uri="{9D8B030D-6E8A-4147-A177-3AD203B41FA5}">
                      <a16:colId xmlns:a16="http://schemas.microsoft.com/office/drawing/2014/main" val="2953308208"/>
                    </a:ext>
                  </a:extLst>
                </a:gridCol>
                <a:gridCol w="1641966">
                  <a:extLst>
                    <a:ext uri="{9D8B030D-6E8A-4147-A177-3AD203B41FA5}">
                      <a16:colId xmlns:a16="http://schemas.microsoft.com/office/drawing/2014/main" val="442963989"/>
                    </a:ext>
                  </a:extLst>
                </a:gridCol>
              </a:tblGrid>
              <a:tr h="439733">
                <a:tc>
                  <a:txBody>
                    <a:bodyPr/>
                    <a:lstStyle/>
                    <a:p>
                      <a:r>
                        <a:rPr lang="en-US" dirty="0"/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083068"/>
                  </a:ext>
                </a:extLst>
              </a:tr>
              <a:tr h="6939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Lecture 01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Week 11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Module Introduction, Programming Basics: Python Environment, Installation, Variables, Data Types and Operations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Done!</a:t>
                      </a:r>
                      <a:endParaRPr lang="en-US" sz="2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372262"/>
                  </a:ext>
                </a:extLst>
              </a:tr>
              <a:tr h="445471">
                <a:tc>
                  <a:txBody>
                    <a:bodyPr/>
                    <a:lstStyle/>
                    <a:p>
                      <a:r>
                        <a:rPr lang="en-US" b="0" dirty="0"/>
                        <a:t>Lecture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Week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Procedural Programming: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GB" b="0" dirty="0"/>
                        <a:t>Control Structures with Python (Sequence, Branching, Conditions and Looping)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Done!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770368"/>
                  </a:ext>
                </a:extLst>
              </a:tr>
              <a:tr h="693954">
                <a:tc>
                  <a:txBody>
                    <a:bodyPr/>
                    <a:lstStyle/>
                    <a:p>
                      <a:r>
                        <a:rPr lang="en-US" b="0" dirty="0"/>
                        <a:t>Lecture 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Week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Data Structures Concepts in Python (Lists, Tuples, Sets and Dictionaries) and Code Quality Considerations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Done!</a:t>
                      </a:r>
                      <a:endParaRPr lang="en-US" sz="2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09856"/>
                  </a:ext>
                </a:extLst>
              </a:tr>
              <a:tr h="396545">
                <a:tc>
                  <a:txBody>
                    <a:bodyPr/>
                    <a:lstStyle/>
                    <a:p>
                      <a:r>
                        <a:rPr lang="en-US" b="0" dirty="0"/>
                        <a:t>Lecture 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Week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Functions, Modules, Argument Passing, 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Recursion</a:t>
                      </a:r>
                      <a:r>
                        <a:rPr lang="en-GB" dirty="0"/>
                        <a:t> and Exceptions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This Week!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646837"/>
                  </a:ext>
                </a:extLst>
              </a:tr>
              <a:tr h="693954">
                <a:tc>
                  <a:txBody>
                    <a:bodyPr/>
                    <a:lstStyle/>
                    <a:p>
                      <a:r>
                        <a:rPr lang="en-US" dirty="0"/>
                        <a:t>Lecture 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</a:rPr>
                        <a:t>Concepts of Object-Oriented Programming (Classes, Methods, and Constructors)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403898"/>
                  </a:ext>
                </a:extLst>
              </a:tr>
              <a:tr h="439733">
                <a:tc>
                  <a:txBody>
                    <a:bodyPr/>
                    <a:lstStyle/>
                    <a:p>
                      <a:r>
                        <a:rPr lang="en-US" dirty="0"/>
                        <a:t>Lecture 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Working with Data: File I/O and Data Handling and NumPy Operations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5876"/>
                  </a:ext>
                </a:extLst>
              </a:tr>
              <a:tr h="439733">
                <a:tc>
                  <a:txBody>
                    <a:bodyPr/>
                    <a:lstStyle/>
                    <a:p>
                      <a:r>
                        <a:rPr lang="en-US" dirty="0"/>
                        <a:t>Lecture 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Data Manipulation with Pandas and Python Libraries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960618"/>
                  </a:ext>
                </a:extLst>
              </a:tr>
              <a:tr h="439733">
                <a:tc>
                  <a:txBody>
                    <a:bodyPr/>
                    <a:lstStyle/>
                    <a:p>
                      <a:r>
                        <a:rPr lang="en-US" dirty="0"/>
                        <a:t>Lecture 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Data Visualization: Basic to Customisation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797679"/>
                  </a:ext>
                </a:extLst>
              </a:tr>
              <a:tr h="439733">
                <a:tc>
                  <a:txBody>
                    <a:bodyPr/>
                    <a:lstStyle/>
                    <a:p>
                      <a:r>
                        <a:rPr lang="en-US" dirty="0"/>
                        <a:t>Lecture 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Working with Real-World Data, Python for Machine 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573260"/>
                  </a:ext>
                </a:extLst>
              </a:tr>
              <a:tr h="439733">
                <a:tc>
                  <a:txBody>
                    <a:bodyPr/>
                    <a:lstStyle/>
                    <a:p>
                      <a:r>
                        <a:rPr lang="en-US" dirty="0"/>
                        <a:t>Lecture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GUI with Python</a:t>
                      </a:r>
                      <a:r>
                        <a:rPr lang="en-GB" dirty="0"/>
                        <a:t>, Coursework, Projects and Review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988687"/>
                  </a:ext>
                </a:extLst>
              </a:tr>
            </a:tbl>
          </a:graphicData>
        </a:graphic>
      </p:graphicFrame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1EB956C-83A3-E41C-ECDD-037B230FA6DC}"/>
              </a:ext>
            </a:extLst>
          </p:cNvPr>
          <p:cNvSpPr/>
          <p:nvPr/>
        </p:nvSpPr>
        <p:spPr>
          <a:xfrm>
            <a:off x="219888" y="3359458"/>
            <a:ext cx="11768276" cy="47441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88900">
              <a:srgbClr val="FF2F92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6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59B8-991A-47A6-9343-6CC2BD4F1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00" y="136440"/>
            <a:ext cx="4642779" cy="725442"/>
          </a:xfrm>
        </p:spPr>
        <p:txBody>
          <a:bodyPr/>
          <a:lstStyle/>
          <a:p>
            <a:r>
              <a:rPr lang="en-GB" dirty="0"/>
              <a:t>Nested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0E25B-5D70-4F0B-84CA-0E1126F06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900" y="1074999"/>
            <a:ext cx="9539058" cy="872694"/>
          </a:xfrm>
        </p:spPr>
        <p:txBody>
          <a:bodyPr>
            <a:noAutofit/>
          </a:bodyPr>
          <a:lstStyle/>
          <a:p>
            <a:r>
              <a:rPr lang="en-GB" dirty="0"/>
              <a:t>Functions could also have functions defined within them.</a:t>
            </a:r>
          </a:p>
          <a:p>
            <a:r>
              <a:rPr lang="en-GB" dirty="0"/>
              <a:t>These would only be visible to the outer function.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F6D589-B4B4-4BD0-8447-7C9AE4A6C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75" y="2439129"/>
            <a:ext cx="6503862" cy="2798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32D64D-6AEF-4F6B-87F4-858AA494B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731" y="5635960"/>
            <a:ext cx="52292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23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03694-510D-AE8F-2809-AFAFE012F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E04606D-0074-C2AD-2B18-6250096EC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0" y="439436"/>
            <a:ext cx="11306175" cy="643110"/>
          </a:xfrm>
        </p:spPr>
        <p:txBody>
          <a:bodyPr/>
          <a:lstStyle/>
          <a:p>
            <a:r>
              <a:rPr lang="en-GB" sz="4000" dirty="0">
                <a:solidFill>
                  <a:srgbClr val="FF2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Stack – Calling Functions</a:t>
            </a:r>
            <a:endParaRPr lang="en-US" sz="4000" dirty="0">
              <a:solidFill>
                <a:srgbClr val="FF2F9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62030F-119F-D836-7D86-F9D6A5F23E40}"/>
              </a:ext>
            </a:extLst>
          </p:cNvPr>
          <p:cNvSpPr txBox="1">
            <a:spLocks/>
          </p:cNvSpPr>
          <p:nvPr/>
        </p:nvSpPr>
        <p:spPr>
          <a:xfrm>
            <a:off x="624956" y="1156365"/>
            <a:ext cx="9567668" cy="1371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18" rtl="0" eaLnBrk="1" latinLnBrk="0" hangingPunct="1">
              <a:lnSpc>
                <a:spcPct val="150000"/>
              </a:lnSpc>
              <a:spcBef>
                <a:spcPts val="999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740" indent="-228581" algn="l" defTabSz="914318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2899" indent="-228581" algn="l" defTabSz="914318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060" indent="-228581" algn="l" defTabSz="914318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221" indent="-228581" algn="l" defTabSz="914318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marL="2514381" indent="-228581" algn="l" defTabSz="91431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40" indent="-228581" algn="l" defTabSz="91431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00" indent="-228581" algn="l" defTabSz="91431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9" indent="-228581" algn="l" defTabSz="91431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08EEE0-8D1F-D627-034B-9F1F820EB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29" y="950754"/>
            <a:ext cx="10228856" cy="143583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600" dirty="0"/>
              <a:t>The stack stores temporary data in relation to a function:</a:t>
            </a:r>
          </a:p>
          <a:p>
            <a:pPr lvl="1">
              <a:lnSpc>
                <a:spcPct val="100000"/>
              </a:lnSpc>
            </a:pPr>
            <a:r>
              <a:rPr lang="en-GB" sz="2600" dirty="0"/>
              <a:t>Function call details including parameters</a:t>
            </a:r>
          </a:p>
          <a:p>
            <a:pPr lvl="1">
              <a:lnSpc>
                <a:spcPct val="100000"/>
              </a:lnSpc>
            </a:pPr>
            <a:r>
              <a:rPr lang="en-GB" sz="2600" dirty="0"/>
              <a:t>Local variables</a:t>
            </a:r>
          </a:p>
          <a:p>
            <a:pPr lvl="1">
              <a:lnSpc>
                <a:spcPct val="100000"/>
              </a:lnSpc>
            </a:pPr>
            <a:r>
              <a:rPr lang="en-GB" sz="2600" dirty="0"/>
              <a:t>Return addresses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BBF072-3E4D-B84D-4C16-0986B0086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281" y="2992520"/>
            <a:ext cx="4048125" cy="28860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B71AF55-EDCA-66D0-86F7-570C5D96DDB1}"/>
              </a:ext>
            </a:extLst>
          </p:cNvPr>
          <p:cNvSpPr/>
          <p:nvPr/>
        </p:nvSpPr>
        <p:spPr>
          <a:xfrm>
            <a:off x="8523867" y="4630025"/>
            <a:ext cx="1566747" cy="7582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Function1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Parameters(s): a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variables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Return address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E10E5-7117-052B-90CA-BAB11CCA773A}"/>
              </a:ext>
            </a:extLst>
          </p:cNvPr>
          <p:cNvSpPr/>
          <p:nvPr/>
        </p:nvSpPr>
        <p:spPr>
          <a:xfrm>
            <a:off x="8523867" y="3717484"/>
            <a:ext cx="1566747" cy="75828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Function2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Parameters(s): b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variables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Return address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E67687-CB9B-A77E-409C-812EEB47C41C}"/>
              </a:ext>
            </a:extLst>
          </p:cNvPr>
          <p:cNvSpPr/>
          <p:nvPr/>
        </p:nvSpPr>
        <p:spPr>
          <a:xfrm>
            <a:off x="8523867" y="2804943"/>
            <a:ext cx="1566747" cy="7582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Function3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Parameters(s): c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variables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Return address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F3EF13-5EE3-7D82-0D45-4D9D7C0A6BF0}"/>
              </a:ext>
            </a:extLst>
          </p:cNvPr>
          <p:cNvCxnSpPr/>
          <p:nvPr/>
        </p:nvCxnSpPr>
        <p:spPr>
          <a:xfrm>
            <a:off x="1665585" y="5743968"/>
            <a:ext cx="28906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976869-1448-EF22-BB74-FD745C255F27}"/>
              </a:ext>
            </a:extLst>
          </p:cNvPr>
          <p:cNvGrpSpPr/>
          <p:nvPr/>
        </p:nvGrpSpPr>
        <p:grpSpPr>
          <a:xfrm>
            <a:off x="6651257" y="2659310"/>
            <a:ext cx="1024668" cy="2728999"/>
            <a:chOff x="5295742" y="3059421"/>
            <a:chExt cx="1070416" cy="3578491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A00FF88-745F-D299-3ECD-118C7F22D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6158" y="3059421"/>
              <a:ext cx="0" cy="35784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5E03C6-75B3-9AE3-1B99-8FC9EB8ABB95}"/>
                </a:ext>
              </a:extLst>
            </p:cNvPr>
            <p:cNvSpPr txBox="1"/>
            <p:nvPr/>
          </p:nvSpPr>
          <p:spPr>
            <a:xfrm rot="16200000">
              <a:off x="4798535" y="4849100"/>
              <a:ext cx="1825668" cy="831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1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Program Stack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2408DF-FF62-CE8D-71C8-A24DB2A57D8C}"/>
              </a:ext>
            </a:extLst>
          </p:cNvPr>
          <p:cNvCxnSpPr/>
          <p:nvPr/>
        </p:nvCxnSpPr>
        <p:spPr>
          <a:xfrm>
            <a:off x="1665585" y="3108563"/>
            <a:ext cx="28906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96695D-E57E-151C-87A1-FDA615425634}"/>
              </a:ext>
            </a:extLst>
          </p:cNvPr>
          <p:cNvCxnSpPr/>
          <p:nvPr/>
        </p:nvCxnSpPr>
        <p:spPr>
          <a:xfrm>
            <a:off x="1665585" y="3545319"/>
            <a:ext cx="28906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B36336-4B7D-CDA5-C4F9-073487D5E8C3}"/>
              </a:ext>
            </a:extLst>
          </p:cNvPr>
          <p:cNvCxnSpPr/>
          <p:nvPr/>
        </p:nvCxnSpPr>
        <p:spPr>
          <a:xfrm>
            <a:off x="1665585" y="3998802"/>
            <a:ext cx="28906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303218-851A-174E-70EE-7BB9C3F10BE6}"/>
              </a:ext>
            </a:extLst>
          </p:cNvPr>
          <p:cNvCxnSpPr/>
          <p:nvPr/>
        </p:nvCxnSpPr>
        <p:spPr>
          <a:xfrm>
            <a:off x="1665585" y="4435558"/>
            <a:ext cx="28906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E668FB-3C64-7A04-AD7B-C03A82BACDC0}"/>
              </a:ext>
            </a:extLst>
          </p:cNvPr>
          <p:cNvCxnSpPr/>
          <p:nvPr/>
        </p:nvCxnSpPr>
        <p:spPr>
          <a:xfrm>
            <a:off x="1665585" y="5083405"/>
            <a:ext cx="28906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216F0D-CBED-93CD-C766-3576FA10BAC8}"/>
              </a:ext>
            </a:extLst>
          </p:cNvPr>
          <p:cNvCxnSpPr/>
          <p:nvPr/>
        </p:nvCxnSpPr>
        <p:spPr>
          <a:xfrm>
            <a:off x="1663631" y="5408649"/>
            <a:ext cx="28906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44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10B82-2791-48FE-9F83-A09D0158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35" y="125480"/>
            <a:ext cx="9027271" cy="790644"/>
          </a:xfrm>
        </p:spPr>
        <p:txBody>
          <a:bodyPr/>
          <a:lstStyle/>
          <a:p>
            <a:r>
              <a:rPr lang="en-GB" dirty="0"/>
              <a:t>The stack – calling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E1F6F-10D7-4751-AC19-AB5D9DD80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29" y="950754"/>
            <a:ext cx="7772400" cy="143583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The stack stores temporary data in relation to a function: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Function call details including parameters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Local variables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Return addresses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45095-367C-43E9-90C9-AC2C61B70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281" y="2992520"/>
            <a:ext cx="4048125" cy="28860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D226-7F1C-4070-A52E-B977FEDD2B18}"/>
              </a:ext>
            </a:extLst>
          </p:cNvPr>
          <p:cNvSpPr/>
          <p:nvPr/>
        </p:nvSpPr>
        <p:spPr>
          <a:xfrm>
            <a:off x="8523867" y="4630025"/>
            <a:ext cx="1566747" cy="75828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Function1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Parameters(s): a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variables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Return address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DFEC48-CDDF-48D1-AF6B-7748DD0D6915}"/>
              </a:ext>
            </a:extLst>
          </p:cNvPr>
          <p:cNvSpPr/>
          <p:nvPr/>
        </p:nvSpPr>
        <p:spPr>
          <a:xfrm>
            <a:off x="8523867" y="3717484"/>
            <a:ext cx="1566747" cy="75828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Function2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Parameters(s): b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variables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Return address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D44CE0-6E9D-4190-B21A-05322A0BEE2D}"/>
              </a:ext>
            </a:extLst>
          </p:cNvPr>
          <p:cNvSpPr/>
          <p:nvPr/>
        </p:nvSpPr>
        <p:spPr>
          <a:xfrm>
            <a:off x="8523867" y="2804943"/>
            <a:ext cx="1566747" cy="7582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Function3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Parameters(s): c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variables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Return address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AB3690-2555-4169-97B1-C6CE7E8D46B9}"/>
              </a:ext>
            </a:extLst>
          </p:cNvPr>
          <p:cNvCxnSpPr/>
          <p:nvPr/>
        </p:nvCxnSpPr>
        <p:spPr>
          <a:xfrm>
            <a:off x="1665585" y="5743968"/>
            <a:ext cx="28906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9603A5-F2EE-42EE-957B-0C9DFDFEBF38}"/>
              </a:ext>
            </a:extLst>
          </p:cNvPr>
          <p:cNvGrpSpPr/>
          <p:nvPr/>
        </p:nvGrpSpPr>
        <p:grpSpPr>
          <a:xfrm>
            <a:off x="6651257" y="2659310"/>
            <a:ext cx="1024668" cy="2728999"/>
            <a:chOff x="5295742" y="3059421"/>
            <a:chExt cx="1070416" cy="3578491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4D31437-54D2-4F6D-865B-99167E4924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6158" y="3059421"/>
              <a:ext cx="0" cy="35784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462157-D9FA-4FA0-815B-46FB5F62A305}"/>
                </a:ext>
              </a:extLst>
            </p:cNvPr>
            <p:cNvSpPr txBox="1"/>
            <p:nvPr/>
          </p:nvSpPr>
          <p:spPr>
            <a:xfrm rot="16200000">
              <a:off x="4798535" y="4849100"/>
              <a:ext cx="1825668" cy="831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1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Program Stack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428B4D-DD0F-4B3B-AAD8-02873EDA67AD}"/>
              </a:ext>
            </a:extLst>
          </p:cNvPr>
          <p:cNvCxnSpPr/>
          <p:nvPr/>
        </p:nvCxnSpPr>
        <p:spPr>
          <a:xfrm>
            <a:off x="1665585" y="3108563"/>
            <a:ext cx="28906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A0833D-AEEB-4E3B-BEB8-7618F77779B3}"/>
              </a:ext>
            </a:extLst>
          </p:cNvPr>
          <p:cNvCxnSpPr/>
          <p:nvPr/>
        </p:nvCxnSpPr>
        <p:spPr>
          <a:xfrm>
            <a:off x="1665585" y="3545319"/>
            <a:ext cx="28906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8A372C-93E7-46C8-A71F-6DB8DEF0BA62}"/>
              </a:ext>
            </a:extLst>
          </p:cNvPr>
          <p:cNvCxnSpPr/>
          <p:nvPr/>
        </p:nvCxnSpPr>
        <p:spPr>
          <a:xfrm>
            <a:off x="1665585" y="3998802"/>
            <a:ext cx="28906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C4904B-8DE6-429D-B5D3-5935EA55EA2B}"/>
              </a:ext>
            </a:extLst>
          </p:cNvPr>
          <p:cNvCxnSpPr/>
          <p:nvPr/>
        </p:nvCxnSpPr>
        <p:spPr>
          <a:xfrm>
            <a:off x="1665585" y="4435558"/>
            <a:ext cx="28906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482D37-C4E1-40CC-9A2B-163ACE10AD66}"/>
              </a:ext>
            </a:extLst>
          </p:cNvPr>
          <p:cNvCxnSpPr/>
          <p:nvPr/>
        </p:nvCxnSpPr>
        <p:spPr>
          <a:xfrm>
            <a:off x="1665585" y="5083405"/>
            <a:ext cx="28906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B623CE-D590-4CFF-B261-CFF6EB0F441F}"/>
              </a:ext>
            </a:extLst>
          </p:cNvPr>
          <p:cNvCxnSpPr/>
          <p:nvPr/>
        </p:nvCxnSpPr>
        <p:spPr>
          <a:xfrm>
            <a:off x="1663631" y="5408649"/>
            <a:ext cx="28906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73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1612-CAFA-4641-B265-BEFB3A3C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72" y="160554"/>
            <a:ext cx="6916196" cy="1325563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Don’t use functions like this!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8535-8BCC-4EDF-A37D-630A0C188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72" y="1592022"/>
            <a:ext cx="7772400" cy="52685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When using loops, don’t call the function again…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C6F40F-F310-4E5B-96AD-78A8715BC8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352"/>
          <a:stretch/>
        </p:blipFill>
        <p:spPr>
          <a:xfrm>
            <a:off x="1040064" y="2807594"/>
            <a:ext cx="6019800" cy="26385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452B17-60F6-46DF-B2E1-2A1B8FF61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777" y="3151136"/>
            <a:ext cx="2370398" cy="2886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BF6D00-0CB6-4EF4-AE40-9265CF212F6F}"/>
              </a:ext>
            </a:extLst>
          </p:cNvPr>
          <p:cNvSpPr txBox="1"/>
          <p:nvPr/>
        </p:nvSpPr>
        <p:spPr>
          <a:xfrm>
            <a:off x="7851994" y="2597668"/>
            <a:ext cx="2585964" cy="461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Seems ok, but is it?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00554-E430-4034-B546-FE4373766003}"/>
              </a:ext>
            </a:extLst>
          </p:cNvPr>
          <p:cNvSpPr txBox="1"/>
          <p:nvPr/>
        </p:nvSpPr>
        <p:spPr>
          <a:xfrm>
            <a:off x="1719596" y="5806314"/>
            <a:ext cx="4189456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wrong with this?</a:t>
            </a:r>
          </a:p>
        </p:txBody>
      </p:sp>
      <p:pic>
        <p:nvPicPr>
          <p:cNvPr id="10" name="Picture 9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268DFCB-F562-467B-85CC-6ADD9D7C95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41204" y="160554"/>
            <a:ext cx="1905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0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151" y="180467"/>
            <a:ext cx="9027271" cy="811603"/>
          </a:xfrm>
        </p:spPr>
        <p:txBody>
          <a:bodyPr/>
          <a:lstStyle/>
          <a:p>
            <a:r>
              <a:rPr lang="en-GB" dirty="0"/>
              <a:t>Problems – 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351520" cy="114300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Variable scope dictates where it can be seen and not be seen.</a:t>
            </a:r>
          </a:p>
          <a:p>
            <a:pPr lvl="1"/>
            <a:r>
              <a:rPr lang="en-GB" dirty="0"/>
              <a:t>i.e. can the variable be accessible within the current code block?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1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1200" y="2819403"/>
            <a:ext cx="8875222" cy="4156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&gt;&gt;&gt; </a:t>
            </a:r>
            <a:r>
              <a:rPr kumimoji="0" lang="en-GB" sz="2401" b="0" i="0" u="none" strike="noStrike" kern="1200" cap="none" spc="0" normalizeH="0" baseline="0" noProof="0" dirty="0" err="1">
                <a:ln>
                  <a:noFill/>
                </a:ln>
                <a:solidFill>
                  <a:srgbClr val="D982B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D982B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2401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scopeExample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():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a = 5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def </a:t>
            </a:r>
            <a:r>
              <a:rPr kumimoji="0" lang="en-GB" sz="2401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innerScopeExample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():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a = 10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“The value of a in the inner scope is =”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a)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GB" sz="2401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innerScopeExample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“The value of a in the outer scope is =”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a)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&gt;&gt;&gt; </a:t>
            </a:r>
            <a:r>
              <a:rPr kumimoji="0" lang="en-GB" sz="2401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scopeExample</a:t>
            </a: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value of a in the inner scope is = 10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value of a in the outer scope is = 5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19425" y="3162299"/>
            <a:ext cx="1948841" cy="3276598"/>
            <a:chOff x="304800" y="3124200"/>
            <a:chExt cx="838200" cy="2685629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066800" y="3124200"/>
              <a:ext cx="0" cy="167640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04800" y="3500735"/>
              <a:ext cx="838200" cy="2309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1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outer scope block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274644" y="5450374"/>
            <a:ext cx="990600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Why?</a:t>
            </a:r>
          </a:p>
        </p:txBody>
      </p:sp>
      <p:sp>
        <p:nvSpPr>
          <p:cNvPr id="12" name="Oval 11"/>
          <p:cNvSpPr/>
          <p:nvPr/>
        </p:nvSpPr>
        <p:spPr>
          <a:xfrm>
            <a:off x="2895600" y="3124204"/>
            <a:ext cx="685800" cy="54273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81400" y="2662539"/>
            <a:ext cx="3124200" cy="1200713"/>
            <a:chOff x="2057400" y="2662534"/>
            <a:chExt cx="3124200" cy="1200713"/>
          </a:xfrm>
        </p:grpSpPr>
        <p:sp>
          <p:nvSpPr>
            <p:cNvPr id="13" name="TextBox 12"/>
            <p:cNvSpPr txBox="1"/>
            <p:nvPr/>
          </p:nvSpPr>
          <p:spPr>
            <a:xfrm>
              <a:off x="3429000" y="2662534"/>
              <a:ext cx="1752600" cy="1200713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1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r>
                <a:rPr kumimoji="0" lang="en-GB" sz="2401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is pushed on to the stack (5)</a:t>
              </a:r>
            </a:p>
          </p:txBody>
        </p:sp>
        <p:cxnSp>
          <p:nvCxnSpPr>
            <p:cNvPr id="15" name="Straight Arrow Connector 14"/>
            <p:cNvCxnSpPr>
              <a:cxnSpLocks/>
              <a:stCxn id="12" idx="6"/>
              <a:endCxn id="13" idx="1"/>
            </p:cNvCxnSpPr>
            <p:nvPr/>
          </p:nvCxnSpPr>
          <p:spPr>
            <a:xfrm flipV="1">
              <a:off x="2057400" y="2985700"/>
              <a:ext cx="1371600" cy="326767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480810" y="3629103"/>
            <a:ext cx="4076700" cy="2052167"/>
            <a:chOff x="3962400" y="3500735"/>
            <a:chExt cx="4076700" cy="1200712"/>
          </a:xfrm>
        </p:grpSpPr>
        <p:grpSp>
          <p:nvGrpSpPr>
            <p:cNvPr id="17" name="Group 16"/>
            <p:cNvGrpSpPr/>
            <p:nvPr/>
          </p:nvGrpSpPr>
          <p:grpSpPr>
            <a:xfrm>
              <a:off x="7010400" y="3500735"/>
              <a:ext cx="1028700" cy="1200712"/>
              <a:chOff x="571500" y="3045767"/>
              <a:chExt cx="1028700" cy="1200712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571500" y="3124200"/>
                <a:ext cx="0" cy="766465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602955" y="3045767"/>
                <a:ext cx="997245" cy="1200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60951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1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inner scope block</a:t>
                </a:r>
              </a:p>
            </p:txBody>
          </p:sp>
        </p:grpSp>
        <p:cxnSp>
          <p:nvCxnSpPr>
            <p:cNvPr id="22" name="Straight Connector 21"/>
            <p:cNvCxnSpPr/>
            <p:nvPr/>
          </p:nvCxnSpPr>
          <p:spPr>
            <a:xfrm>
              <a:off x="3962400" y="3500735"/>
              <a:ext cx="35433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962400" y="4345633"/>
              <a:ext cx="3543300" cy="0"/>
            </a:xfrm>
            <a:prstGeom prst="line">
              <a:avLst/>
            </a:prstGeom>
            <a:ln w="254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012771" y="4584348"/>
            <a:ext cx="5304658" cy="1200329"/>
            <a:chOff x="2448223" y="4953000"/>
            <a:chExt cx="5588837" cy="1214709"/>
          </a:xfrm>
        </p:grpSpPr>
        <p:cxnSp>
          <p:nvCxnSpPr>
            <p:cNvPr id="27" name="Straight Arrow Connector 26"/>
            <p:cNvCxnSpPr/>
            <p:nvPr/>
          </p:nvCxnSpPr>
          <p:spPr>
            <a:xfrm flipH="1" flipV="1">
              <a:off x="2448223" y="5287678"/>
              <a:ext cx="3995638" cy="541722"/>
            </a:xfrm>
            <a:prstGeom prst="straightConnector1">
              <a:avLst/>
            </a:prstGeom>
            <a:ln w="25400">
              <a:solidFill>
                <a:srgbClr val="00B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477000" y="4953000"/>
              <a:ext cx="1560060" cy="1214709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Inner scope code block (function) now runs</a:t>
              </a:r>
            </a:p>
          </p:txBody>
        </p:sp>
      </p:grpSp>
      <p:sp>
        <p:nvSpPr>
          <p:cNvPr id="33" name="Oval 32"/>
          <p:cNvSpPr/>
          <p:nvPr/>
        </p:nvSpPr>
        <p:spPr>
          <a:xfrm>
            <a:off x="3530653" y="3930155"/>
            <a:ext cx="735663" cy="37653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114801" y="2666138"/>
            <a:ext cx="5029180" cy="1200713"/>
            <a:chOff x="1676400" y="2204471"/>
            <a:chExt cx="5029180" cy="1200712"/>
          </a:xfrm>
        </p:grpSpPr>
        <p:sp>
          <p:nvSpPr>
            <p:cNvPr id="35" name="TextBox 34"/>
            <p:cNvSpPr txBox="1"/>
            <p:nvPr/>
          </p:nvSpPr>
          <p:spPr>
            <a:xfrm>
              <a:off x="4743449" y="2204471"/>
              <a:ext cx="1962131" cy="1200712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1" b="0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r>
                <a:rPr kumimoji="0" lang="en-GB" sz="2401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is pushed on to the stack (10)</a:t>
              </a:r>
            </a:p>
          </p:txBody>
        </p:sp>
        <p:cxnSp>
          <p:nvCxnSpPr>
            <p:cNvPr id="36" name="Straight Arrow Connector 35"/>
            <p:cNvCxnSpPr>
              <a:cxnSpLocks/>
              <a:endCxn id="35" idx="1"/>
            </p:cNvCxnSpPr>
            <p:nvPr/>
          </p:nvCxnSpPr>
          <p:spPr>
            <a:xfrm flipV="1">
              <a:off x="1676400" y="2527637"/>
              <a:ext cx="3067049" cy="864647"/>
            </a:xfrm>
            <a:prstGeom prst="straightConnector1">
              <a:avLst/>
            </a:prstGeom>
            <a:ln w="25400">
              <a:solidFill>
                <a:srgbClr val="00B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 rot="817548">
            <a:off x="6943584" y="5256510"/>
            <a:ext cx="2877592" cy="1477328"/>
            <a:chOff x="5320553" y="4658419"/>
            <a:chExt cx="2877592" cy="1477328"/>
          </a:xfrm>
        </p:grpSpPr>
        <p:cxnSp>
          <p:nvCxnSpPr>
            <p:cNvPr id="40" name="Straight Arrow Connector 39"/>
            <p:cNvCxnSpPr>
              <a:cxnSpLocks/>
            </p:cNvCxnSpPr>
            <p:nvPr/>
          </p:nvCxnSpPr>
          <p:spPr>
            <a:xfrm flipH="1" flipV="1">
              <a:off x="5320553" y="5238315"/>
              <a:ext cx="1156447" cy="19486"/>
            </a:xfrm>
            <a:prstGeom prst="straightConnector1">
              <a:avLst/>
            </a:prstGeom>
            <a:ln w="25400">
              <a:solidFill>
                <a:srgbClr val="00B05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490290" y="4658419"/>
              <a:ext cx="1707855" cy="1477328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Now leave inner scope (its stack is now removed)</a:t>
              </a:r>
            </a:p>
            <a:p>
              <a:pPr marL="0" marR="0" lvl="0" indent="0" algn="l" defTabSz="6095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Leaves a =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053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D26247A-88B4-4F5A-89AA-FE885F2F7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883" y="1901868"/>
            <a:ext cx="6278083" cy="45155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79DA82-F1CF-4AD9-938B-3CCB2BC70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972" y="128590"/>
            <a:ext cx="4290442" cy="851277"/>
          </a:xfrm>
        </p:spPr>
        <p:txBody>
          <a:bodyPr/>
          <a:lstStyle/>
          <a:p>
            <a:r>
              <a:rPr lang="en-GB" dirty="0"/>
              <a:t>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67C4B-48B6-4934-8D63-AFF0F0DB0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37" y="831641"/>
            <a:ext cx="11879219" cy="721475"/>
          </a:xfrm>
        </p:spPr>
        <p:txBody>
          <a:bodyPr>
            <a:normAutofit fontScale="92500"/>
          </a:bodyPr>
          <a:lstStyle/>
          <a:p>
            <a:r>
              <a:rPr lang="en-GB" dirty="0"/>
              <a:t>Because variable scope affects the visibility of a variable, you could use the </a:t>
            </a:r>
            <a:r>
              <a:rPr lang="en-GB" dirty="0">
                <a:solidFill>
                  <a:srgbClr val="FF0000"/>
                </a:solidFill>
              </a:rPr>
              <a:t>global </a:t>
            </a:r>
            <a:r>
              <a:rPr lang="en-GB" dirty="0"/>
              <a:t>keyword!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F668B53-1F07-4B85-AB9A-6EE52FA10D4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1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CE968B-1906-42B9-B099-421792911F64}"/>
              </a:ext>
            </a:extLst>
          </p:cNvPr>
          <p:cNvSpPr txBox="1"/>
          <p:nvPr/>
        </p:nvSpPr>
        <p:spPr>
          <a:xfrm>
            <a:off x="7842966" y="4619251"/>
            <a:ext cx="4982002" cy="831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Question:  Is it a good idea to use global/global variables?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2FBC42-D63E-44A3-9F52-55DFA7939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193" y="2668262"/>
            <a:ext cx="34575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CCD2-0E8B-4942-98F7-7A7C548E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187" y="182563"/>
            <a:ext cx="9027271" cy="1006473"/>
          </a:xfrm>
        </p:spPr>
        <p:txBody>
          <a:bodyPr/>
          <a:lstStyle/>
          <a:p>
            <a:r>
              <a:rPr lang="en-GB" dirty="0"/>
              <a:t>Advanced topic: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CA3F8-1875-43D8-8C16-68CEFE23A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338" y="1189036"/>
            <a:ext cx="10791910" cy="4800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We can use recursion to solve a problem by using itself.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Here, you would define a function to solve a bit of the problem and then keep calling itself until it solves the whole problem.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recursive function has three distinct parts: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base case which tells you when to stop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Working towards the base case where the problem is broken into smaller parts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Calling the recursive function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GB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Useful when we need to solve problems which need to search for things.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GB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 directories on your hard disk, searching for a shortest path, etc.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GB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1680A9B-F3C6-43AC-8E06-7DA6D0F5E0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1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2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1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2600" y="2819401"/>
            <a:ext cx="609600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C:\</a:t>
            </a:r>
          </a:p>
        </p:txBody>
      </p:sp>
      <p:cxnSp>
        <p:nvCxnSpPr>
          <p:cNvPr id="8" name="Straight Connector 7"/>
          <p:cNvCxnSpPr>
            <a:cxnSpLocks/>
            <a:stCxn id="6" idx="2"/>
            <a:endCxn id="17" idx="0"/>
          </p:cNvCxnSpPr>
          <p:nvPr/>
        </p:nvCxnSpPr>
        <p:spPr>
          <a:xfrm flipH="1">
            <a:off x="4438096" y="3200400"/>
            <a:ext cx="1429304" cy="685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2"/>
            <a:endCxn id="16" idx="0"/>
          </p:cNvCxnSpPr>
          <p:nvPr/>
        </p:nvCxnSpPr>
        <p:spPr>
          <a:xfrm>
            <a:off x="5867400" y="3200400"/>
            <a:ext cx="38100" cy="609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2"/>
            <a:endCxn id="19" idx="0"/>
          </p:cNvCxnSpPr>
          <p:nvPr/>
        </p:nvCxnSpPr>
        <p:spPr>
          <a:xfrm>
            <a:off x="5867400" y="3200400"/>
            <a:ext cx="2019300" cy="609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10200" y="3810001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data.txt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33800" y="3886201"/>
            <a:ext cx="1408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Documents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43600" y="4800601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python32.exe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91400" y="3810001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39000" y="4800601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include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10600" y="4797624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readme.txt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0" y="5943601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abstract.h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48600" y="5943601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accu.h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23"/>
          <p:cNvCxnSpPr>
            <a:stCxn id="19" idx="2"/>
            <a:endCxn id="18" idx="0"/>
          </p:cNvCxnSpPr>
          <p:nvPr/>
        </p:nvCxnSpPr>
        <p:spPr>
          <a:xfrm flipH="1">
            <a:off x="6591300" y="4117778"/>
            <a:ext cx="1295400" cy="6828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9" idx="2"/>
            <a:endCxn id="20" idx="0"/>
          </p:cNvCxnSpPr>
          <p:nvPr/>
        </p:nvCxnSpPr>
        <p:spPr>
          <a:xfrm>
            <a:off x="7886700" y="4117778"/>
            <a:ext cx="0" cy="6828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9" idx="2"/>
          </p:cNvCxnSpPr>
          <p:nvPr/>
        </p:nvCxnSpPr>
        <p:spPr>
          <a:xfrm>
            <a:off x="7886700" y="4117778"/>
            <a:ext cx="1371600" cy="6828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0" idx="2"/>
            <a:endCxn id="22" idx="0"/>
          </p:cNvCxnSpPr>
          <p:nvPr/>
        </p:nvCxnSpPr>
        <p:spPr>
          <a:xfrm flipH="1">
            <a:off x="7353300" y="5108378"/>
            <a:ext cx="533400" cy="8352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0" idx="2"/>
            <a:endCxn id="23" idx="0"/>
          </p:cNvCxnSpPr>
          <p:nvPr/>
        </p:nvCxnSpPr>
        <p:spPr>
          <a:xfrm>
            <a:off x="7886700" y="5108378"/>
            <a:ext cx="609600" cy="8352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19400" y="4800601"/>
            <a:ext cx="1104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downloads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648200" y="4800601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favourites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3390900" y="4193978"/>
            <a:ext cx="1028700" cy="6066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47" idx="0"/>
          </p:cNvCxnSpPr>
          <p:nvPr/>
        </p:nvCxnSpPr>
        <p:spPr>
          <a:xfrm>
            <a:off x="4419600" y="4193978"/>
            <a:ext cx="723900" cy="6066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895600" y="5943601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Lab1.pdf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91000" y="5943601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ntu.url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34000" y="5943601"/>
            <a:ext cx="110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google.url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3390900" y="5108378"/>
            <a:ext cx="0" cy="8352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7" idx="2"/>
            <a:endCxn id="69" idx="0"/>
          </p:cNvCxnSpPr>
          <p:nvPr/>
        </p:nvCxnSpPr>
        <p:spPr>
          <a:xfrm flipH="1">
            <a:off x="4686300" y="5108378"/>
            <a:ext cx="457200" cy="8352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/>
            <a:stCxn id="47" idx="2"/>
            <a:endCxn id="70" idx="0"/>
          </p:cNvCxnSpPr>
          <p:nvPr/>
        </p:nvCxnSpPr>
        <p:spPr>
          <a:xfrm>
            <a:off x="5143500" y="5108378"/>
            <a:ext cx="742950" cy="8352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4343400" y="3124200"/>
            <a:ext cx="1371600" cy="609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3200400" y="4191000"/>
            <a:ext cx="914400" cy="533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200400" y="5105400"/>
            <a:ext cx="0" cy="838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5791200" y="3429000"/>
            <a:ext cx="0" cy="381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4572000" y="5105400"/>
            <a:ext cx="457200" cy="762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419600" y="4419600"/>
            <a:ext cx="533400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019800" y="3429000"/>
            <a:ext cx="1447800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6477000" y="4114800"/>
            <a:ext cx="1143000" cy="609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772400" y="4343400"/>
            <a:ext cx="0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7239000" y="5105400"/>
            <a:ext cx="533400" cy="762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924800" y="5334000"/>
            <a:ext cx="381000" cy="609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5181600" y="5334000"/>
            <a:ext cx="457200" cy="609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924800" y="4267200"/>
            <a:ext cx="1066800" cy="533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4648200" y="3429000"/>
            <a:ext cx="990600" cy="457200"/>
          </a:xfrm>
          <a:prstGeom prst="straightConnector1">
            <a:avLst/>
          </a:prstGeom>
          <a:ln w="25400">
            <a:solidFill>
              <a:srgbClr val="00B0F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3657600" y="4419600"/>
            <a:ext cx="685800" cy="381000"/>
          </a:xfrm>
          <a:prstGeom prst="straightConnector1">
            <a:avLst/>
          </a:prstGeom>
          <a:ln w="25400">
            <a:solidFill>
              <a:srgbClr val="00B0F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5200" y="5105400"/>
            <a:ext cx="0" cy="838200"/>
          </a:xfrm>
          <a:prstGeom prst="straightConnector1">
            <a:avLst/>
          </a:prstGeom>
          <a:ln w="25400">
            <a:solidFill>
              <a:srgbClr val="00B0F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4800600" y="5334000"/>
            <a:ext cx="381000" cy="609600"/>
          </a:xfrm>
          <a:prstGeom prst="straightConnector1">
            <a:avLst/>
          </a:prstGeom>
          <a:ln w="25400">
            <a:solidFill>
              <a:srgbClr val="00B0F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5257800" y="5105400"/>
            <a:ext cx="685800" cy="838200"/>
          </a:xfrm>
          <a:prstGeom prst="straightConnector1">
            <a:avLst/>
          </a:prstGeom>
          <a:ln w="25400">
            <a:solidFill>
              <a:srgbClr val="00B0F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4648200" y="4191000"/>
            <a:ext cx="762000" cy="609600"/>
          </a:xfrm>
          <a:prstGeom prst="straightConnector1">
            <a:avLst/>
          </a:prstGeom>
          <a:ln w="25400">
            <a:solidFill>
              <a:srgbClr val="00B0F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6172200" y="3124200"/>
            <a:ext cx="1752600" cy="533400"/>
          </a:xfrm>
          <a:prstGeom prst="straightConnector1">
            <a:avLst/>
          </a:prstGeom>
          <a:ln w="25400">
            <a:solidFill>
              <a:srgbClr val="00B0F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6858000" y="4343400"/>
            <a:ext cx="838200" cy="457200"/>
          </a:xfrm>
          <a:prstGeom prst="straightConnector1">
            <a:avLst/>
          </a:prstGeom>
          <a:ln w="25400">
            <a:solidFill>
              <a:srgbClr val="00B0F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8001000" y="4343400"/>
            <a:ext cx="0" cy="457200"/>
          </a:xfrm>
          <a:prstGeom prst="straightConnector1">
            <a:avLst/>
          </a:prstGeom>
          <a:ln w="25400">
            <a:solidFill>
              <a:srgbClr val="00B0F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077200" y="4038600"/>
            <a:ext cx="1219200" cy="609600"/>
          </a:xfrm>
          <a:prstGeom prst="straightConnector1">
            <a:avLst/>
          </a:prstGeom>
          <a:ln w="25400">
            <a:solidFill>
              <a:srgbClr val="00B0F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7543800" y="5334000"/>
            <a:ext cx="381000" cy="533400"/>
          </a:xfrm>
          <a:prstGeom prst="straightConnector1">
            <a:avLst/>
          </a:prstGeom>
          <a:ln w="25400">
            <a:solidFill>
              <a:srgbClr val="00B0F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077200" y="5105400"/>
            <a:ext cx="533400" cy="762000"/>
          </a:xfrm>
          <a:prstGeom prst="straightConnector1">
            <a:avLst/>
          </a:prstGeom>
          <a:ln w="25400">
            <a:solidFill>
              <a:srgbClr val="00B0F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6019800" y="3429000"/>
            <a:ext cx="0" cy="381000"/>
          </a:xfrm>
          <a:prstGeom prst="straightConnector1">
            <a:avLst/>
          </a:prstGeom>
          <a:ln w="25400">
            <a:solidFill>
              <a:srgbClr val="00B0F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600200" y="1905001"/>
            <a:ext cx="1453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sng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 Contents: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761764" y="2209801"/>
            <a:ext cx="1292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Documents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752601" y="2438401"/>
            <a:ext cx="983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downloads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752601" y="2667001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Lab1.pdf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752601" y="2895601"/>
            <a:ext cx="911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favourites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752600" y="3124201"/>
            <a:ext cx="676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ntu.url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752600" y="3352801"/>
            <a:ext cx="917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google.url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752600" y="3609202"/>
            <a:ext cx="751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data.txt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752600" y="3883224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752600" y="4114801"/>
            <a:ext cx="1183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python32.exe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1752601" y="4343401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include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752601" y="4569024"/>
            <a:ext cx="915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abstract.h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752601" y="4828402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accu.h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1752601" y="5133202"/>
            <a:ext cx="990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readme.txt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3733800" y="3886200"/>
            <a:ext cx="1295400" cy="3048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2819398" y="4800600"/>
            <a:ext cx="1333502" cy="3048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2895600" y="5943600"/>
            <a:ext cx="838200" cy="3048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4724400" y="4800600"/>
            <a:ext cx="838200" cy="3048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4267200" y="5943600"/>
            <a:ext cx="838200" cy="3048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5410200" y="5943600"/>
            <a:ext cx="838200" cy="3048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5486400" y="3810000"/>
            <a:ext cx="838200" cy="3048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7467600" y="3810000"/>
            <a:ext cx="838200" cy="3048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6019800" y="4800600"/>
            <a:ext cx="1143000" cy="3048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7467600" y="4800600"/>
            <a:ext cx="838200" cy="3048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8839200" y="4800600"/>
            <a:ext cx="838200" cy="3048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6934200" y="5943600"/>
            <a:ext cx="838200" cy="3048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8153400" y="5943600"/>
            <a:ext cx="838200" cy="3048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91895" y="1701380"/>
            <a:ext cx="4299327" cy="1077218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DFS( v )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visit v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for each child c of v</a:t>
            </a:r>
          </a:p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DFS( c )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 flipH="1">
            <a:off x="2664582" y="2819401"/>
            <a:ext cx="2745618" cy="3431977"/>
          </a:xfrm>
          <a:prstGeom prst="straightConnector1">
            <a:avLst/>
          </a:prstGeom>
          <a:ln w="5080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2895601" y="6477000"/>
            <a:ext cx="6596411" cy="0"/>
          </a:xfrm>
          <a:prstGeom prst="straightConnector1">
            <a:avLst/>
          </a:prstGeom>
          <a:ln w="5080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itle 1">
            <a:extLst>
              <a:ext uri="{FF2B5EF4-FFF2-40B4-BE49-F238E27FC236}">
                <a16:creationId xmlns:a16="http://schemas.microsoft.com/office/drawing/2014/main" id="{51943D78-25FE-4089-8172-4BD7B8F0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295" y="62484"/>
            <a:ext cx="9754511" cy="1077218"/>
          </a:xfrm>
        </p:spPr>
        <p:txBody>
          <a:bodyPr/>
          <a:lstStyle/>
          <a:p>
            <a:r>
              <a:rPr lang="en-GB" dirty="0"/>
              <a:t>Recursion example – Depth First Search</a:t>
            </a:r>
          </a:p>
        </p:txBody>
      </p:sp>
    </p:spTree>
    <p:extLst>
      <p:ext uri="{BB962C8B-B14F-4D97-AF65-F5344CB8AC3E}">
        <p14:creationId xmlns:p14="http://schemas.microsoft.com/office/powerpoint/2010/main" val="744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6BC3-1B48-4A7C-8209-49EE99C9F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882" y="94785"/>
            <a:ext cx="9027271" cy="859666"/>
          </a:xfrm>
        </p:spPr>
        <p:txBody>
          <a:bodyPr/>
          <a:lstStyle/>
          <a:p>
            <a:r>
              <a:rPr lang="en-GB" dirty="0"/>
              <a:t>Recursion example – Adapting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E823A-04EC-47DB-A626-BBEC7BB40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032" y="1136979"/>
            <a:ext cx="8809463" cy="4861931"/>
          </a:xfrm>
        </p:spPr>
        <p:txBody>
          <a:bodyPr>
            <a:normAutofit fontScale="40000" lnSpcReduction="20000"/>
          </a:bodyPr>
          <a:lstStyle/>
          <a:p>
            <a:r>
              <a:rPr lang="en-GB" sz="4000" b="1" dirty="0"/>
              <a:t>Directory Tree example: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3400" b="1" dirty="0">
                <a:solidFill>
                  <a:srgbClr val="FF0000"/>
                </a:solidFill>
              </a:rPr>
              <a:t>Problem: if you hit something you haven’t got access to it crashes. </a:t>
            </a:r>
            <a:r>
              <a:rPr lang="en-GB" sz="3400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GB" sz="34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E58D899-3463-4846-A4BE-28C365C4E9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1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8D469B-C3E5-47BF-A30C-2484F1B71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505" y="1609725"/>
            <a:ext cx="61341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3521" y="152400"/>
            <a:ext cx="9027271" cy="918389"/>
          </a:xfrm>
        </p:spPr>
        <p:txBody>
          <a:bodyPr/>
          <a:lstStyle/>
          <a:p>
            <a:r>
              <a:rPr lang="en-GB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65" y="1180751"/>
            <a:ext cx="9436216" cy="51054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When things go wrong, an </a:t>
            </a:r>
            <a:r>
              <a:rPr lang="en-GB" i="1" dirty="0"/>
              <a:t>exception</a:t>
            </a:r>
            <a:r>
              <a:rPr lang="en-GB" dirty="0"/>
              <a:t> is usually generated.</a:t>
            </a:r>
          </a:p>
          <a:p>
            <a:r>
              <a:rPr lang="en-GB" dirty="0"/>
              <a:t>For example:</a:t>
            </a:r>
          </a:p>
          <a:p>
            <a:pPr lvl="1"/>
            <a:r>
              <a:rPr lang="en-GB" dirty="0"/>
              <a:t>Accessing an index of a list that does not exist:</a:t>
            </a:r>
          </a:p>
          <a:p>
            <a:pPr lvl="2"/>
            <a:r>
              <a:rPr lang="en-GB" dirty="0" err="1"/>
              <a:t>myBuffer</a:t>
            </a:r>
            <a:r>
              <a:rPr lang="en-GB" dirty="0"/>
              <a:t>[89] </a:t>
            </a:r>
          </a:p>
          <a:p>
            <a:pPr marL="1051560" lvl="3" indent="0">
              <a:buNone/>
            </a:pPr>
            <a:r>
              <a:rPr lang="en-GB" b="1" i="1" dirty="0" err="1">
                <a:solidFill>
                  <a:srgbClr val="FF0000"/>
                </a:solidFill>
              </a:rPr>
              <a:t>Traceback</a:t>
            </a:r>
            <a:r>
              <a:rPr lang="en-GB" b="1" i="1" dirty="0">
                <a:solidFill>
                  <a:srgbClr val="FF0000"/>
                </a:solidFill>
              </a:rPr>
              <a:t> (most recent call last):</a:t>
            </a:r>
          </a:p>
          <a:p>
            <a:pPr marL="1051560" lvl="3" indent="0">
              <a:buNone/>
            </a:pPr>
            <a:r>
              <a:rPr lang="en-GB" b="1" i="1" dirty="0">
                <a:solidFill>
                  <a:srgbClr val="FF0000"/>
                </a:solidFill>
              </a:rPr>
              <a:t>  File "&lt;pyshell#38&gt;", line 1, in &lt;module&gt;</a:t>
            </a:r>
          </a:p>
          <a:p>
            <a:pPr marL="1051560" lvl="3" indent="0">
              <a:buNone/>
            </a:pPr>
            <a:r>
              <a:rPr lang="en-GB" b="1" i="1" dirty="0">
                <a:solidFill>
                  <a:srgbClr val="FF0000"/>
                </a:solidFill>
              </a:rPr>
              <a:t>    </a:t>
            </a:r>
            <a:r>
              <a:rPr lang="en-GB" b="1" i="1" dirty="0" err="1">
                <a:solidFill>
                  <a:srgbClr val="FF0000"/>
                </a:solidFill>
              </a:rPr>
              <a:t>myBuffer</a:t>
            </a:r>
            <a:r>
              <a:rPr lang="en-GB" b="1" i="1" dirty="0">
                <a:solidFill>
                  <a:srgbClr val="FF0000"/>
                </a:solidFill>
              </a:rPr>
              <a:t>[89]</a:t>
            </a:r>
          </a:p>
          <a:p>
            <a:pPr marL="1051560" lvl="3" indent="0">
              <a:buNone/>
            </a:pPr>
            <a:r>
              <a:rPr lang="en-GB" b="1" i="1" dirty="0" err="1">
                <a:solidFill>
                  <a:srgbClr val="FF0000"/>
                </a:solidFill>
              </a:rPr>
              <a:t>IndexError</a:t>
            </a:r>
            <a:r>
              <a:rPr lang="en-GB" b="1" i="1" dirty="0">
                <a:solidFill>
                  <a:srgbClr val="FF0000"/>
                </a:solidFill>
              </a:rPr>
              <a:t>: list index out of range</a:t>
            </a:r>
          </a:p>
          <a:p>
            <a:r>
              <a:rPr lang="en-GB" dirty="0"/>
              <a:t>Number of built in exception types (</a:t>
            </a:r>
            <a:r>
              <a:rPr lang="en-GB" i="1" dirty="0">
                <a:solidFill>
                  <a:srgbClr val="FF0000"/>
                </a:solidFill>
              </a:rPr>
              <a:t>investigate what these are</a:t>
            </a:r>
            <a:r>
              <a:rPr lang="en-GB" dirty="0"/>
              <a:t>)</a:t>
            </a:r>
          </a:p>
          <a:p>
            <a:r>
              <a:rPr lang="en-GB" dirty="0"/>
              <a:t>Used in code to capture when something has gone wrong (and not to crash and terminate the program)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1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443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055C4-D836-2664-69D1-60081C0F5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C8D291-3DD6-7E3C-76B3-56D38FF2C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13" y="543081"/>
            <a:ext cx="11306175" cy="1001983"/>
          </a:xfrm>
        </p:spPr>
        <p:txBody>
          <a:bodyPr/>
          <a:lstStyle/>
          <a:p>
            <a:r>
              <a:rPr lang="en-US" dirty="0"/>
              <a:t>Learning Outcomes (LO) of this Lecture: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1424599-4361-FB69-D2B2-A60E98FC81D9}"/>
              </a:ext>
            </a:extLst>
          </p:cNvPr>
          <p:cNvSpPr txBox="1">
            <a:spLocks/>
          </p:cNvSpPr>
          <p:nvPr/>
        </p:nvSpPr>
        <p:spPr>
          <a:xfrm>
            <a:off x="6095997" y="2038767"/>
            <a:ext cx="5473701" cy="63685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Char char="§"/>
              <a:defRPr sz="25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b="1" dirty="0">
              <a:solidFill>
                <a:srgbClr val="9E043D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C479D-A9FA-C16B-2895-CD97DDB034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499DA9CC-A2EA-8011-83B4-7E18E1F3AF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0553736"/>
              </p:ext>
            </p:extLst>
          </p:nvPr>
        </p:nvGraphicFramePr>
        <p:xfrm>
          <a:off x="1140175" y="1294421"/>
          <a:ext cx="9911644" cy="4763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2005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D8276-9406-4A6B-9D4E-27EAAFFF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238"/>
            <a:ext cx="9027271" cy="778643"/>
          </a:xfrm>
        </p:spPr>
        <p:txBody>
          <a:bodyPr/>
          <a:lstStyle/>
          <a:p>
            <a:r>
              <a:rPr lang="en-GB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990AB-4D60-428F-A097-74DD738C6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150" y="3060997"/>
            <a:ext cx="10118257" cy="3507766"/>
          </a:xfrm>
        </p:spPr>
        <p:txBody>
          <a:bodyPr>
            <a:normAutofit fontScale="85000" lnSpcReduction="10000"/>
          </a:bodyPr>
          <a:lstStyle/>
          <a:p>
            <a:r>
              <a:rPr lang="en-GB" dirty="0">
                <a:solidFill>
                  <a:srgbClr val="0070C0"/>
                </a:solidFill>
              </a:rPr>
              <a:t>1. Execute the code in the </a:t>
            </a:r>
            <a:r>
              <a:rPr lang="en-GB" b="1" dirty="0">
                <a:solidFill>
                  <a:srgbClr val="0070C0"/>
                </a:solidFill>
              </a:rPr>
              <a:t>try</a:t>
            </a:r>
            <a:r>
              <a:rPr lang="en-GB" dirty="0">
                <a:solidFill>
                  <a:srgbClr val="0070C0"/>
                </a:solidFill>
              </a:rPr>
              <a:t> block.</a:t>
            </a:r>
          </a:p>
          <a:p>
            <a:r>
              <a:rPr lang="en-GB" dirty="0">
                <a:solidFill>
                  <a:srgbClr val="0070C0"/>
                </a:solidFill>
              </a:rPr>
              <a:t>2. If no error occurs</a:t>
            </a:r>
            <a:r>
              <a:rPr lang="en-GB" dirty="0"/>
              <a:t>, skip the </a:t>
            </a:r>
            <a:r>
              <a:rPr lang="en-GB" b="1" dirty="0">
                <a:solidFill>
                  <a:srgbClr val="FF0000"/>
                </a:solidFill>
              </a:rPr>
              <a:t>except</a:t>
            </a:r>
            <a:r>
              <a:rPr lang="en-GB" dirty="0">
                <a:solidFill>
                  <a:srgbClr val="FF0000"/>
                </a:solidFill>
              </a:rPr>
              <a:t> block</a:t>
            </a:r>
            <a:r>
              <a:rPr lang="en-GB" dirty="0"/>
              <a:t> and do the instructions in the </a:t>
            </a:r>
            <a:r>
              <a:rPr lang="en-GB" dirty="0">
                <a:solidFill>
                  <a:srgbClr val="00B050"/>
                </a:solidFill>
              </a:rPr>
              <a:t>finally </a:t>
            </a:r>
            <a:r>
              <a:rPr lang="en-GB" dirty="0"/>
              <a:t>block.</a:t>
            </a:r>
          </a:p>
          <a:p>
            <a:r>
              <a:rPr lang="en-GB" dirty="0">
                <a:solidFill>
                  <a:srgbClr val="0070C0"/>
                </a:solidFill>
              </a:rPr>
              <a:t>3. If an error occurs during the </a:t>
            </a:r>
            <a:r>
              <a:rPr lang="en-GB" b="1" dirty="0">
                <a:solidFill>
                  <a:srgbClr val="0070C0"/>
                </a:solidFill>
              </a:rPr>
              <a:t>try</a:t>
            </a:r>
            <a:r>
              <a:rPr lang="en-GB" dirty="0">
                <a:solidFill>
                  <a:srgbClr val="0070C0"/>
                </a:solidFill>
              </a:rPr>
              <a:t> block</a:t>
            </a:r>
            <a:r>
              <a:rPr lang="en-GB" dirty="0"/>
              <a:t>, </a:t>
            </a:r>
            <a:r>
              <a:rPr lang="en-GB" u="sng" dirty="0"/>
              <a:t>skip</a:t>
            </a:r>
            <a:r>
              <a:rPr lang="en-GB" dirty="0"/>
              <a:t> the rest of the code and </a:t>
            </a:r>
            <a:r>
              <a:rPr lang="en-GB" dirty="0">
                <a:solidFill>
                  <a:srgbClr val="FF0000"/>
                </a:solidFill>
              </a:rPr>
              <a:t>start performing the code in the </a:t>
            </a:r>
            <a:r>
              <a:rPr lang="en-GB" b="1" dirty="0">
                <a:solidFill>
                  <a:srgbClr val="FF0000"/>
                </a:solidFill>
              </a:rPr>
              <a:t>except</a:t>
            </a:r>
            <a:r>
              <a:rPr lang="en-GB" dirty="0">
                <a:solidFill>
                  <a:srgbClr val="FF0000"/>
                </a:solidFill>
              </a:rPr>
              <a:t> block</a:t>
            </a:r>
            <a:r>
              <a:rPr lang="en-GB" dirty="0"/>
              <a:t>.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a) Need to run the correct except block for the error that has occurred.  If no except block defined for error, an </a:t>
            </a:r>
            <a:r>
              <a:rPr lang="en-GB" i="1" dirty="0">
                <a:solidFill>
                  <a:srgbClr val="FF0000"/>
                </a:solidFill>
              </a:rPr>
              <a:t>unhandled exception</a:t>
            </a:r>
            <a:r>
              <a:rPr lang="en-GB" dirty="0">
                <a:solidFill>
                  <a:srgbClr val="FF0000"/>
                </a:solidFill>
              </a:rPr>
              <a:t> error is generated.</a:t>
            </a:r>
          </a:p>
          <a:p>
            <a:pPr lvl="1"/>
            <a:r>
              <a:rPr lang="en-GB" i="1" dirty="0"/>
              <a:t>Note: in the above example, just using </a:t>
            </a:r>
            <a:r>
              <a:rPr lang="en-GB" b="1" i="1" dirty="0"/>
              <a:t>except:</a:t>
            </a:r>
            <a:r>
              <a:rPr lang="en-GB" i="1" dirty="0"/>
              <a:t> will capture </a:t>
            </a:r>
            <a:r>
              <a:rPr lang="en-GB" i="1" u="sng" dirty="0"/>
              <a:t>all</a:t>
            </a:r>
            <a:r>
              <a:rPr lang="en-GB" i="1" dirty="0"/>
              <a:t> exceptions.</a:t>
            </a:r>
          </a:p>
          <a:p>
            <a:endParaRPr lang="en-GB" dirty="0"/>
          </a:p>
          <a:p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DDD3EC-90CF-4AA9-9C18-E23F3E99F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040" y="900121"/>
            <a:ext cx="5143500" cy="203835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A84530-9E7E-40DB-9D95-05BBE9C178BA}"/>
              </a:ext>
            </a:extLst>
          </p:cNvPr>
          <p:cNvCxnSpPr/>
          <p:nvPr/>
        </p:nvCxnSpPr>
        <p:spPr>
          <a:xfrm>
            <a:off x="3282176" y="972407"/>
            <a:ext cx="0" cy="1143000"/>
          </a:xfrm>
          <a:prstGeom prst="straightConnector1">
            <a:avLst/>
          </a:prstGeom>
          <a:ln w="254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5CC02F-E690-49D4-BC5D-7477FEAFCA0E}"/>
              </a:ext>
            </a:extLst>
          </p:cNvPr>
          <p:cNvCxnSpPr/>
          <p:nvPr/>
        </p:nvCxnSpPr>
        <p:spPr>
          <a:xfrm>
            <a:off x="3282176" y="2478581"/>
            <a:ext cx="0" cy="459890"/>
          </a:xfrm>
          <a:prstGeom prst="straightConnector1">
            <a:avLst/>
          </a:prstGeom>
          <a:ln w="254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BCEAAB-3E00-4266-9189-1C83BCD848F6}"/>
              </a:ext>
            </a:extLst>
          </p:cNvPr>
          <p:cNvCxnSpPr/>
          <p:nvPr/>
        </p:nvCxnSpPr>
        <p:spPr>
          <a:xfrm>
            <a:off x="3393687" y="2018691"/>
            <a:ext cx="0" cy="45989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78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536D-3B57-4C35-A63B-3D67113B6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5132" y="62511"/>
            <a:ext cx="9027271" cy="1052612"/>
          </a:xfrm>
        </p:spPr>
        <p:txBody>
          <a:bodyPr/>
          <a:lstStyle/>
          <a:p>
            <a:r>
              <a:rPr lang="en-GB" dirty="0"/>
              <a:t>Exception handling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D5211-5E3E-4D44-B19B-3AFD641F5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91" y="1115123"/>
            <a:ext cx="10373686" cy="53444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Instead of capturing ALL exceptions, we can be specific: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There are lots of exceptions:</a:t>
            </a:r>
          </a:p>
          <a:p>
            <a:pPr lvl="1"/>
            <a:r>
              <a:rPr lang="en-GB" dirty="0">
                <a:hlinkClick r:id="rId2"/>
              </a:rPr>
              <a:t>https://docs.python.org/3.7/library/exceptions.html</a:t>
            </a:r>
            <a:r>
              <a:rPr lang="en-GB" dirty="0"/>
              <a:t> 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F842859-2733-43BF-B397-BB776C4654B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1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FEF23-71F6-4F96-B7AF-1B253CDB9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540" y="1879134"/>
            <a:ext cx="7041818" cy="294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60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DA15-4A4D-475E-92EA-BA2EE0D6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932" y="0"/>
            <a:ext cx="10056490" cy="1241571"/>
          </a:xfrm>
        </p:spPr>
        <p:txBody>
          <a:bodyPr/>
          <a:lstStyle/>
          <a:p>
            <a:r>
              <a:rPr lang="en-GB" dirty="0"/>
              <a:t>Putting it all together (revisiting recursion)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21420642-9034-466C-B9BB-428D99E4EA0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1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96FF0-4FFA-41F6-B230-59B893EEF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506" y="1073791"/>
            <a:ext cx="8229342" cy="539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723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72B9-85A8-479B-BAAD-EABD0F9BD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4730"/>
            <a:ext cx="12120166" cy="1208289"/>
          </a:xfrm>
        </p:spPr>
        <p:txBody>
          <a:bodyPr/>
          <a:lstStyle/>
          <a:p>
            <a:r>
              <a:rPr lang="en-GB" dirty="0"/>
              <a:t>First exposure to Object Oriented programming (OOP)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596E3-D4B8-4932-BA49-1DC38939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78" y="1393019"/>
            <a:ext cx="10707666" cy="528025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Defining functions will only you take you so far.</a:t>
            </a:r>
          </a:p>
          <a:p>
            <a:r>
              <a:rPr lang="en-GB" dirty="0"/>
              <a:t>More complex systems require you to start thing about </a:t>
            </a:r>
            <a:r>
              <a:rPr lang="en-GB" dirty="0">
                <a:solidFill>
                  <a:srgbClr val="FF0000"/>
                </a:solidFill>
              </a:rPr>
              <a:t>components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objects</a:t>
            </a:r>
            <a:r>
              <a:rPr lang="en-GB" dirty="0"/>
              <a:t>.</a:t>
            </a:r>
          </a:p>
          <a:p>
            <a:r>
              <a:rPr lang="en-GB" dirty="0"/>
              <a:t>In real-life we think about things in terms of </a:t>
            </a:r>
            <a:r>
              <a:rPr lang="en-GB" b="1" dirty="0">
                <a:solidFill>
                  <a:srgbClr val="AE1ADC"/>
                </a:solidFill>
              </a:rPr>
              <a:t>objects</a:t>
            </a:r>
            <a:r>
              <a:rPr lang="en-GB" dirty="0"/>
              <a:t>.</a:t>
            </a:r>
          </a:p>
          <a:p>
            <a:r>
              <a:rPr lang="en-GB" dirty="0"/>
              <a:t>For example, when you think about a table, we tend to break it down into its component blocks.</a:t>
            </a:r>
          </a:p>
          <a:p>
            <a:pPr lvl="1"/>
            <a:r>
              <a:rPr lang="en-GB" dirty="0"/>
              <a:t>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b="1" dirty="0">
                <a:solidFill>
                  <a:srgbClr val="E6690C"/>
                </a:solidFill>
              </a:rPr>
              <a:t>table </a:t>
            </a:r>
            <a:r>
              <a:rPr lang="en-GB" dirty="0"/>
              <a:t>is made out of four </a:t>
            </a:r>
            <a:r>
              <a:rPr lang="en-GB" b="1" dirty="0">
                <a:solidFill>
                  <a:srgbClr val="92D050"/>
                </a:solidFill>
              </a:rPr>
              <a:t>tables legs</a:t>
            </a:r>
            <a:r>
              <a:rPr lang="en-GB" b="1" dirty="0">
                <a:solidFill>
                  <a:srgbClr val="B6C543"/>
                </a:solidFill>
              </a:rPr>
              <a:t> </a:t>
            </a:r>
            <a:r>
              <a:rPr lang="en-GB" dirty="0"/>
              <a:t>and 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b="1" dirty="0">
                <a:solidFill>
                  <a:srgbClr val="1C9BDA"/>
                </a:solidFill>
              </a:rPr>
              <a:t>table top</a:t>
            </a:r>
            <a:r>
              <a:rPr lang="en-GB" dirty="0"/>
              <a:t>.</a:t>
            </a:r>
            <a:endParaRPr lang="en-GB" dirty="0">
              <a:cs typeface="Calibri"/>
            </a:endParaRPr>
          </a:p>
          <a:p>
            <a:r>
              <a:rPr lang="en-GB" dirty="0"/>
              <a:t>Object-oriented programming can be thought about in the same terms whereby smaller units (objects) are used to describe its </a:t>
            </a:r>
            <a:r>
              <a:rPr lang="en-GB" b="1" dirty="0">
                <a:solidFill>
                  <a:srgbClr val="00B050"/>
                </a:solidFill>
              </a:rPr>
              <a:t>behaviour</a:t>
            </a:r>
            <a:r>
              <a:rPr lang="en-GB" b="1" dirty="0"/>
              <a:t> </a:t>
            </a:r>
            <a:r>
              <a:rPr lang="en-GB" dirty="0"/>
              <a:t>(functions) and </a:t>
            </a:r>
            <a:r>
              <a:rPr lang="en-GB" b="1" dirty="0">
                <a:solidFill>
                  <a:srgbClr val="7030A0"/>
                </a:solidFill>
              </a:rPr>
              <a:t>state </a:t>
            </a:r>
            <a:r>
              <a:rPr lang="en-GB" dirty="0"/>
              <a:t>(data).</a:t>
            </a:r>
          </a:p>
          <a:p>
            <a:r>
              <a:rPr lang="en-GB" dirty="0">
                <a:solidFill>
                  <a:srgbClr val="FF0000"/>
                </a:solidFill>
              </a:rPr>
              <a:t>Exercise: w</a:t>
            </a:r>
            <a:r>
              <a:rPr lang="en-GB" i="1" dirty="0">
                <a:solidFill>
                  <a:srgbClr val="FF0000"/>
                </a:solidFill>
              </a:rPr>
              <a:t>ith a partner, think about what “things” make up the lecture theatre you are sitting in.</a:t>
            </a:r>
            <a:endParaRPr lang="en-GB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B3D3A50-2902-4F89-9162-B0065A4F7A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1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xplosion 2 5">
            <a:extLst>
              <a:ext uri="{FF2B5EF4-FFF2-40B4-BE49-F238E27FC236}">
                <a16:creationId xmlns:a16="http://schemas.microsoft.com/office/drawing/2014/main" id="{413F1CC5-F7D1-2E61-6F76-908DEBA855B6}"/>
              </a:ext>
            </a:extLst>
          </p:cNvPr>
          <p:cNvSpPr/>
          <p:nvPr/>
        </p:nvSpPr>
        <p:spPr>
          <a:xfrm>
            <a:off x="9352150" y="2041740"/>
            <a:ext cx="3354188" cy="2561305"/>
          </a:xfrm>
          <a:prstGeom prst="irregularSeal2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C000"/>
                </a:solidFill>
              </a:rPr>
              <a:t>Next Lesson</a:t>
            </a:r>
          </a:p>
        </p:txBody>
      </p:sp>
    </p:spTree>
    <p:extLst>
      <p:ext uri="{BB962C8B-B14F-4D97-AF65-F5344CB8AC3E}">
        <p14:creationId xmlns:p14="http://schemas.microsoft.com/office/powerpoint/2010/main" val="266721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F1904-E011-6577-D5BF-2B32ACF62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539439D-59E2-4988-A4E7-C0243AD42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0" y="542468"/>
            <a:ext cx="11306175" cy="643110"/>
          </a:xfrm>
        </p:spPr>
        <p:txBody>
          <a:bodyPr/>
          <a:lstStyle/>
          <a:p>
            <a:r>
              <a:rPr lang="en-US" sz="4000" b="1" dirty="0">
                <a:solidFill>
                  <a:srgbClr val="FF2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8DD7E3E2-CF8B-E70D-6585-5A64D60972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7575359"/>
              </p:ext>
            </p:extLst>
          </p:nvPr>
        </p:nvGraphicFramePr>
        <p:xfrm>
          <a:off x="553156" y="1456267"/>
          <a:ext cx="11051822" cy="3544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3364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550EF-97FF-9460-0B7B-19D78AB9E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C805565-0D23-7437-D148-5DF3A9B1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0" y="542468"/>
            <a:ext cx="11306175" cy="643110"/>
          </a:xfrm>
        </p:spPr>
        <p:txBody>
          <a:bodyPr/>
          <a:lstStyle/>
          <a:p>
            <a:r>
              <a:rPr lang="en-US" sz="4000" b="1" dirty="0">
                <a:solidFill>
                  <a:srgbClr val="FF2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Directed Study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9FEB9-40C3-0E42-CC37-D332177B1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668" y="1574800"/>
            <a:ext cx="11306174" cy="37084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dirty="0">
                <a:latin typeface="+mn-lt"/>
              </a:rPr>
              <a:t>Revisit past code examples and re-develop them using functions, parameters and return values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GB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u="sng" dirty="0">
                <a:latin typeface="+mn-lt"/>
              </a:rPr>
              <a:t>Advanced tasks: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dirty="0">
                <a:latin typeface="+mn-lt"/>
              </a:rPr>
              <a:t>check out </a:t>
            </a:r>
            <a:r>
              <a:rPr lang="en-GB" dirty="0">
                <a:highlight>
                  <a:srgbClr val="FFFF00"/>
                </a:highlight>
                <a:latin typeface="+mn-lt"/>
                <a:hlinkClick r:id="rId2"/>
              </a:rPr>
              <a:t>https://www.oodesign.com/</a:t>
            </a:r>
            <a:r>
              <a:rPr lang="en-GB" dirty="0">
                <a:highlight>
                  <a:srgbClr val="FFFF00"/>
                </a:highlight>
                <a:latin typeface="+mn-lt"/>
              </a:rPr>
              <a:t>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dirty="0">
                <a:latin typeface="+mn-lt"/>
              </a:rPr>
              <a:t>Read chapters 8 &amp; 9.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b="1" u="sng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u="sng" dirty="0">
                <a:latin typeface="+mn-lt"/>
              </a:rPr>
              <a:t>References: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+mn-lt"/>
              </a:rPr>
              <a:t>[1] Sommerville, I., </a:t>
            </a:r>
            <a:r>
              <a:rPr lang="en-GB" i="1" dirty="0">
                <a:latin typeface="+mn-lt"/>
              </a:rPr>
              <a:t>Software Engineering</a:t>
            </a:r>
            <a:r>
              <a:rPr lang="en-GB" dirty="0">
                <a:latin typeface="+mn-lt"/>
              </a:rPr>
              <a:t>, 7</a:t>
            </a:r>
            <a:r>
              <a:rPr lang="en-GB" baseline="30000" dirty="0">
                <a:latin typeface="+mn-lt"/>
              </a:rPr>
              <a:t>th</a:t>
            </a:r>
            <a:r>
              <a:rPr lang="en-GB" dirty="0">
                <a:latin typeface="+mn-lt"/>
              </a:rPr>
              <a:t> Edition, Addison Wesley, 2004</a:t>
            </a:r>
          </a:p>
        </p:txBody>
      </p:sp>
    </p:spTree>
    <p:extLst>
      <p:ext uri="{BB962C8B-B14F-4D97-AF65-F5344CB8AC3E}">
        <p14:creationId xmlns:p14="http://schemas.microsoft.com/office/powerpoint/2010/main" val="36232886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29D94CF-E74A-EBAC-41AF-1ACA97ED004C}"/>
              </a:ext>
            </a:extLst>
          </p:cNvPr>
          <p:cNvGrpSpPr/>
          <p:nvPr/>
        </p:nvGrpSpPr>
        <p:grpSpPr>
          <a:xfrm>
            <a:off x="4265984" y="921141"/>
            <a:ext cx="4088675" cy="5408023"/>
            <a:chOff x="3865934" y="1184031"/>
            <a:chExt cx="4088675" cy="5408023"/>
          </a:xfrm>
        </p:grpSpPr>
        <p:pic>
          <p:nvPicPr>
            <p:cNvPr id="6" name="Picture 2" descr="Any Questions? – House of Anansi Press">
              <a:extLst>
                <a:ext uri="{FF2B5EF4-FFF2-40B4-BE49-F238E27FC236}">
                  <a16:creationId xmlns:a16="http://schemas.microsoft.com/office/drawing/2014/main" id="{F46B9D40-78A7-9BDA-26C8-118C7BD20A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6" t="2031" r="2150" b="1855"/>
            <a:stretch/>
          </p:blipFill>
          <p:spPr bwMode="auto">
            <a:xfrm>
              <a:off x="3865934" y="1184031"/>
              <a:ext cx="4088675" cy="5408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226BF45-E4E7-6E63-DFAE-425C9A4F00F8}"/>
                </a:ext>
              </a:extLst>
            </p:cNvPr>
            <p:cNvSpPr/>
            <p:nvPr/>
          </p:nvSpPr>
          <p:spPr>
            <a:xfrm>
              <a:off x="5048199" y="3180997"/>
              <a:ext cx="1755228" cy="4099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31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D3682-1D3E-1084-03B4-441DA5AB0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207D75D-8201-B928-F11B-A0CD0D683734}"/>
              </a:ext>
            </a:extLst>
          </p:cNvPr>
          <p:cNvSpPr txBox="1">
            <a:spLocks/>
          </p:cNvSpPr>
          <p:nvPr/>
        </p:nvSpPr>
        <p:spPr>
          <a:xfrm>
            <a:off x="6095997" y="2038767"/>
            <a:ext cx="5473701" cy="63685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Char char="§"/>
              <a:defRPr sz="25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b="1" dirty="0">
              <a:solidFill>
                <a:srgbClr val="9E043D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9840A-F7E4-07E8-6B10-CAD92D9EDC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E4275729-DCE6-6DCA-8594-74FD8F7E76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227230"/>
              </p:ext>
            </p:extLst>
          </p:nvPr>
        </p:nvGraphicFramePr>
        <p:xfrm>
          <a:off x="3200400" y="1066237"/>
          <a:ext cx="6490010" cy="5617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B9DAB466-B148-940A-8631-633FD5FC3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92" y="431212"/>
            <a:ext cx="9027271" cy="1009654"/>
          </a:xfrm>
        </p:spPr>
        <p:txBody>
          <a:bodyPr/>
          <a:lstStyle/>
          <a:p>
            <a:r>
              <a:rPr lang="en-GB" dirty="0"/>
              <a:t>Roadmap for today</a:t>
            </a:r>
          </a:p>
        </p:txBody>
      </p:sp>
    </p:spTree>
    <p:extLst>
      <p:ext uri="{BB962C8B-B14F-4D97-AF65-F5344CB8AC3E}">
        <p14:creationId xmlns:p14="http://schemas.microsoft.com/office/powerpoint/2010/main" val="201893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D103B-199E-A62F-4636-402DB08E6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A3DF9B5-5F27-CB7A-29FF-D78ED80D3436}"/>
              </a:ext>
            </a:extLst>
          </p:cNvPr>
          <p:cNvSpPr/>
          <p:nvPr/>
        </p:nvSpPr>
        <p:spPr>
          <a:xfrm>
            <a:off x="1857079" y="1082546"/>
            <a:ext cx="8477841" cy="5092724"/>
          </a:xfrm>
          <a:prstGeom prst="roundRect">
            <a:avLst/>
          </a:prstGeom>
          <a:solidFill>
            <a:schemeClr val="tx2">
              <a:lumMod val="40000"/>
              <a:lumOff val="60000"/>
              <a:alpha val="40858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1BA29C4-9F38-D9AB-40BB-46CC9D63C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0" y="439436"/>
            <a:ext cx="11306175" cy="643110"/>
          </a:xfrm>
        </p:spPr>
        <p:txBody>
          <a:bodyPr/>
          <a:lstStyle/>
          <a:p>
            <a:r>
              <a:rPr lang="en-GB" sz="4000" dirty="0">
                <a:solidFill>
                  <a:srgbClr val="FF2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Modularisation: Context MSc in CS @ NTU</a:t>
            </a:r>
            <a:endParaRPr lang="en-US" sz="4000" dirty="0">
              <a:solidFill>
                <a:srgbClr val="FF2F9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ED6BAE1-A68D-CCE5-ED3F-C87AB93BBA0D}"/>
              </a:ext>
            </a:extLst>
          </p:cNvPr>
          <p:cNvSpPr/>
          <p:nvPr/>
        </p:nvSpPr>
        <p:spPr>
          <a:xfrm>
            <a:off x="2828849" y="1368241"/>
            <a:ext cx="7264922" cy="10731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C0F5C2E-8377-FF04-2537-01E517B87AA8}"/>
              </a:ext>
            </a:extLst>
          </p:cNvPr>
          <p:cNvSpPr/>
          <p:nvPr/>
        </p:nvSpPr>
        <p:spPr>
          <a:xfrm>
            <a:off x="2810355" y="2524043"/>
            <a:ext cx="7264922" cy="11035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9D25506-5B71-03F4-04C9-65CAD75AD4FA}"/>
              </a:ext>
            </a:extLst>
          </p:cNvPr>
          <p:cNvSpPr/>
          <p:nvPr/>
        </p:nvSpPr>
        <p:spPr>
          <a:xfrm>
            <a:off x="2810355" y="5267272"/>
            <a:ext cx="7264922" cy="50081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Masters Major Project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2856B44-72FE-27BB-3D47-2408DA0784F0}"/>
              </a:ext>
            </a:extLst>
          </p:cNvPr>
          <p:cNvGrpSpPr/>
          <p:nvPr/>
        </p:nvGrpSpPr>
        <p:grpSpPr>
          <a:xfrm>
            <a:off x="2976770" y="1486737"/>
            <a:ext cx="6775286" cy="798395"/>
            <a:chOff x="2976770" y="1486737"/>
            <a:chExt cx="6775286" cy="798395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8730EC9-7DA4-B651-82EC-803EF86AEF7F}"/>
                </a:ext>
              </a:extLst>
            </p:cNvPr>
            <p:cNvSpPr/>
            <p:nvPr/>
          </p:nvSpPr>
          <p:spPr>
            <a:xfrm>
              <a:off x="2976770" y="1497331"/>
              <a:ext cx="1262149" cy="77941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Intro. Comp Prog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AB668553-CBE0-4916-94C5-E7FE202EF071}"/>
                </a:ext>
              </a:extLst>
            </p:cNvPr>
            <p:cNvSpPr/>
            <p:nvPr/>
          </p:nvSpPr>
          <p:spPr>
            <a:xfrm>
              <a:off x="4317940" y="1486737"/>
              <a:ext cx="1262149" cy="78780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Found. AI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727B274-4DA0-4EAF-3BA1-9FB9D7241171}"/>
                </a:ext>
              </a:extLst>
            </p:cNvPr>
            <p:cNvSpPr/>
            <p:nvPr/>
          </p:nvSpPr>
          <p:spPr>
            <a:xfrm>
              <a:off x="5685661" y="1497331"/>
              <a:ext cx="1262149" cy="78780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Adv. Soft. Engin.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D4D1039-87EA-24B7-3604-EF94D2C0CA9D}"/>
                </a:ext>
              </a:extLst>
            </p:cNvPr>
            <p:cNvSpPr/>
            <p:nvPr/>
          </p:nvSpPr>
          <p:spPr>
            <a:xfrm>
              <a:off x="7087784" y="1496482"/>
              <a:ext cx="1262149" cy="78780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Comp. Forensics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52EA04A-D482-24D5-5F73-D92C404B43E9}"/>
                </a:ext>
              </a:extLst>
            </p:cNvPr>
            <p:cNvSpPr/>
            <p:nvPr/>
          </p:nvSpPr>
          <p:spPr>
            <a:xfrm>
              <a:off x="8489907" y="1496482"/>
              <a:ext cx="1262149" cy="78780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Info Security Mange.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EAD7286-87AB-6B87-4B8D-AC5E7E9EC756}"/>
              </a:ext>
            </a:extLst>
          </p:cNvPr>
          <p:cNvGrpSpPr/>
          <p:nvPr/>
        </p:nvGrpSpPr>
        <p:grpSpPr>
          <a:xfrm>
            <a:off x="2976770" y="2657217"/>
            <a:ext cx="6775286" cy="798395"/>
            <a:chOff x="2976770" y="2657217"/>
            <a:chExt cx="6775286" cy="798395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AC30D13D-09B5-75BE-3F34-A53FFCF6DB04}"/>
                </a:ext>
              </a:extLst>
            </p:cNvPr>
            <p:cNvSpPr/>
            <p:nvPr/>
          </p:nvSpPr>
          <p:spPr>
            <a:xfrm>
              <a:off x="2976770" y="2667811"/>
              <a:ext cx="1262149" cy="77941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Comp Security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48695DD-1238-081A-F735-5AA61A65F684}"/>
                </a:ext>
              </a:extLst>
            </p:cNvPr>
            <p:cNvSpPr/>
            <p:nvPr/>
          </p:nvSpPr>
          <p:spPr>
            <a:xfrm>
              <a:off x="4317940" y="2657217"/>
              <a:ext cx="1262149" cy="78780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Soft. Project Mgt.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B556D2D-57CC-066D-95A1-0797C42EEEDB}"/>
                </a:ext>
              </a:extLst>
            </p:cNvPr>
            <p:cNvSpPr/>
            <p:nvPr/>
          </p:nvSpPr>
          <p:spPr>
            <a:xfrm>
              <a:off x="5685661" y="2667811"/>
              <a:ext cx="1262149" cy="78780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Stat. Data Analysis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34887F46-5214-1DC0-1C58-5453CEDBF753}"/>
                </a:ext>
              </a:extLst>
            </p:cNvPr>
            <p:cNvSpPr/>
            <p:nvPr/>
          </p:nvSpPr>
          <p:spPr>
            <a:xfrm>
              <a:off x="7087784" y="2666962"/>
              <a:ext cx="1262149" cy="78780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Big Data &amp; Inf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E9E9409-A9C6-5DB7-E59E-30096148F0D4}"/>
                </a:ext>
              </a:extLst>
            </p:cNvPr>
            <p:cNvSpPr/>
            <p:nvPr/>
          </p:nvSpPr>
          <p:spPr>
            <a:xfrm>
              <a:off x="8489907" y="2666962"/>
              <a:ext cx="1262149" cy="78780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Ethical Hacking</a:t>
              </a:r>
            </a:p>
          </p:txBody>
        </p: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9922348-2B0C-BA9B-29DE-3F82407AD404}"/>
              </a:ext>
            </a:extLst>
          </p:cNvPr>
          <p:cNvSpPr/>
          <p:nvPr/>
        </p:nvSpPr>
        <p:spPr>
          <a:xfrm>
            <a:off x="2810355" y="3756561"/>
            <a:ext cx="7264922" cy="11035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D0F9D91F-3392-D4E3-022F-94B5800DDBB3}"/>
              </a:ext>
            </a:extLst>
          </p:cNvPr>
          <p:cNvSpPr/>
          <p:nvPr/>
        </p:nvSpPr>
        <p:spPr>
          <a:xfrm>
            <a:off x="2001774" y="1456460"/>
            <a:ext cx="730621" cy="7878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Term 1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7D14D6D3-91C6-DC4E-7B3A-BA6E3F97ED62}"/>
              </a:ext>
            </a:extLst>
          </p:cNvPr>
          <p:cNvSpPr/>
          <p:nvPr/>
        </p:nvSpPr>
        <p:spPr>
          <a:xfrm>
            <a:off x="1974162" y="2657217"/>
            <a:ext cx="730621" cy="787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Term 2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9C0E90D-C29A-1BB3-730C-93BC95796057}"/>
              </a:ext>
            </a:extLst>
          </p:cNvPr>
          <p:cNvSpPr/>
          <p:nvPr/>
        </p:nvSpPr>
        <p:spPr>
          <a:xfrm>
            <a:off x="1936722" y="3857974"/>
            <a:ext cx="730621" cy="78780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Term 3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AB2CE80-7D76-E6A9-E67F-D315755D1CC6}"/>
              </a:ext>
            </a:extLst>
          </p:cNvPr>
          <p:cNvSpPr/>
          <p:nvPr/>
        </p:nvSpPr>
        <p:spPr>
          <a:xfrm>
            <a:off x="2011535" y="5110460"/>
            <a:ext cx="730621" cy="78780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Summer</a:t>
            </a:r>
          </a:p>
        </p:txBody>
      </p:sp>
      <p:pic>
        <p:nvPicPr>
          <p:cNvPr id="1026" name="Picture 2" descr="Meeting - Free people icons">
            <a:extLst>
              <a:ext uri="{FF2B5EF4-FFF2-40B4-BE49-F238E27FC236}">
                <a16:creationId xmlns:a16="http://schemas.microsoft.com/office/drawing/2014/main" id="{0FF6911C-EA12-8AC3-7614-6C2E3D9C2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492" y="4037652"/>
            <a:ext cx="1730434" cy="173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Cartoon Students Groups Images - Free ...">
            <a:extLst>
              <a:ext uri="{FF2B5EF4-FFF2-40B4-BE49-F238E27FC236}">
                <a16:creationId xmlns:a16="http://schemas.microsoft.com/office/drawing/2014/main" id="{D962F963-5E41-95D2-2CBE-E650D63E7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9" y="1034991"/>
            <a:ext cx="1697609" cy="120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Cartoon Students Groups Images - Free ...">
            <a:extLst>
              <a:ext uri="{FF2B5EF4-FFF2-40B4-BE49-F238E27FC236}">
                <a16:creationId xmlns:a16="http://schemas.microsoft.com/office/drawing/2014/main" id="{C6A940F2-3504-B527-FF25-A33B43A071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2" r="55245"/>
          <a:stretch/>
        </p:blipFill>
        <p:spPr bwMode="auto">
          <a:xfrm>
            <a:off x="794307" y="3075807"/>
            <a:ext cx="329894" cy="120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74A1183D-CB6B-4D5B-FA82-7598028C1E26}"/>
              </a:ext>
            </a:extLst>
          </p:cNvPr>
          <p:cNvGrpSpPr/>
          <p:nvPr/>
        </p:nvGrpSpPr>
        <p:grpSpPr>
          <a:xfrm>
            <a:off x="2976770" y="3889735"/>
            <a:ext cx="6775286" cy="798395"/>
            <a:chOff x="2976770" y="3889735"/>
            <a:chExt cx="6775286" cy="798395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34842B3-3737-033E-3869-CEC7C0192ECD}"/>
                </a:ext>
              </a:extLst>
            </p:cNvPr>
            <p:cNvSpPr/>
            <p:nvPr/>
          </p:nvSpPr>
          <p:spPr>
            <a:xfrm>
              <a:off x="2976770" y="3900329"/>
              <a:ext cx="1262149" cy="77941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Net &amp; Cloud Security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E78AEA2F-12B0-59FA-8AE9-92FFD78A2B0F}"/>
                </a:ext>
              </a:extLst>
            </p:cNvPr>
            <p:cNvSpPr/>
            <p:nvPr/>
          </p:nvSpPr>
          <p:spPr>
            <a:xfrm>
              <a:off x="4317940" y="3889735"/>
              <a:ext cx="1262149" cy="78780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Soft Design &amp; </a:t>
              </a:r>
              <a:r>
                <a:rPr lang="en-US" dirty="0" err="1">
                  <a:solidFill>
                    <a:schemeClr val="tx1"/>
                  </a:solidFill>
                </a:rPr>
                <a:t>Devp</a:t>
              </a:r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F3288E3-407A-E342-7744-B197D1405AF4}"/>
                </a:ext>
              </a:extLst>
            </p:cNvPr>
            <p:cNvSpPr/>
            <p:nvPr/>
          </p:nvSpPr>
          <p:spPr>
            <a:xfrm>
              <a:off x="7087674" y="3900329"/>
              <a:ext cx="2664382" cy="7878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Research Methodology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C3C91E27-5FD6-27A0-F83A-81E8CBA482E4}"/>
                </a:ext>
              </a:extLst>
            </p:cNvPr>
            <p:cNvSpPr/>
            <p:nvPr/>
          </p:nvSpPr>
          <p:spPr>
            <a:xfrm>
              <a:off x="5695729" y="3900329"/>
              <a:ext cx="1262149" cy="78780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Applied AI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4D843E1-84F7-67EA-65B9-E5A7BE545B56}"/>
              </a:ext>
            </a:extLst>
          </p:cNvPr>
          <p:cNvCxnSpPr/>
          <p:nvPr/>
        </p:nvCxnSpPr>
        <p:spPr>
          <a:xfrm flipV="1">
            <a:off x="726174" y="2137893"/>
            <a:ext cx="1210548" cy="759853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42DADD2-AB76-E9DF-C1BD-7B0105B1DB1C}"/>
              </a:ext>
            </a:extLst>
          </p:cNvPr>
          <p:cNvGrpSpPr/>
          <p:nvPr/>
        </p:nvGrpSpPr>
        <p:grpSpPr>
          <a:xfrm>
            <a:off x="4188260" y="2230286"/>
            <a:ext cx="6286634" cy="3058141"/>
            <a:chOff x="4188260" y="2230286"/>
            <a:chExt cx="6286634" cy="3058141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4B4D26C-F04D-B201-38CE-99C934A98E4A}"/>
                </a:ext>
              </a:extLst>
            </p:cNvPr>
            <p:cNvCxnSpPr>
              <a:cxnSpLocks/>
            </p:cNvCxnSpPr>
            <p:nvPr/>
          </p:nvCxnSpPr>
          <p:spPr>
            <a:xfrm>
              <a:off x="4188260" y="2230286"/>
              <a:ext cx="6286634" cy="2157495"/>
            </a:xfrm>
            <a:prstGeom prst="straightConnector1">
              <a:avLst/>
            </a:prstGeom>
            <a:ln w="3175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919E471A-0DEA-3831-9D75-542B2A2DE3F5}"/>
                </a:ext>
              </a:extLst>
            </p:cNvPr>
            <p:cNvCxnSpPr>
              <a:cxnSpLocks/>
            </p:cNvCxnSpPr>
            <p:nvPr/>
          </p:nvCxnSpPr>
          <p:spPr>
            <a:xfrm>
              <a:off x="5450409" y="2230286"/>
              <a:ext cx="4990083" cy="2157495"/>
            </a:xfrm>
            <a:prstGeom prst="straightConnector1">
              <a:avLst/>
            </a:prstGeom>
            <a:ln w="3175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7C60355-DD27-C23E-D9AC-19353905B8E5}"/>
                </a:ext>
              </a:extLst>
            </p:cNvPr>
            <p:cNvCxnSpPr>
              <a:cxnSpLocks/>
            </p:cNvCxnSpPr>
            <p:nvPr/>
          </p:nvCxnSpPr>
          <p:spPr>
            <a:xfrm>
              <a:off x="8145191" y="2284283"/>
              <a:ext cx="2277674" cy="2097889"/>
            </a:xfrm>
            <a:prstGeom prst="straightConnector1">
              <a:avLst/>
            </a:prstGeom>
            <a:ln w="3175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BBB33C5-5CE2-7D0B-42D0-26000F449030}"/>
                </a:ext>
              </a:extLst>
            </p:cNvPr>
            <p:cNvCxnSpPr>
              <a:cxnSpLocks/>
            </p:cNvCxnSpPr>
            <p:nvPr/>
          </p:nvCxnSpPr>
          <p:spPr>
            <a:xfrm>
              <a:off x="8349933" y="3184929"/>
              <a:ext cx="2056157" cy="1162167"/>
            </a:xfrm>
            <a:prstGeom prst="straightConnector1">
              <a:avLst/>
            </a:prstGeom>
            <a:ln w="3175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4C33C3C-4D52-77C9-C1B3-8A310AD5586F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453911"/>
              <a:ext cx="4310091" cy="928261"/>
            </a:xfrm>
            <a:prstGeom prst="straightConnector1">
              <a:avLst/>
            </a:prstGeom>
            <a:ln w="3175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C27D196-D8BA-98A3-521A-025C6DB5BE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7810" y="4382172"/>
              <a:ext cx="3458280" cy="233906"/>
            </a:xfrm>
            <a:prstGeom prst="straightConnector1">
              <a:avLst/>
            </a:prstGeom>
            <a:ln w="3175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A889D2F-3781-3BB2-821D-E647804137DA}"/>
                </a:ext>
              </a:extLst>
            </p:cNvPr>
            <p:cNvCxnSpPr>
              <a:cxnSpLocks/>
            </p:cNvCxnSpPr>
            <p:nvPr/>
          </p:nvCxnSpPr>
          <p:spPr>
            <a:xfrm>
              <a:off x="9769683" y="4316808"/>
              <a:ext cx="565237" cy="65364"/>
            </a:xfrm>
            <a:prstGeom prst="straightConnector1">
              <a:avLst/>
            </a:prstGeom>
            <a:ln w="3175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F0C06A7-DD6F-1571-EABA-28134AD92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08280" y="4382172"/>
              <a:ext cx="1494839" cy="906255"/>
            </a:xfrm>
            <a:prstGeom prst="straightConnector1">
              <a:avLst/>
            </a:prstGeom>
            <a:ln w="3175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5" name="Picture 4" descr="Cartoon Students Groups Images - Free ...">
            <a:extLst>
              <a:ext uri="{FF2B5EF4-FFF2-40B4-BE49-F238E27FC236}">
                <a16:creationId xmlns:a16="http://schemas.microsoft.com/office/drawing/2014/main" id="{6C8B83B8-8DDD-175A-E34E-DA616AC2E9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14"/>
          <a:stretch/>
        </p:blipFill>
        <p:spPr bwMode="auto">
          <a:xfrm>
            <a:off x="141401" y="2456681"/>
            <a:ext cx="476785" cy="120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B71BDF7-7690-0B38-C0AA-7BDBC8327E60}"/>
              </a:ext>
            </a:extLst>
          </p:cNvPr>
          <p:cNvCxnSpPr>
            <a:cxnSpLocks/>
          </p:cNvCxnSpPr>
          <p:nvPr/>
        </p:nvCxnSpPr>
        <p:spPr>
          <a:xfrm flipV="1">
            <a:off x="1180485" y="2137893"/>
            <a:ext cx="861809" cy="1107812"/>
          </a:xfrm>
          <a:prstGeom prst="straightConnector1">
            <a:avLst/>
          </a:prstGeom>
          <a:ln w="31750" cap="flat" cmpd="sng" algn="ctr">
            <a:solidFill>
              <a:srgbClr val="FF2F9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5AA2DE39-30FF-5478-1789-DB594E1E3D1A}"/>
              </a:ext>
            </a:extLst>
          </p:cNvPr>
          <p:cNvGrpSpPr/>
          <p:nvPr/>
        </p:nvGrpSpPr>
        <p:grpSpPr>
          <a:xfrm>
            <a:off x="4188260" y="2244261"/>
            <a:ext cx="6354684" cy="3038557"/>
            <a:chOff x="4188260" y="2244261"/>
            <a:chExt cx="6354684" cy="3038557"/>
          </a:xfrm>
        </p:grpSpPr>
        <p:cxnSp>
          <p:nvCxnSpPr>
            <p:cNvPr id="1032" name="Straight Arrow Connector 1031">
              <a:extLst>
                <a:ext uri="{FF2B5EF4-FFF2-40B4-BE49-F238E27FC236}">
                  <a16:creationId xmlns:a16="http://schemas.microsoft.com/office/drawing/2014/main" id="{95B5DB20-07B2-B029-8D68-004DE4A8E88D}"/>
                </a:ext>
              </a:extLst>
            </p:cNvPr>
            <p:cNvCxnSpPr>
              <a:cxnSpLocks/>
            </p:cNvCxnSpPr>
            <p:nvPr/>
          </p:nvCxnSpPr>
          <p:spPr>
            <a:xfrm>
              <a:off x="6957878" y="4294230"/>
              <a:ext cx="3482614" cy="608639"/>
            </a:xfrm>
            <a:prstGeom prst="straightConnector1">
              <a:avLst/>
            </a:prstGeom>
            <a:ln w="31750" cap="flat" cmpd="sng" algn="ctr">
              <a:solidFill>
                <a:srgbClr val="FF2F92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3" name="Straight Arrow Connector 1032">
              <a:extLst>
                <a:ext uri="{FF2B5EF4-FFF2-40B4-BE49-F238E27FC236}">
                  <a16:creationId xmlns:a16="http://schemas.microsoft.com/office/drawing/2014/main" id="{B1833F18-5F48-136A-BA88-15006BA03EDB}"/>
                </a:ext>
              </a:extLst>
            </p:cNvPr>
            <p:cNvCxnSpPr>
              <a:cxnSpLocks/>
            </p:cNvCxnSpPr>
            <p:nvPr/>
          </p:nvCxnSpPr>
          <p:spPr>
            <a:xfrm>
              <a:off x="6937446" y="2244261"/>
              <a:ext cx="3605498" cy="2753354"/>
            </a:xfrm>
            <a:prstGeom prst="straightConnector1">
              <a:avLst/>
            </a:prstGeom>
            <a:ln w="31750" cap="flat" cmpd="sng" algn="ctr">
              <a:solidFill>
                <a:srgbClr val="FF2F92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4" name="Straight Arrow Connector 1033">
              <a:extLst>
                <a:ext uri="{FF2B5EF4-FFF2-40B4-BE49-F238E27FC236}">
                  <a16:creationId xmlns:a16="http://schemas.microsoft.com/office/drawing/2014/main" id="{F8A12BA2-4DD8-C41E-4293-21AE9F7E710D}"/>
                </a:ext>
              </a:extLst>
            </p:cNvPr>
            <p:cNvCxnSpPr>
              <a:cxnSpLocks/>
            </p:cNvCxnSpPr>
            <p:nvPr/>
          </p:nvCxnSpPr>
          <p:spPr>
            <a:xfrm>
              <a:off x="9655699" y="2284283"/>
              <a:ext cx="852843" cy="2713332"/>
            </a:xfrm>
            <a:prstGeom prst="straightConnector1">
              <a:avLst/>
            </a:prstGeom>
            <a:ln w="31750" cap="flat" cmpd="sng" algn="ctr">
              <a:solidFill>
                <a:srgbClr val="FF2F92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5" name="Straight Arrow Connector 1034">
              <a:extLst>
                <a:ext uri="{FF2B5EF4-FFF2-40B4-BE49-F238E27FC236}">
                  <a16:creationId xmlns:a16="http://schemas.microsoft.com/office/drawing/2014/main" id="{0C8CC8D0-D01C-461F-1782-C2898D35CAD9}"/>
                </a:ext>
              </a:extLst>
            </p:cNvPr>
            <p:cNvCxnSpPr>
              <a:cxnSpLocks/>
            </p:cNvCxnSpPr>
            <p:nvPr/>
          </p:nvCxnSpPr>
          <p:spPr>
            <a:xfrm>
              <a:off x="4188260" y="2254386"/>
              <a:ext cx="6302655" cy="2737620"/>
            </a:xfrm>
            <a:prstGeom prst="straightConnector1">
              <a:avLst/>
            </a:prstGeom>
            <a:ln w="31750" cap="flat" cmpd="sng" algn="ctr">
              <a:solidFill>
                <a:srgbClr val="FF2F92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6" name="Straight Arrow Connector 1035">
              <a:extLst>
                <a:ext uri="{FF2B5EF4-FFF2-40B4-BE49-F238E27FC236}">
                  <a16:creationId xmlns:a16="http://schemas.microsoft.com/office/drawing/2014/main" id="{8249B112-8C0D-14D9-9729-12C3A2736EBB}"/>
                </a:ext>
              </a:extLst>
            </p:cNvPr>
            <p:cNvCxnSpPr>
              <a:cxnSpLocks/>
            </p:cNvCxnSpPr>
            <p:nvPr/>
          </p:nvCxnSpPr>
          <p:spPr>
            <a:xfrm>
              <a:off x="5460905" y="3445018"/>
              <a:ext cx="5013235" cy="1511912"/>
            </a:xfrm>
            <a:prstGeom prst="straightConnector1">
              <a:avLst/>
            </a:prstGeom>
            <a:ln w="31750" cap="flat" cmpd="sng" algn="ctr">
              <a:solidFill>
                <a:srgbClr val="FF2F92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7" name="Straight Arrow Connector 1036">
              <a:extLst>
                <a:ext uri="{FF2B5EF4-FFF2-40B4-BE49-F238E27FC236}">
                  <a16:creationId xmlns:a16="http://schemas.microsoft.com/office/drawing/2014/main" id="{C5A9536C-C09A-E0E1-1F9D-D01995B02DC6}"/>
                </a:ext>
              </a:extLst>
            </p:cNvPr>
            <p:cNvCxnSpPr>
              <a:cxnSpLocks/>
            </p:cNvCxnSpPr>
            <p:nvPr/>
          </p:nvCxnSpPr>
          <p:spPr>
            <a:xfrm>
              <a:off x="5484057" y="4676466"/>
              <a:ext cx="4956435" cy="226403"/>
            </a:xfrm>
            <a:prstGeom prst="straightConnector1">
              <a:avLst/>
            </a:prstGeom>
            <a:ln w="31750" cap="flat" cmpd="sng" algn="ctr">
              <a:solidFill>
                <a:srgbClr val="FF2F92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8" name="Straight Arrow Connector 1037">
              <a:extLst>
                <a:ext uri="{FF2B5EF4-FFF2-40B4-BE49-F238E27FC236}">
                  <a16:creationId xmlns:a16="http://schemas.microsoft.com/office/drawing/2014/main" id="{89164010-9780-80D1-4CF3-F21108F7EEC1}"/>
                </a:ext>
              </a:extLst>
            </p:cNvPr>
            <p:cNvCxnSpPr>
              <a:cxnSpLocks/>
            </p:cNvCxnSpPr>
            <p:nvPr/>
          </p:nvCxnSpPr>
          <p:spPr>
            <a:xfrm>
              <a:off x="6947810" y="3061712"/>
              <a:ext cx="3526330" cy="1930294"/>
            </a:xfrm>
            <a:prstGeom prst="straightConnector1">
              <a:avLst/>
            </a:prstGeom>
            <a:ln w="31750" cap="flat" cmpd="sng" algn="ctr">
              <a:solidFill>
                <a:srgbClr val="FF2F92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9" name="Straight Arrow Connector 1038">
              <a:extLst>
                <a:ext uri="{FF2B5EF4-FFF2-40B4-BE49-F238E27FC236}">
                  <a16:creationId xmlns:a16="http://schemas.microsoft.com/office/drawing/2014/main" id="{C37142E8-66F8-0B48-1093-93C976EEA0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4028" y="4992006"/>
              <a:ext cx="1187141" cy="290812"/>
            </a:xfrm>
            <a:prstGeom prst="straightConnector1">
              <a:avLst/>
            </a:prstGeom>
            <a:ln w="31750" cap="flat" cmpd="sng" algn="ctr">
              <a:solidFill>
                <a:srgbClr val="FF2F92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041" name="Rounded Rectangle 1040">
            <a:extLst>
              <a:ext uri="{FF2B5EF4-FFF2-40B4-BE49-F238E27FC236}">
                <a16:creationId xmlns:a16="http://schemas.microsoft.com/office/drawing/2014/main" id="{88348270-6AA6-BB8A-DDBD-925FAA67AA64}"/>
              </a:ext>
            </a:extLst>
          </p:cNvPr>
          <p:cNvSpPr/>
          <p:nvPr/>
        </p:nvSpPr>
        <p:spPr>
          <a:xfrm>
            <a:off x="293530" y="2221570"/>
            <a:ext cx="1221834" cy="30247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Students</a:t>
            </a:r>
          </a:p>
        </p:txBody>
      </p:sp>
      <p:sp>
        <p:nvSpPr>
          <p:cNvPr id="1042" name="Rounded Rectangle 1041">
            <a:extLst>
              <a:ext uri="{FF2B5EF4-FFF2-40B4-BE49-F238E27FC236}">
                <a16:creationId xmlns:a16="http://schemas.microsoft.com/office/drawing/2014/main" id="{3A62D8D3-45D2-3FC4-03FA-5CB47D0A62E0}"/>
              </a:ext>
            </a:extLst>
          </p:cNvPr>
          <p:cNvSpPr/>
          <p:nvPr/>
        </p:nvSpPr>
        <p:spPr>
          <a:xfrm>
            <a:off x="10601492" y="5618895"/>
            <a:ext cx="1547304" cy="558731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Progression Board</a:t>
            </a:r>
          </a:p>
        </p:txBody>
      </p:sp>
      <p:sp>
        <p:nvSpPr>
          <p:cNvPr id="1044" name="Rounded Rectangle 1043">
            <a:extLst>
              <a:ext uri="{FF2B5EF4-FFF2-40B4-BE49-F238E27FC236}">
                <a16:creationId xmlns:a16="http://schemas.microsoft.com/office/drawing/2014/main" id="{941D7AF4-319D-D74B-F1F6-CA6B301D16F1}"/>
              </a:ext>
            </a:extLst>
          </p:cNvPr>
          <p:cNvSpPr/>
          <p:nvPr/>
        </p:nvSpPr>
        <p:spPr>
          <a:xfrm>
            <a:off x="7878989" y="1072662"/>
            <a:ext cx="2196287" cy="29856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Academic Year</a:t>
            </a:r>
          </a:p>
        </p:txBody>
      </p:sp>
      <p:sp>
        <p:nvSpPr>
          <p:cNvPr id="1045" name="Rounded Rectangle 1044">
            <a:extLst>
              <a:ext uri="{FF2B5EF4-FFF2-40B4-BE49-F238E27FC236}">
                <a16:creationId xmlns:a16="http://schemas.microsoft.com/office/drawing/2014/main" id="{64CE30D0-7D2F-96B4-7075-D97DB8C3A6D0}"/>
              </a:ext>
            </a:extLst>
          </p:cNvPr>
          <p:cNvSpPr/>
          <p:nvPr/>
        </p:nvSpPr>
        <p:spPr>
          <a:xfrm>
            <a:off x="10409406" y="1072661"/>
            <a:ext cx="1997915" cy="3146133"/>
          </a:xfrm>
          <a:prstGeom prst="roundRect">
            <a:avLst/>
          </a:prstGeom>
          <a:solidFill>
            <a:schemeClr val="tx2">
              <a:lumMod val="40000"/>
              <a:lumOff val="60000"/>
              <a:alpha val="40858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0000"/>
                </a:solidFill>
              </a:rPr>
              <a:t>Other Department, Modules @NTU</a:t>
            </a:r>
          </a:p>
        </p:txBody>
      </p:sp>
    </p:spTree>
    <p:extLst>
      <p:ext uri="{BB962C8B-B14F-4D97-AF65-F5344CB8AC3E}">
        <p14:creationId xmlns:p14="http://schemas.microsoft.com/office/powerpoint/2010/main" val="61197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29" grpId="0" animBg="1"/>
      <p:bldP spid="43" grpId="0" animBg="1"/>
      <p:bldP spid="44" grpId="0" animBg="1"/>
      <p:bldP spid="45" grpId="0" animBg="1"/>
      <p:bldP spid="46" grpId="0" animBg="1"/>
      <p:bldP spid="1044" grpId="0"/>
      <p:bldP spid="10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A9A4E47-8C76-328D-25C0-4C5244289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073FC8D-4E6D-5CAB-333B-41A815E6D8F1}"/>
              </a:ext>
            </a:extLst>
          </p:cNvPr>
          <p:cNvSpPr/>
          <p:nvPr/>
        </p:nvSpPr>
        <p:spPr>
          <a:xfrm>
            <a:off x="1857079" y="1082546"/>
            <a:ext cx="8477841" cy="5092724"/>
          </a:xfrm>
          <a:prstGeom prst="roundRect">
            <a:avLst/>
          </a:prstGeom>
          <a:solidFill>
            <a:schemeClr val="tx2">
              <a:lumMod val="40000"/>
              <a:lumOff val="60000"/>
              <a:alpha val="40858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062097-939A-D31A-BCA0-3F9CF1E0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0" y="439436"/>
            <a:ext cx="11306175" cy="643110"/>
          </a:xfrm>
        </p:spPr>
        <p:txBody>
          <a:bodyPr/>
          <a:lstStyle/>
          <a:p>
            <a:r>
              <a:rPr lang="en-GB" sz="4000" dirty="0">
                <a:solidFill>
                  <a:srgbClr val="FF2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Modularisation: Context MSc in CS @ NTU</a:t>
            </a:r>
            <a:endParaRPr lang="en-US" sz="4000" dirty="0">
              <a:solidFill>
                <a:srgbClr val="FF2F9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32082F5-DDC3-AC9E-2549-15453661019E}"/>
              </a:ext>
            </a:extLst>
          </p:cNvPr>
          <p:cNvSpPr/>
          <p:nvPr/>
        </p:nvSpPr>
        <p:spPr>
          <a:xfrm>
            <a:off x="2828849" y="1368241"/>
            <a:ext cx="7264922" cy="10731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7659F91-5118-EAE9-5735-C209E77DBC77}"/>
              </a:ext>
            </a:extLst>
          </p:cNvPr>
          <p:cNvSpPr/>
          <p:nvPr/>
        </p:nvSpPr>
        <p:spPr>
          <a:xfrm>
            <a:off x="2810355" y="2524043"/>
            <a:ext cx="7264922" cy="11035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91CEF9E-BCAC-1F12-1622-0AE72B6C7C3C}"/>
              </a:ext>
            </a:extLst>
          </p:cNvPr>
          <p:cNvSpPr/>
          <p:nvPr/>
        </p:nvSpPr>
        <p:spPr>
          <a:xfrm>
            <a:off x="2810355" y="5267272"/>
            <a:ext cx="7264922" cy="50081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Masters Major Project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8AB9386-42B7-BE55-E7C9-7F426C8DD8B0}"/>
              </a:ext>
            </a:extLst>
          </p:cNvPr>
          <p:cNvGrpSpPr/>
          <p:nvPr/>
        </p:nvGrpSpPr>
        <p:grpSpPr>
          <a:xfrm>
            <a:off x="2976770" y="1486737"/>
            <a:ext cx="6775286" cy="798395"/>
            <a:chOff x="2976770" y="1486737"/>
            <a:chExt cx="6775286" cy="798395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7EB562F-9C40-2102-21F3-0B9B69CE36C3}"/>
                </a:ext>
              </a:extLst>
            </p:cNvPr>
            <p:cNvSpPr/>
            <p:nvPr/>
          </p:nvSpPr>
          <p:spPr>
            <a:xfrm>
              <a:off x="2976770" y="1497331"/>
              <a:ext cx="1262149" cy="77941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Intro. Comp Prog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A29BE17-E161-45D3-93C8-300EC889F1D3}"/>
                </a:ext>
              </a:extLst>
            </p:cNvPr>
            <p:cNvSpPr/>
            <p:nvPr/>
          </p:nvSpPr>
          <p:spPr>
            <a:xfrm>
              <a:off x="4317940" y="1486737"/>
              <a:ext cx="1262149" cy="78780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Found. AI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0679FAF-F62B-8D2C-8251-D5B2D23AEBB2}"/>
                </a:ext>
              </a:extLst>
            </p:cNvPr>
            <p:cNvSpPr/>
            <p:nvPr/>
          </p:nvSpPr>
          <p:spPr>
            <a:xfrm>
              <a:off x="5685661" y="1497331"/>
              <a:ext cx="1262149" cy="78780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Adv. Soft. Engin.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FD8C84B-95CA-BC1A-6BDB-7C5A29827EE5}"/>
                </a:ext>
              </a:extLst>
            </p:cNvPr>
            <p:cNvSpPr/>
            <p:nvPr/>
          </p:nvSpPr>
          <p:spPr>
            <a:xfrm>
              <a:off x="7087784" y="1496482"/>
              <a:ext cx="1262149" cy="78780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Comp. Forensics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3FFF645-0906-1E9F-6F07-8B39FE5CA9F6}"/>
                </a:ext>
              </a:extLst>
            </p:cNvPr>
            <p:cNvSpPr/>
            <p:nvPr/>
          </p:nvSpPr>
          <p:spPr>
            <a:xfrm>
              <a:off x="8489907" y="1496482"/>
              <a:ext cx="1262149" cy="78780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Info Security Mange.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443361-E25D-F17E-70C9-0C1CF536BAF2}"/>
              </a:ext>
            </a:extLst>
          </p:cNvPr>
          <p:cNvGrpSpPr/>
          <p:nvPr/>
        </p:nvGrpSpPr>
        <p:grpSpPr>
          <a:xfrm>
            <a:off x="2976770" y="2657217"/>
            <a:ext cx="6775286" cy="798395"/>
            <a:chOff x="2976770" y="2657217"/>
            <a:chExt cx="6775286" cy="798395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06EFAF51-E5EF-F49C-721F-596E7806B263}"/>
                </a:ext>
              </a:extLst>
            </p:cNvPr>
            <p:cNvSpPr/>
            <p:nvPr/>
          </p:nvSpPr>
          <p:spPr>
            <a:xfrm>
              <a:off x="2976770" y="2667811"/>
              <a:ext cx="1262149" cy="77941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Comp Security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2C3CAD95-6399-E46C-9C1A-6551CCC2E869}"/>
                </a:ext>
              </a:extLst>
            </p:cNvPr>
            <p:cNvSpPr/>
            <p:nvPr/>
          </p:nvSpPr>
          <p:spPr>
            <a:xfrm>
              <a:off x="4317940" y="2657217"/>
              <a:ext cx="1262149" cy="78780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Soft. Project Mgt.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3E0657A-E5D2-6679-1FC6-A7A444ABD813}"/>
                </a:ext>
              </a:extLst>
            </p:cNvPr>
            <p:cNvSpPr/>
            <p:nvPr/>
          </p:nvSpPr>
          <p:spPr>
            <a:xfrm>
              <a:off x="5685661" y="2667811"/>
              <a:ext cx="1262149" cy="78780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Stat. Data Analysis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8FB6A16E-62AE-D021-AC84-0701616BD4BA}"/>
                </a:ext>
              </a:extLst>
            </p:cNvPr>
            <p:cNvSpPr/>
            <p:nvPr/>
          </p:nvSpPr>
          <p:spPr>
            <a:xfrm>
              <a:off x="7087784" y="2666962"/>
              <a:ext cx="1262149" cy="78780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Big Data &amp; Inf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0719F4AB-9120-4529-AC2E-1D7878398B44}"/>
                </a:ext>
              </a:extLst>
            </p:cNvPr>
            <p:cNvSpPr/>
            <p:nvPr/>
          </p:nvSpPr>
          <p:spPr>
            <a:xfrm>
              <a:off x="8489907" y="2666962"/>
              <a:ext cx="1262149" cy="78780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Ethical Hacking</a:t>
              </a:r>
            </a:p>
          </p:txBody>
        </p: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FE5A7D6-956E-D509-0A3B-B1EDF1DF5D0D}"/>
              </a:ext>
            </a:extLst>
          </p:cNvPr>
          <p:cNvSpPr/>
          <p:nvPr/>
        </p:nvSpPr>
        <p:spPr>
          <a:xfrm>
            <a:off x="2810355" y="3756561"/>
            <a:ext cx="7264922" cy="110352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A8707E10-898B-7312-F762-6B510DAA7524}"/>
              </a:ext>
            </a:extLst>
          </p:cNvPr>
          <p:cNvSpPr/>
          <p:nvPr/>
        </p:nvSpPr>
        <p:spPr>
          <a:xfrm>
            <a:off x="2001774" y="1456460"/>
            <a:ext cx="730621" cy="7878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Term 1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9337C34-4042-7829-30A6-36108B03E91D}"/>
              </a:ext>
            </a:extLst>
          </p:cNvPr>
          <p:cNvSpPr/>
          <p:nvPr/>
        </p:nvSpPr>
        <p:spPr>
          <a:xfrm>
            <a:off x="1974162" y="2657217"/>
            <a:ext cx="730621" cy="78780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Term 2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7956C1F-A3B8-1DD8-4F47-854D4C1D0346}"/>
              </a:ext>
            </a:extLst>
          </p:cNvPr>
          <p:cNvSpPr/>
          <p:nvPr/>
        </p:nvSpPr>
        <p:spPr>
          <a:xfrm>
            <a:off x="1936722" y="3857974"/>
            <a:ext cx="730621" cy="78780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Term 3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CA831B1-4CBA-032B-51CB-15FFCE0C885D}"/>
              </a:ext>
            </a:extLst>
          </p:cNvPr>
          <p:cNvSpPr/>
          <p:nvPr/>
        </p:nvSpPr>
        <p:spPr>
          <a:xfrm>
            <a:off x="2011535" y="5110460"/>
            <a:ext cx="730621" cy="78780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Summer</a:t>
            </a:r>
          </a:p>
        </p:txBody>
      </p:sp>
      <p:pic>
        <p:nvPicPr>
          <p:cNvPr id="1026" name="Picture 2" descr="Meeting - Free people icons">
            <a:extLst>
              <a:ext uri="{FF2B5EF4-FFF2-40B4-BE49-F238E27FC236}">
                <a16:creationId xmlns:a16="http://schemas.microsoft.com/office/drawing/2014/main" id="{560354FD-F632-74D3-B56F-C9743B2A1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492" y="4037652"/>
            <a:ext cx="1730434" cy="173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Cartoon Students Groups Images - Free ...">
            <a:extLst>
              <a:ext uri="{FF2B5EF4-FFF2-40B4-BE49-F238E27FC236}">
                <a16:creationId xmlns:a16="http://schemas.microsoft.com/office/drawing/2014/main" id="{0CEF57A5-EA3A-2B73-D708-4471BED6F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9" y="1034991"/>
            <a:ext cx="1697609" cy="120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Cartoon Students Groups Images - Free ...">
            <a:extLst>
              <a:ext uri="{FF2B5EF4-FFF2-40B4-BE49-F238E27FC236}">
                <a16:creationId xmlns:a16="http://schemas.microsoft.com/office/drawing/2014/main" id="{4403FBD9-AD27-28F8-153B-ED45BBEA46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2" r="55245"/>
          <a:stretch/>
        </p:blipFill>
        <p:spPr bwMode="auto">
          <a:xfrm>
            <a:off x="794307" y="3075807"/>
            <a:ext cx="329894" cy="120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06B007ED-E1B3-66D2-5110-26FF454C75DE}"/>
              </a:ext>
            </a:extLst>
          </p:cNvPr>
          <p:cNvGrpSpPr/>
          <p:nvPr/>
        </p:nvGrpSpPr>
        <p:grpSpPr>
          <a:xfrm>
            <a:off x="2976770" y="3889735"/>
            <a:ext cx="6775286" cy="798395"/>
            <a:chOff x="2976770" y="3889735"/>
            <a:chExt cx="6775286" cy="798395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0C16C40-FB4F-5958-7854-F1279CFAE115}"/>
                </a:ext>
              </a:extLst>
            </p:cNvPr>
            <p:cNvSpPr/>
            <p:nvPr/>
          </p:nvSpPr>
          <p:spPr>
            <a:xfrm>
              <a:off x="2976770" y="3900329"/>
              <a:ext cx="1262149" cy="77941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Net &amp; Cloud Security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10842A8B-3DF1-0612-71F3-C295A0D2E5E7}"/>
                </a:ext>
              </a:extLst>
            </p:cNvPr>
            <p:cNvSpPr/>
            <p:nvPr/>
          </p:nvSpPr>
          <p:spPr>
            <a:xfrm>
              <a:off x="4317940" y="3889735"/>
              <a:ext cx="1262149" cy="78780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Soft Design &amp; </a:t>
              </a:r>
              <a:r>
                <a:rPr lang="en-US" dirty="0" err="1">
                  <a:solidFill>
                    <a:schemeClr val="tx1"/>
                  </a:solidFill>
                </a:rPr>
                <a:t>Devp</a:t>
              </a:r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597BDE7-7DE1-46F8-70F6-A3AA1431363D}"/>
                </a:ext>
              </a:extLst>
            </p:cNvPr>
            <p:cNvSpPr/>
            <p:nvPr/>
          </p:nvSpPr>
          <p:spPr>
            <a:xfrm>
              <a:off x="7087674" y="3900329"/>
              <a:ext cx="2664382" cy="78780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Research Methodology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84FFE7EE-1B16-C254-8B7F-085CFEA6E5F2}"/>
                </a:ext>
              </a:extLst>
            </p:cNvPr>
            <p:cNvSpPr/>
            <p:nvPr/>
          </p:nvSpPr>
          <p:spPr>
            <a:xfrm>
              <a:off x="5695729" y="3900329"/>
              <a:ext cx="1262149" cy="78780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Applied AI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C8C4C06-A4F9-7BB4-CB67-A5E65890CC1B}"/>
              </a:ext>
            </a:extLst>
          </p:cNvPr>
          <p:cNvCxnSpPr/>
          <p:nvPr/>
        </p:nvCxnSpPr>
        <p:spPr>
          <a:xfrm flipV="1">
            <a:off x="726174" y="2137893"/>
            <a:ext cx="1210548" cy="759853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F9B5464-6176-CBD0-1AF4-4C4D036B251D}"/>
              </a:ext>
            </a:extLst>
          </p:cNvPr>
          <p:cNvGrpSpPr/>
          <p:nvPr/>
        </p:nvGrpSpPr>
        <p:grpSpPr>
          <a:xfrm>
            <a:off x="4188260" y="2230286"/>
            <a:ext cx="6286634" cy="3058141"/>
            <a:chOff x="4188260" y="2230286"/>
            <a:chExt cx="6286634" cy="3058141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29ED5F5-FD61-F6D0-79AE-1CC570529010}"/>
                </a:ext>
              </a:extLst>
            </p:cNvPr>
            <p:cNvCxnSpPr>
              <a:cxnSpLocks/>
            </p:cNvCxnSpPr>
            <p:nvPr/>
          </p:nvCxnSpPr>
          <p:spPr>
            <a:xfrm>
              <a:off x="4188260" y="2230286"/>
              <a:ext cx="6286634" cy="2157495"/>
            </a:xfrm>
            <a:prstGeom prst="straightConnector1">
              <a:avLst/>
            </a:prstGeom>
            <a:ln w="3175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4779022-0614-65F2-2FAA-91B09B3421BB}"/>
                </a:ext>
              </a:extLst>
            </p:cNvPr>
            <p:cNvCxnSpPr>
              <a:cxnSpLocks/>
            </p:cNvCxnSpPr>
            <p:nvPr/>
          </p:nvCxnSpPr>
          <p:spPr>
            <a:xfrm>
              <a:off x="5450409" y="2230286"/>
              <a:ext cx="4990083" cy="2157495"/>
            </a:xfrm>
            <a:prstGeom prst="straightConnector1">
              <a:avLst/>
            </a:prstGeom>
            <a:ln w="3175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293D840-B982-E5BA-BE6D-1C63F7A1A085}"/>
                </a:ext>
              </a:extLst>
            </p:cNvPr>
            <p:cNvCxnSpPr>
              <a:cxnSpLocks/>
            </p:cNvCxnSpPr>
            <p:nvPr/>
          </p:nvCxnSpPr>
          <p:spPr>
            <a:xfrm>
              <a:off x="8145191" y="2284283"/>
              <a:ext cx="2277674" cy="2097889"/>
            </a:xfrm>
            <a:prstGeom prst="straightConnector1">
              <a:avLst/>
            </a:prstGeom>
            <a:ln w="3175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0B8A856-E38B-CECE-6958-9D6B5E2EC1D4}"/>
                </a:ext>
              </a:extLst>
            </p:cNvPr>
            <p:cNvCxnSpPr>
              <a:cxnSpLocks/>
            </p:cNvCxnSpPr>
            <p:nvPr/>
          </p:nvCxnSpPr>
          <p:spPr>
            <a:xfrm>
              <a:off x="8349933" y="3184929"/>
              <a:ext cx="2056157" cy="1162167"/>
            </a:xfrm>
            <a:prstGeom prst="straightConnector1">
              <a:avLst/>
            </a:prstGeom>
            <a:ln w="3175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0DA61BE-ACBB-AD1E-03FC-B126DDFA6BF6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453911"/>
              <a:ext cx="4310091" cy="928261"/>
            </a:xfrm>
            <a:prstGeom prst="straightConnector1">
              <a:avLst/>
            </a:prstGeom>
            <a:ln w="3175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96775EB-A181-3558-5994-E11E297C8E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7810" y="4382172"/>
              <a:ext cx="3458280" cy="233906"/>
            </a:xfrm>
            <a:prstGeom prst="straightConnector1">
              <a:avLst/>
            </a:prstGeom>
            <a:ln w="3175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3CC9903-DEB7-9FBC-D1ED-51BD1592BC65}"/>
                </a:ext>
              </a:extLst>
            </p:cNvPr>
            <p:cNvCxnSpPr>
              <a:cxnSpLocks/>
            </p:cNvCxnSpPr>
            <p:nvPr/>
          </p:nvCxnSpPr>
          <p:spPr>
            <a:xfrm>
              <a:off x="9769683" y="4316808"/>
              <a:ext cx="565237" cy="65364"/>
            </a:xfrm>
            <a:prstGeom prst="straightConnector1">
              <a:avLst/>
            </a:prstGeom>
            <a:ln w="3175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254A9B0-D301-DF42-7805-3CAD2A3774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08280" y="4382172"/>
              <a:ext cx="1494839" cy="906255"/>
            </a:xfrm>
            <a:prstGeom prst="straightConnector1">
              <a:avLst/>
            </a:prstGeom>
            <a:ln w="3175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5" name="Picture 4" descr="Cartoon Students Groups Images - Free ...">
            <a:extLst>
              <a:ext uri="{FF2B5EF4-FFF2-40B4-BE49-F238E27FC236}">
                <a16:creationId xmlns:a16="http://schemas.microsoft.com/office/drawing/2014/main" id="{E5C58D1E-03FD-2F05-ADD2-D41A877BBD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14"/>
          <a:stretch/>
        </p:blipFill>
        <p:spPr bwMode="auto">
          <a:xfrm>
            <a:off x="141401" y="2456681"/>
            <a:ext cx="476785" cy="120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850D6E2-8E74-27A5-47AF-7D7FDE59FFFE}"/>
              </a:ext>
            </a:extLst>
          </p:cNvPr>
          <p:cNvCxnSpPr>
            <a:cxnSpLocks/>
          </p:cNvCxnSpPr>
          <p:nvPr/>
        </p:nvCxnSpPr>
        <p:spPr>
          <a:xfrm flipV="1">
            <a:off x="1180485" y="2137893"/>
            <a:ext cx="861809" cy="1107812"/>
          </a:xfrm>
          <a:prstGeom prst="straightConnector1">
            <a:avLst/>
          </a:prstGeom>
          <a:ln w="31750" cap="flat" cmpd="sng" algn="ctr">
            <a:solidFill>
              <a:schemeClr val="accent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59C5F2CD-0A3F-C07B-B479-28D63F3954D5}"/>
              </a:ext>
            </a:extLst>
          </p:cNvPr>
          <p:cNvGrpSpPr/>
          <p:nvPr/>
        </p:nvGrpSpPr>
        <p:grpSpPr>
          <a:xfrm>
            <a:off x="4188260" y="2244261"/>
            <a:ext cx="6354684" cy="3038557"/>
            <a:chOff x="4188260" y="2244261"/>
            <a:chExt cx="6354684" cy="3038557"/>
          </a:xfrm>
        </p:grpSpPr>
        <p:cxnSp>
          <p:nvCxnSpPr>
            <p:cNvPr id="1032" name="Straight Arrow Connector 1031">
              <a:extLst>
                <a:ext uri="{FF2B5EF4-FFF2-40B4-BE49-F238E27FC236}">
                  <a16:creationId xmlns:a16="http://schemas.microsoft.com/office/drawing/2014/main" id="{EB5D2B82-C2DD-228C-F391-D39DD7C186F9}"/>
                </a:ext>
              </a:extLst>
            </p:cNvPr>
            <p:cNvCxnSpPr>
              <a:cxnSpLocks/>
            </p:cNvCxnSpPr>
            <p:nvPr/>
          </p:nvCxnSpPr>
          <p:spPr>
            <a:xfrm>
              <a:off x="6957878" y="4294230"/>
              <a:ext cx="3482614" cy="608639"/>
            </a:xfrm>
            <a:prstGeom prst="straightConnector1">
              <a:avLst/>
            </a:prstGeom>
            <a:ln w="317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3" name="Straight Arrow Connector 1032">
              <a:extLst>
                <a:ext uri="{FF2B5EF4-FFF2-40B4-BE49-F238E27FC236}">
                  <a16:creationId xmlns:a16="http://schemas.microsoft.com/office/drawing/2014/main" id="{B5994DA9-54AB-CC6B-769F-D0CE9A2B34DC}"/>
                </a:ext>
              </a:extLst>
            </p:cNvPr>
            <p:cNvCxnSpPr>
              <a:cxnSpLocks/>
            </p:cNvCxnSpPr>
            <p:nvPr/>
          </p:nvCxnSpPr>
          <p:spPr>
            <a:xfrm>
              <a:off x="6937446" y="2244261"/>
              <a:ext cx="3605498" cy="2753354"/>
            </a:xfrm>
            <a:prstGeom prst="straightConnector1">
              <a:avLst/>
            </a:prstGeom>
            <a:ln w="317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4" name="Straight Arrow Connector 1033">
              <a:extLst>
                <a:ext uri="{FF2B5EF4-FFF2-40B4-BE49-F238E27FC236}">
                  <a16:creationId xmlns:a16="http://schemas.microsoft.com/office/drawing/2014/main" id="{2B188ECE-E8E4-0821-EC2D-0D1A14810343}"/>
                </a:ext>
              </a:extLst>
            </p:cNvPr>
            <p:cNvCxnSpPr>
              <a:cxnSpLocks/>
            </p:cNvCxnSpPr>
            <p:nvPr/>
          </p:nvCxnSpPr>
          <p:spPr>
            <a:xfrm>
              <a:off x="9655699" y="2284283"/>
              <a:ext cx="852843" cy="2713332"/>
            </a:xfrm>
            <a:prstGeom prst="straightConnector1">
              <a:avLst/>
            </a:prstGeom>
            <a:ln w="317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5" name="Straight Arrow Connector 1034">
              <a:extLst>
                <a:ext uri="{FF2B5EF4-FFF2-40B4-BE49-F238E27FC236}">
                  <a16:creationId xmlns:a16="http://schemas.microsoft.com/office/drawing/2014/main" id="{350CB6D2-4C14-DA1C-09B1-2369F111AAA8}"/>
                </a:ext>
              </a:extLst>
            </p:cNvPr>
            <p:cNvCxnSpPr>
              <a:cxnSpLocks/>
            </p:cNvCxnSpPr>
            <p:nvPr/>
          </p:nvCxnSpPr>
          <p:spPr>
            <a:xfrm>
              <a:off x="4188260" y="2254386"/>
              <a:ext cx="6302655" cy="2737620"/>
            </a:xfrm>
            <a:prstGeom prst="straightConnector1">
              <a:avLst/>
            </a:prstGeom>
            <a:ln w="317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6" name="Straight Arrow Connector 1035">
              <a:extLst>
                <a:ext uri="{FF2B5EF4-FFF2-40B4-BE49-F238E27FC236}">
                  <a16:creationId xmlns:a16="http://schemas.microsoft.com/office/drawing/2014/main" id="{C99BB24C-93DA-EAD9-DC6B-56E173CB074A}"/>
                </a:ext>
              </a:extLst>
            </p:cNvPr>
            <p:cNvCxnSpPr>
              <a:cxnSpLocks/>
            </p:cNvCxnSpPr>
            <p:nvPr/>
          </p:nvCxnSpPr>
          <p:spPr>
            <a:xfrm>
              <a:off x="5460905" y="3445018"/>
              <a:ext cx="5013235" cy="1511912"/>
            </a:xfrm>
            <a:prstGeom prst="straightConnector1">
              <a:avLst/>
            </a:prstGeom>
            <a:ln w="317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7" name="Straight Arrow Connector 1036">
              <a:extLst>
                <a:ext uri="{FF2B5EF4-FFF2-40B4-BE49-F238E27FC236}">
                  <a16:creationId xmlns:a16="http://schemas.microsoft.com/office/drawing/2014/main" id="{6238B1F6-2C6F-71C2-FDEF-6791919CF6CF}"/>
                </a:ext>
              </a:extLst>
            </p:cNvPr>
            <p:cNvCxnSpPr>
              <a:cxnSpLocks/>
            </p:cNvCxnSpPr>
            <p:nvPr/>
          </p:nvCxnSpPr>
          <p:spPr>
            <a:xfrm>
              <a:off x="5484057" y="4676466"/>
              <a:ext cx="4956435" cy="226403"/>
            </a:xfrm>
            <a:prstGeom prst="straightConnector1">
              <a:avLst/>
            </a:prstGeom>
            <a:ln w="317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8" name="Straight Arrow Connector 1037">
              <a:extLst>
                <a:ext uri="{FF2B5EF4-FFF2-40B4-BE49-F238E27FC236}">
                  <a16:creationId xmlns:a16="http://schemas.microsoft.com/office/drawing/2014/main" id="{1A763CF5-E1D7-A1D3-757E-09E301BDC990}"/>
                </a:ext>
              </a:extLst>
            </p:cNvPr>
            <p:cNvCxnSpPr>
              <a:cxnSpLocks/>
            </p:cNvCxnSpPr>
            <p:nvPr/>
          </p:nvCxnSpPr>
          <p:spPr>
            <a:xfrm>
              <a:off x="6947810" y="3061712"/>
              <a:ext cx="3526330" cy="1930294"/>
            </a:xfrm>
            <a:prstGeom prst="straightConnector1">
              <a:avLst/>
            </a:prstGeom>
            <a:ln w="317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9" name="Straight Arrow Connector 1038">
              <a:extLst>
                <a:ext uri="{FF2B5EF4-FFF2-40B4-BE49-F238E27FC236}">
                  <a16:creationId xmlns:a16="http://schemas.microsoft.com/office/drawing/2014/main" id="{AEF4E101-369A-85A7-0A33-D77730CB1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4028" y="4992006"/>
              <a:ext cx="1187141" cy="290812"/>
            </a:xfrm>
            <a:prstGeom prst="straightConnector1">
              <a:avLst/>
            </a:prstGeom>
            <a:ln w="317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041" name="Rounded Rectangle 1040">
            <a:extLst>
              <a:ext uri="{FF2B5EF4-FFF2-40B4-BE49-F238E27FC236}">
                <a16:creationId xmlns:a16="http://schemas.microsoft.com/office/drawing/2014/main" id="{F138DA16-1856-72C8-77B5-C0995908079C}"/>
              </a:ext>
            </a:extLst>
          </p:cNvPr>
          <p:cNvSpPr/>
          <p:nvPr/>
        </p:nvSpPr>
        <p:spPr>
          <a:xfrm>
            <a:off x="293530" y="2221570"/>
            <a:ext cx="1221834" cy="30247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Students</a:t>
            </a:r>
          </a:p>
        </p:txBody>
      </p:sp>
      <p:sp>
        <p:nvSpPr>
          <p:cNvPr id="1042" name="Rounded Rectangle 1041">
            <a:extLst>
              <a:ext uri="{FF2B5EF4-FFF2-40B4-BE49-F238E27FC236}">
                <a16:creationId xmlns:a16="http://schemas.microsoft.com/office/drawing/2014/main" id="{36FBCB41-4454-ED74-88D6-2DE006902744}"/>
              </a:ext>
            </a:extLst>
          </p:cNvPr>
          <p:cNvSpPr/>
          <p:nvPr/>
        </p:nvSpPr>
        <p:spPr>
          <a:xfrm>
            <a:off x="10601492" y="5618895"/>
            <a:ext cx="1547304" cy="558731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Progression Board</a:t>
            </a:r>
          </a:p>
        </p:txBody>
      </p:sp>
      <p:sp>
        <p:nvSpPr>
          <p:cNvPr id="1044" name="Rounded Rectangle 1043">
            <a:extLst>
              <a:ext uri="{FF2B5EF4-FFF2-40B4-BE49-F238E27FC236}">
                <a16:creationId xmlns:a16="http://schemas.microsoft.com/office/drawing/2014/main" id="{33D0443E-BC75-3E68-D077-2DD2B2E9D099}"/>
              </a:ext>
            </a:extLst>
          </p:cNvPr>
          <p:cNvSpPr/>
          <p:nvPr/>
        </p:nvSpPr>
        <p:spPr>
          <a:xfrm>
            <a:off x="7878989" y="1072662"/>
            <a:ext cx="2196287" cy="29856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Academic Year</a:t>
            </a:r>
          </a:p>
        </p:txBody>
      </p:sp>
      <p:sp>
        <p:nvSpPr>
          <p:cNvPr id="1045" name="Rounded Rectangle 1044">
            <a:extLst>
              <a:ext uri="{FF2B5EF4-FFF2-40B4-BE49-F238E27FC236}">
                <a16:creationId xmlns:a16="http://schemas.microsoft.com/office/drawing/2014/main" id="{8E46E77E-6A34-D6F3-4C28-FBA0D5F37654}"/>
              </a:ext>
            </a:extLst>
          </p:cNvPr>
          <p:cNvSpPr/>
          <p:nvPr/>
        </p:nvSpPr>
        <p:spPr>
          <a:xfrm>
            <a:off x="10409406" y="1072661"/>
            <a:ext cx="1997915" cy="3146133"/>
          </a:xfrm>
          <a:prstGeom prst="roundRect">
            <a:avLst/>
          </a:prstGeom>
          <a:solidFill>
            <a:schemeClr val="tx2">
              <a:lumMod val="40000"/>
              <a:lumOff val="60000"/>
              <a:alpha val="40858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0000"/>
                </a:solidFill>
              </a:rPr>
              <a:t>Other Department, Modules @NTU</a:t>
            </a:r>
          </a:p>
        </p:txBody>
      </p:sp>
    </p:spTree>
    <p:extLst>
      <p:ext uri="{BB962C8B-B14F-4D97-AF65-F5344CB8AC3E}">
        <p14:creationId xmlns:p14="http://schemas.microsoft.com/office/powerpoint/2010/main" val="266889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29" grpId="0" animBg="1"/>
      <p:bldP spid="43" grpId="0" animBg="1"/>
      <p:bldP spid="44" grpId="0" animBg="1"/>
      <p:bldP spid="45" grpId="0" animBg="1"/>
      <p:bldP spid="46" grpId="0" animBg="1"/>
      <p:bldP spid="1044" grpId="0"/>
      <p:bldP spid="10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E3B173-AD81-2F13-97CF-DFDAC8D2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Complex Program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3F605-B295-B082-298F-D30C108DCB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157" y="2318197"/>
            <a:ext cx="10542474" cy="36833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Up to now, your programs have been quite small</a:t>
            </a:r>
          </a:p>
          <a:p>
            <a:pPr indent="-2286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As you build more complex things, they get harder to manage</a:t>
            </a:r>
          </a:p>
          <a:p>
            <a:pPr indent="-2286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And it becomes very hard to work out what will happen next…</a:t>
            </a:r>
          </a:p>
          <a:p>
            <a:pPr indent="-2286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Any program bigger than a screenful can be hard to understand</a:t>
            </a:r>
          </a:p>
          <a:p>
            <a:pPr indent="-2286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How do some people write a program?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Jump in and write something (no thinking)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No design, or clear idea, on how to solve a problem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No real thought about the problem to be solved in the first place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No thought on testing to ensure program does what it is supposed to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Lacks structure and documentation leading to inefficient and overly complex code</a:t>
            </a:r>
          </a:p>
          <a:p>
            <a:pPr indent="-2286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Need to think about better ways of designing and developing software…</a:t>
            </a:r>
          </a:p>
        </p:txBody>
      </p:sp>
    </p:spTree>
    <p:extLst>
      <p:ext uri="{BB962C8B-B14F-4D97-AF65-F5344CB8AC3E}">
        <p14:creationId xmlns:p14="http://schemas.microsoft.com/office/powerpoint/2010/main" val="83154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40E6B7-0945-CF6C-CE9B-90A224DE0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DEA4FDE4-0AC7-28F1-CE95-A53A63C75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Freeform: Shape 1032">
            <a:extLst>
              <a:ext uri="{FF2B5EF4-FFF2-40B4-BE49-F238E27FC236}">
                <a16:creationId xmlns:a16="http://schemas.microsoft.com/office/drawing/2014/main" id="{5BB85C26-133B-9C91-BB11-26320299A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AF0700-0C61-B9D6-B175-B6FA916C2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24" y="280449"/>
            <a:ext cx="10103631" cy="11193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Complex Program - Developing Software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The Waterfall approach to project management with Vault ERP | Vault-ERP">
            <a:extLst>
              <a:ext uri="{FF2B5EF4-FFF2-40B4-BE49-F238E27FC236}">
                <a16:creationId xmlns:a16="http://schemas.microsoft.com/office/drawing/2014/main" id="{1985F3BD-1A2F-8BDC-0767-B1E1619C2CD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3791" y="1839568"/>
            <a:ext cx="4788505" cy="319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Freeform: Shape 1034">
            <a:extLst>
              <a:ext uri="{FF2B5EF4-FFF2-40B4-BE49-F238E27FC236}">
                <a16:creationId xmlns:a16="http://schemas.microsoft.com/office/drawing/2014/main" id="{C8ABE8CD-EE36-D18E-8C9F-54D86A9BE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D27FB-2D1F-DA54-6A9E-E143F472E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0669" y="1358462"/>
            <a:ext cx="11261321" cy="3917773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en-GB" sz="2400" b="1" dirty="0">
                <a:solidFill>
                  <a:srgbClr val="0070C0"/>
                </a:solidFill>
              </a:rPr>
              <a:t>To develop software, we need to have a plan (i.e. some form of structure) to get form idea to end-system. </a:t>
            </a:r>
          </a:p>
          <a:p>
            <a:pPr algn="l"/>
            <a:r>
              <a:rPr lang="en-GB" sz="2000" dirty="0"/>
              <a:t>The </a:t>
            </a:r>
            <a:r>
              <a:rPr lang="en-GB" sz="2000" dirty="0">
                <a:solidFill>
                  <a:srgbClr val="C00000"/>
                </a:solidFill>
              </a:rPr>
              <a:t>Waterfall Model</a:t>
            </a:r>
            <a:r>
              <a:rPr lang="en-GB" sz="2000" baseline="30000" dirty="0"/>
              <a:t> </a:t>
            </a:r>
            <a:r>
              <a:rPr lang="en-GB" sz="2000" dirty="0"/>
              <a:t>provides you with clear project phases.</a:t>
            </a:r>
          </a:p>
          <a:p>
            <a:pPr algn="l"/>
            <a:r>
              <a:rPr lang="en-GB" sz="2000" dirty="0">
                <a:solidFill>
                  <a:srgbClr val="00B050"/>
                </a:solidFill>
              </a:rPr>
              <a:t>Advantages:</a:t>
            </a:r>
          </a:p>
          <a:p>
            <a:pPr lvl="1"/>
            <a:r>
              <a:rPr lang="en-GB" sz="2000" dirty="0"/>
              <a:t>Highly structured with clear phases and deliverables</a:t>
            </a:r>
          </a:p>
          <a:p>
            <a:pPr lvl="1"/>
            <a:r>
              <a:rPr lang="en-GB" sz="2000" dirty="0"/>
              <a:t>Easy to evaluate project progress</a:t>
            </a:r>
          </a:p>
          <a:p>
            <a:pPr algn="l"/>
            <a:r>
              <a:rPr lang="en-GB" sz="2000" dirty="0">
                <a:solidFill>
                  <a:srgbClr val="0070C0"/>
                </a:solidFill>
              </a:rPr>
              <a:t>Disadvantages:</a:t>
            </a:r>
          </a:p>
          <a:p>
            <a:pPr lvl="1"/>
            <a:r>
              <a:rPr lang="en-GB" sz="2000" dirty="0"/>
              <a:t>Requires perfect decision-making</a:t>
            </a:r>
          </a:p>
          <a:p>
            <a:pPr lvl="1"/>
            <a:r>
              <a:rPr lang="en-GB" sz="2000" dirty="0"/>
              <a:t>Projects rarely follow a simple sequence</a:t>
            </a:r>
          </a:p>
          <a:p>
            <a:pPr lvl="1"/>
            <a:r>
              <a:rPr lang="en-GB" sz="2000" dirty="0"/>
              <a:t>Iterations and revisions are almost inevitable</a:t>
            </a:r>
          </a:p>
          <a:p>
            <a:pPr algn="l"/>
            <a:r>
              <a:rPr lang="en-GB" sz="2000" dirty="0">
                <a:solidFill>
                  <a:srgbClr val="00B0F0"/>
                </a:solidFill>
              </a:rPr>
              <a:t>There are better methods </a:t>
            </a:r>
            <a:r>
              <a:rPr lang="en-GB" sz="2000" dirty="0">
                <a:solidFill>
                  <a:srgbClr val="FF0000"/>
                </a:solidFill>
              </a:rPr>
              <a:t>(investigate in your own time)</a:t>
            </a:r>
          </a:p>
        </p:txBody>
      </p:sp>
      <p:pic>
        <p:nvPicPr>
          <p:cNvPr id="3074" name="Picture 2" descr="Agile Project Management Infographic ...">
            <a:extLst>
              <a:ext uri="{FF2B5EF4-FFF2-40B4-BE49-F238E27FC236}">
                <a16:creationId xmlns:a16="http://schemas.microsoft.com/office/drawing/2014/main" id="{967AF7E9-001B-5D90-2876-3BF1A5CC23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13"/>
          <a:stretch/>
        </p:blipFill>
        <p:spPr bwMode="auto">
          <a:xfrm>
            <a:off x="653960" y="5289057"/>
            <a:ext cx="3427264" cy="139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roject management HR software">
            <a:extLst>
              <a:ext uri="{FF2B5EF4-FFF2-40B4-BE49-F238E27FC236}">
                <a16:creationId xmlns:a16="http://schemas.microsoft.com/office/drawing/2014/main" id="{FB639542-9DAE-53F4-E0BE-5736138A7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1" b="24648"/>
          <a:stretch/>
        </p:blipFill>
        <p:spPr bwMode="auto">
          <a:xfrm>
            <a:off x="4464124" y="5365162"/>
            <a:ext cx="4816800" cy="140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hat is Spiral Model in SDLC ...">
            <a:extLst>
              <a:ext uri="{FF2B5EF4-FFF2-40B4-BE49-F238E27FC236}">
                <a16:creationId xmlns:a16="http://schemas.microsoft.com/office/drawing/2014/main" id="{5BB93FB9-79E5-DBBD-AECA-F1F96EF115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0" r="18525"/>
          <a:stretch/>
        </p:blipFill>
        <p:spPr bwMode="auto">
          <a:xfrm>
            <a:off x="9428043" y="4967278"/>
            <a:ext cx="1453422" cy="191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45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8D4A-7BB4-4EE5-B2EA-13ADB842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99" y="95783"/>
            <a:ext cx="11441165" cy="1325563"/>
          </a:xfrm>
        </p:spPr>
        <p:txBody>
          <a:bodyPr/>
          <a:lstStyle/>
          <a:p>
            <a:r>
              <a:rPr lang="en-GB" dirty="0"/>
              <a:t>Program complexity – revisiting the </a:t>
            </a:r>
            <a:r>
              <a:rPr lang="en-GB" dirty="0" err="1"/>
              <a:t>bmi</a:t>
            </a:r>
            <a:r>
              <a:rPr lang="en-GB" dirty="0"/>
              <a:t>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02B16-AE87-4680-8671-F00D20186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751" y="2076362"/>
            <a:ext cx="4640615" cy="4244448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Set Height and Weight to be zero</a:t>
            </a:r>
          </a:p>
          <a:p>
            <a:r>
              <a:rPr lang="en-GB" dirty="0">
                <a:solidFill>
                  <a:srgbClr val="FF0000"/>
                </a:solidFill>
              </a:rPr>
              <a:t>While</a:t>
            </a:r>
            <a:r>
              <a:rPr lang="en-GB" dirty="0"/>
              <a:t> Height invalid</a:t>
            </a:r>
          </a:p>
          <a:p>
            <a:r>
              <a:rPr lang="en-GB" dirty="0"/>
              <a:t>    Prompt user and get Height</a:t>
            </a:r>
          </a:p>
          <a:p>
            <a:r>
              <a:rPr lang="en-GB" dirty="0">
                <a:solidFill>
                  <a:srgbClr val="FF0000"/>
                </a:solidFill>
              </a:rPr>
              <a:t>While</a:t>
            </a:r>
            <a:r>
              <a:rPr lang="en-GB" dirty="0"/>
              <a:t> Weight invalid</a:t>
            </a:r>
          </a:p>
          <a:p>
            <a:r>
              <a:rPr lang="en-GB" dirty="0"/>
              <a:t>    Prompt user and get Weight</a:t>
            </a:r>
          </a:p>
          <a:p>
            <a:r>
              <a:rPr lang="en-GB" dirty="0"/>
              <a:t>Calculate BMI</a:t>
            </a:r>
          </a:p>
          <a:p>
            <a:r>
              <a:rPr lang="en-GB" dirty="0">
                <a:solidFill>
                  <a:srgbClr val="FF0000"/>
                </a:solidFill>
              </a:rPr>
              <a:t>If</a:t>
            </a:r>
            <a:r>
              <a:rPr lang="en-GB" dirty="0"/>
              <a:t> BMI&gt;25, tell user they are too heavy</a:t>
            </a:r>
          </a:p>
          <a:p>
            <a:r>
              <a:rPr lang="en-GB" dirty="0">
                <a:solidFill>
                  <a:srgbClr val="FF0000"/>
                </a:solidFill>
              </a:rPr>
              <a:t>Else if</a:t>
            </a:r>
            <a:r>
              <a:rPr lang="en-GB" dirty="0"/>
              <a:t> BMI&lt;18, tell user they are</a:t>
            </a:r>
          </a:p>
          <a:p>
            <a:r>
              <a:rPr lang="en-GB" dirty="0"/>
              <a:t>underweight</a:t>
            </a:r>
          </a:p>
          <a:p>
            <a:r>
              <a:rPr lang="en-GB" dirty="0">
                <a:solidFill>
                  <a:srgbClr val="FF0000"/>
                </a:solidFill>
              </a:rPr>
              <a:t>Else</a:t>
            </a:r>
            <a:r>
              <a:rPr lang="en-GB" dirty="0"/>
              <a:t> tell user they are perfect!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C5D3FDF-1E7A-437C-BF60-CD889F6980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1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9117AD-DAE0-432A-A23E-D162FE55F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729" y="1857002"/>
            <a:ext cx="3677680" cy="48139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6518A8-3558-4233-8FA4-EE50DCFFF578}"/>
              </a:ext>
            </a:extLst>
          </p:cNvPr>
          <p:cNvSpPr txBox="1"/>
          <p:nvPr/>
        </p:nvSpPr>
        <p:spPr>
          <a:xfrm>
            <a:off x="7633367" y="1395209"/>
            <a:ext cx="4438541" cy="46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Flow chart for calculating BMI: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857726-827E-4F35-AC53-47DCAA7F855A}"/>
              </a:ext>
            </a:extLst>
          </p:cNvPr>
          <p:cNvSpPr/>
          <p:nvPr/>
        </p:nvSpPr>
        <p:spPr>
          <a:xfrm>
            <a:off x="1196320" y="1421346"/>
            <a:ext cx="4944046" cy="461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1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Structured English for calculating BMI:</a:t>
            </a:r>
          </a:p>
        </p:txBody>
      </p:sp>
    </p:spTree>
    <p:extLst>
      <p:ext uri="{BB962C8B-B14F-4D97-AF65-F5344CB8AC3E}">
        <p14:creationId xmlns:p14="http://schemas.microsoft.com/office/powerpoint/2010/main" val="592190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LEX_narrated ppt template v2">
  <a:themeElements>
    <a:clrScheme name="Flex-NTU-wide">
      <a:dk1>
        <a:srgbClr val="333333"/>
      </a:dk1>
      <a:lt1>
        <a:srgbClr val="FFFFFF"/>
      </a:lt1>
      <a:dk2>
        <a:srgbClr val="014976"/>
      </a:dk2>
      <a:lt2>
        <a:srgbClr val="F3F3F3"/>
      </a:lt2>
      <a:accent1>
        <a:srgbClr val="C80054"/>
      </a:accent1>
      <a:accent2>
        <a:srgbClr val="006FBF"/>
      </a:accent2>
      <a:accent3>
        <a:srgbClr val="8DCE94"/>
      </a:accent3>
      <a:accent4>
        <a:srgbClr val="F2BD2C"/>
      </a:accent4>
      <a:accent5>
        <a:srgbClr val="D982B5"/>
      </a:accent5>
      <a:accent6>
        <a:srgbClr val="FF9662"/>
      </a:accent6>
      <a:hlink>
        <a:srgbClr val="0563C1"/>
      </a:hlink>
      <a:folHlink>
        <a:srgbClr val="000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EX_narrated ppt template v2" id="{E5BD507C-8131-4419-B925-AE29D2146D7D}" vid="{D4CB1F7F-432F-4793-B7F8-944AB52DB9F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21420BE-D70E-A943-B0C1-50A558560514}">
  <we:reference id="4567b711-9f2d-454d-b0d0-74708a29b461" version="1.0.0.0" store="EXCatalog" storeType="EXCatalog"/>
  <we:alternateReferences>
    <we:reference id="WA200001313" version="1.0.0.0" store="en-GB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2312</Words>
  <Application>Microsoft Macintosh PowerPoint</Application>
  <PresentationFormat>Widescreen</PresentationFormat>
  <Paragraphs>412</Paragraphs>
  <Slides>36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Arial Rounded MT Bold</vt:lpstr>
      <vt:lpstr>Calibri</vt:lpstr>
      <vt:lpstr>Gill Sans MT</vt:lpstr>
      <vt:lpstr>Lato</vt:lpstr>
      <vt:lpstr>Wingdings</vt:lpstr>
      <vt:lpstr>Office Theme</vt:lpstr>
      <vt:lpstr>FLEX_narrated ppt template v2</vt:lpstr>
      <vt:lpstr>PowerPoint Presentation</vt:lpstr>
      <vt:lpstr>Module Contents and Our Plan!</vt:lpstr>
      <vt:lpstr>Learning Outcomes (LO) of this Lecture:</vt:lpstr>
      <vt:lpstr>Roadmap for today</vt:lpstr>
      <vt:lpstr>Modularisation: Context MSc in CS @ NTU</vt:lpstr>
      <vt:lpstr>Modularisation: Context MSc in CS @ NTU</vt:lpstr>
      <vt:lpstr>Complex Program</vt:lpstr>
      <vt:lpstr>Complex Program - Developing Software</vt:lpstr>
      <vt:lpstr>Program complexity – revisiting the bmi problem</vt:lpstr>
      <vt:lpstr>Complex Program: Problem?</vt:lpstr>
      <vt:lpstr>Calling ‘Program Block’ and Argument Passing</vt:lpstr>
      <vt:lpstr>What is Function?</vt:lpstr>
      <vt:lpstr>Why use Function?</vt:lpstr>
      <vt:lpstr>Basic Function?</vt:lpstr>
      <vt:lpstr>Syntax and Parameters</vt:lpstr>
      <vt:lpstr>Parameters - Defaults</vt:lpstr>
      <vt:lpstr>Calling Functions and Argument Passing</vt:lpstr>
      <vt:lpstr>Variable number of parameters</vt:lpstr>
      <vt:lpstr>Returning Values</vt:lpstr>
      <vt:lpstr>Nested functions</vt:lpstr>
      <vt:lpstr>The Stack – Calling Functions</vt:lpstr>
      <vt:lpstr>The stack – calling functions</vt:lpstr>
      <vt:lpstr>Don’t use functions like this!</vt:lpstr>
      <vt:lpstr>Problems – Variable Scope</vt:lpstr>
      <vt:lpstr>Global variables</vt:lpstr>
      <vt:lpstr>Advanced topic: Recursion</vt:lpstr>
      <vt:lpstr>Recursion example – Depth First Search</vt:lpstr>
      <vt:lpstr>Recursion example – Adapting DFS</vt:lpstr>
      <vt:lpstr>Exception handling</vt:lpstr>
      <vt:lpstr>Exception handling</vt:lpstr>
      <vt:lpstr>Exception handling types</vt:lpstr>
      <vt:lpstr>Putting it all together (revisiting recursion)</vt:lpstr>
      <vt:lpstr>First exposure to Object Oriented programming (OOP)</vt:lpstr>
      <vt:lpstr>Summary</vt:lpstr>
      <vt:lpstr>Directed Study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NTU Python BootCamp Resources by Dr K.O OWA</dc:title>
  <dc:creator>Owa, Kayode</dc:creator>
  <cp:lastModifiedBy>Rahman, Arif</cp:lastModifiedBy>
  <cp:revision>153</cp:revision>
  <dcterms:created xsi:type="dcterms:W3CDTF">2022-08-14T10:10:42Z</dcterms:created>
  <dcterms:modified xsi:type="dcterms:W3CDTF">2024-10-29T09:38:59Z</dcterms:modified>
</cp:coreProperties>
</file>