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F78DDB7F.xml" ContentType="application/vnd.ms-powerpoint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notesMasterIdLst>
    <p:notesMasterId r:id="rId11"/>
  </p:notes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371DE8-5E18-1E34-0C4D-AAEBD6F399FC}" name="Outhayvanh Somchaleun" initials="OS" userId="022b71fd865889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F78DDB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551099-4A6A-4714-93A4-C57043D9106F}" authorId="{DC371DE8-5E18-1E34-0C4D-AAEBD6F399FC}" created="2025-01-12T22:13:25.314">
    <pc:sldMkLst xmlns:pc="http://schemas.microsoft.com/office/powerpoint/2013/main/command">
      <pc:docMk/>
      <pc:sldMk cId="4153269119" sldId="256"/>
    </pc:sldMkLst>
    <p188:txBody>
      <a:bodyPr/>
      <a:lstStyle/>
      <a:p>
        <a:r>
          <a:rPr lang="en-US"/>
          <a:t>https://github.com/VanhSom/csd-380.git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3F755-B1D1-4518-A498-5E0F610D1D04}" type="doc">
      <dgm:prSet loTypeId="urn:microsoft.com/office/officeart/2005/8/layout/process4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8B852B8-E0C5-4D94-BB40-B13412C1AC8D}">
      <dgm:prSet/>
      <dgm:spPr/>
      <dgm:t>
        <a:bodyPr/>
        <a:lstStyle/>
        <a:p>
          <a:r>
            <a:rPr lang="en-US" b="1"/>
            <a:t>Definition</a:t>
          </a:r>
          <a:r>
            <a:rPr lang="en-US"/>
            <a:t>: The Technology Value Stream refers to the end-to-end process of delivering technology solutions, from idea to deployment.</a:t>
          </a:r>
        </a:p>
      </dgm:t>
    </dgm:pt>
    <dgm:pt modelId="{C2FE6339-3462-47F5-89E5-C0FB089337B9}" type="parTrans" cxnId="{669B30E1-9897-43B8-8A13-D6602812B4AB}">
      <dgm:prSet/>
      <dgm:spPr/>
      <dgm:t>
        <a:bodyPr/>
        <a:lstStyle/>
        <a:p>
          <a:endParaRPr lang="en-US"/>
        </a:p>
      </dgm:t>
    </dgm:pt>
    <dgm:pt modelId="{2E6B051B-354B-45D5-B0CA-3437CB52B5C9}" type="sibTrans" cxnId="{669B30E1-9897-43B8-8A13-D6602812B4AB}">
      <dgm:prSet/>
      <dgm:spPr/>
      <dgm:t>
        <a:bodyPr/>
        <a:lstStyle/>
        <a:p>
          <a:endParaRPr lang="en-US"/>
        </a:p>
      </dgm:t>
    </dgm:pt>
    <dgm:pt modelId="{7A6771FC-1C88-4E7A-878F-FA614D0B3AB4}">
      <dgm:prSet/>
      <dgm:spPr/>
      <dgm:t>
        <a:bodyPr/>
        <a:lstStyle/>
        <a:p>
          <a:r>
            <a:rPr lang="en-US" b="1"/>
            <a:t>Importance</a:t>
          </a:r>
          <a:r>
            <a:rPr lang="en-US"/>
            <a:t>: Understanding this stream helps organizations optimize their processes and improve efficiency.</a:t>
          </a:r>
        </a:p>
      </dgm:t>
    </dgm:pt>
    <dgm:pt modelId="{17085BE9-3BFB-4ECE-AC9B-B5B134C18EDF}" type="parTrans" cxnId="{45F1514E-8EBC-487F-82BD-2940D8B1C74F}">
      <dgm:prSet/>
      <dgm:spPr/>
      <dgm:t>
        <a:bodyPr/>
        <a:lstStyle/>
        <a:p>
          <a:endParaRPr lang="en-US"/>
        </a:p>
      </dgm:t>
    </dgm:pt>
    <dgm:pt modelId="{8E540BD6-FA5A-4B7E-A677-F0FCE79437DE}" type="sibTrans" cxnId="{45F1514E-8EBC-487F-82BD-2940D8B1C74F}">
      <dgm:prSet/>
      <dgm:spPr/>
      <dgm:t>
        <a:bodyPr/>
        <a:lstStyle/>
        <a:p>
          <a:endParaRPr lang="en-US"/>
        </a:p>
      </dgm:t>
    </dgm:pt>
    <dgm:pt modelId="{673A0BB4-BBF9-4D74-BB54-A76AD670B37E}">
      <dgm:prSet/>
      <dgm:spPr/>
      <dgm:t>
        <a:bodyPr/>
        <a:lstStyle/>
        <a:p>
          <a:r>
            <a:rPr lang="en-US" b="1"/>
            <a:t>Key Goals:</a:t>
          </a:r>
          <a:endParaRPr lang="en-US"/>
        </a:p>
      </dgm:t>
    </dgm:pt>
    <dgm:pt modelId="{B9338711-E114-44D0-810A-F9BD03D95C5B}" type="parTrans" cxnId="{62E3FE50-3262-46D7-A626-03ADDCCD93AF}">
      <dgm:prSet/>
      <dgm:spPr/>
      <dgm:t>
        <a:bodyPr/>
        <a:lstStyle/>
        <a:p>
          <a:endParaRPr lang="en-US"/>
        </a:p>
      </dgm:t>
    </dgm:pt>
    <dgm:pt modelId="{02F6E3CA-54A6-40A6-B01B-FC81D126DBCA}" type="sibTrans" cxnId="{62E3FE50-3262-46D7-A626-03ADDCCD93AF}">
      <dgm:prSet/>
      <dgm:spPr/>
      <dgm:t>
        <a:bodyPr/>
        <a:lstStyle/>
        <a:p>
          <a:endParaRPr lang="en-US"/>
        </a:p>
      </dgm:t>
    </dgm:pt>
    <dgm:pt modelId="{1B66912F-B1A4-4628-B935-E8EC7B16E26F}">
      <dgm:prSet/>
      <dgm:spPr/>
      <dgm:t>
        <a:bodyPr/>
        <a:lstStyle/>
        <a:p>
          <a:r>
            <a:rPr lang="en-US"/>
            <a:t>Reduce inefficiencies.</a:t>
          </a:r>
        </a:p>
      </dgm:t>
    </dgm:pt>
    <dgm:pt modelId="{9CB17EE1-A69B-4A9F-8D84-470ABD8F111E}" type="parTrans" cxnId="{94E37BF2-F793-4BE8-8A19-80C8A5AEBF20}">
      <dgm:prSet/>
      <dgm:spPr/>
      <dgm:t>
        <a:bodyPr/>
        <a:lstStyle/>
        <a:p>
          <a:endParaRPr lang="en-US"/>
        </a:p>
      </dgm:t>
    </dgm:pt>
    <dgm:pt modelId="{5713BC9D-8A91-4E2F-9C2E-F8C9F19B929C}" type="sibTrans" cxnId="{94E37BF2-F793-4BE8-8A19-80C8A5AEBF20}">
      <dgm:prSet/>
      <dgm:spPr/>
      <dgm:t>
        <a:bodyPr/>
        <a:lstStyle/>
        <a:p>
          <a:endParaRPr lang="en-US"/>
        </a:p>
      </dgm:t>
    </dgm:pt>
    <dgm:pt modelId="{67375E6B-FDF9-49E4-854D-1C4DF6CF6F49}">
      <dgm:prSet/>
      <dgm:spPr/>
      <dgm:t>
        <a:bodyPr/>
        <a:lstStyle/>
        <a:p>
          <a:r>
            <a:rPr lang="en-US"/>
            <a:t>Increase speed and quality.</a:t>
          </a:r>
        </a:p>
      </dgm:t>
    </dgm:pt>
    <dgm:pt modelId="{E0AC8F28-2EA0-4053-9991-FB71D00B7C8D}" type="parTrans" cxnId="{58630949-F57D-4651-AF35-C866AB889311}">
      <dgm:prSet/>
      <dgm:spPr/>
      <dgm:t>
        <a:bodyPr/>
        <a:lstStyle/>
        <a:p>
          <a:endParaRPr lang="en-US"/>
        </a:p>
      </dgm:t>
    </dgm:pt>
    <dgm:pt modelId="{89020ED2-FCAB-4A52-A2CB-BB116CED8559}" type="sibTrans" cxnId="{58630949-F57D-4651-AF35-C866AB889311}">
      <dgm:prSet/>
      <dgm:spPr/>
      <dgm:t>
        <a:bodyPr/>
        <a:lstStyle/>
        <a:p>
          <a:endParaRPr lang="en-US"/>
        </a:p>
      </dgm:t>
    </dgm:pt>
    <dgm:pt modelId="{DC329EBD-8BDF-4487-9DF8-867B961CDADD}" type="pres">
      <dgm:prSet presAssocID="{1063F755-B1D1-4518-A498-5E0F610D1D04}" presName="Name0" presStyleCnt="0">
        <dgm:presLayoutVars>
          <dgm:dir/>
          <dgm:animLvl val="lvl"/>
          <dgm:resizeHandles val="exact"/>
        </dgm:presLayoutVars>
      </dgm:prSet>
      <dgm:spPr/>
    </dgm:pt>
    <dgm:pt modelId="{D0683430-8BF5-44A5-9673-51B7A0F28A16}" type="pres">
      <dgm:prSet presAssocID="{673A0BB4-BBF9-4D74-BB54-A76AD670B37E}" presName="boxAndChildren" presStyleCnt="0"/>
      <dgm:spPr/>
    </dgm:pt>
    <dgm:pt modelId="{3F8EAAC0-8A1E-4E1C-9767-3A40932923ED}" type="pres">
      <dgm:prSet presAssocID="{673A0BB4-BBF9-4D74-BB54-A76AD670B37E}" presName="parentTextBox" presStyleLbl="node1" presStyleIdx="0" presStyleCnt="3"/>
      <dgm:spPr/>
    </dgm:pt>
    <dgm:pt modelId="{6C9005D0-7FA7-4BE8-B5BA-D92E6517A5CF}" type="pres">
      <dgm:prSet presAssocID="{673A0BB4-BBF9-4D74-BB54-A76AD670B37E}" presName="entireBox" presStyleLbl="node1" presStyleIdx="0" presStyleCnt="3"/>
      <dgm:spPr/>
    </dgm:pt>
    <dgm:pt modelId="{C1C730BC-1D95-453F-93E6-9F4D93060CC4}" type="pres">
      <dgm:prSet presAssocID="{673A0BB4-BBF9-4D74-BB54-A76AD670B37E}" presName="descendantBox" presStyleCnt="0"/>
      <dgm:spPr/>
    </dgm:pt>
    <dgm:pt modelId="{88E6A25D-B668-4A58-996B-07A8649E89BD}" type="pres">
      <dgm:prSet presAssocID="{1B66912F-B1A4-4628-B935-E8EC7B16E26F}" presName="childTextBox" presStyleLbl="fgAccFollowNode1" presStyleIdx="0" presStyleCnt="2">
        <dgm:presLayoutVars>
          <dgm:bulletEnabled val="1"/>
        </dgm:presLayoutVars>
      </dgm:prSet>
      <dgm:spPr/>
    </dgm:pt>
    <dgm:pt modelId="{94BE62C9-DBF1-4CA1-B913-61EA06CD880B}" type="pres">
      <dgm:prSet presAssocID="{67375E6B-FDF9-49E4-854D-1C4DF6CF6F49}" presName="childTextBox" presStyleLbl="fgAccFollowNode1" presStyleIdx="1" presStyleCnt="2">
        <dgm:presLayoutVars>
          <dgm:bulletEnabled val="1"/>
        </dgm:presLayoutVars>
      </dgm:prSet>
      <dgm:spPr/>
    </dgm:pt>
    <dgm:pt modelId="{25648664-0376-4C3E-AB60-F0E80BADC848}" type="pres">
      <dgm:prSet presAssocID="{8E540BD6-FA5A-4B7E-A677-F0FCE79437DE}" presName="sp" presStyleCnt="0"/>
      <dgm:spPr/>
    </dgm:pt>
    <dgm:pt modelId="{5FCF0F36-09DE-4FEE-A16C-94318B4D1254}" type="pres">
      <dgm:prSet presAssocID="{7A6771FC-1C88-4E7A-878F-FA614D0B3AB4}" presName="arrowAndChildren" presStyleCnt="0"/>
      <dgm:spPr/>
    </dgm:pt>
    <dgm:pt modelId="{4713B03F-742A-4882-A56F-6AE66569A464}" type="pres">
      <dgm:prSet presAssocID="{7A6771FC-1C88-4E7A-878F-FA614D0B3AB4}" presName="parentTextArrow" presStyleLbl="node1" presStyleIdx="1" presStyleCnt="3"/>
      <dgm:spPr/>
    </dgm:pt>
    <dgm:pt modelId="{90EBBF4B-9B3B-48CD-BF83-BF141990E68B}" type="pres">
      <dgm:prSet presAssocID="{2E6B051B-354B-45D5-B0CA-3437CB52B5C9}" presName="sp" presStyleCnt="0"/>
      <dgm:spPr/>
    </dgm:pt>
    <dgm:pt modelId="{00ACDC53-2061-4B6D-85B6-275FA426FF86}" type="pres">
      <dgm:prSet presAssocID="{98B852B8-E0C5-4D94-BB40-B13412C1AC8D}" presName="arrowAndChildren" presStyleCnt="0"/>
      <dgm:spPr/>
    </dgm:pt>
    <dgm:pt modelId="{D5E7B29D-7118-4375-9D3A-9B8CABBC8A6C}" type="pres">
      <dgm:prSet presAssocID="{98B852B8-E0C5-4D94-BB40-B13412C1AC8D}" presName="parentTextArrow" presStyleLbl="node1" presStyleIdx="2" presStyleCnt="3"/>
      <dgm:spPr/>
    </dgm:pt>
  </dgm:ptLst>
  <dgm:cxnLst>
    <dgm:cxn modelId="{32C18003-EF11-48AE-944A-B47C29F98032}" type="presOf" srcId="{673A0BB4-BBF9-4D74-BB54-A76AD670B37E}" destId="{6C9005D0-7FA7-4BE8-B5BA-D92E6517A5CF}" srcOrd="1" destOrd="0" presId="urn:microsoft.com/office/officeart/2005/8/layout/process4"/>
    <dgm:cxn modelId="{3A3AA735-F00B-42E6-8722-870CFA0339BB}" type="presOf" srcId="{1B66912F-B1A4-4628-B935-E8EC7B16E26F}" destId="{88E6A25D-B668-4A58-996B-07A8649E89BD}" srcOrd="0" destOrd="0" presId="urn:microsoft.com/office/officeart/2005/8/layout/process4"/>
    <dgm:cxn modelId="{9637E936-4BE9-4929-9648-082F0C949717}" type="presOf" srcId="{98B852B8-E0C5-4D94-BB40-B13412C1AC8D}" destId="{D5E7B29D-7118-4375-9D3A-9B8CABBC8A6C}" srcOrd="0" destOrd="0" presId="urn:microsoft.com/office/officeart/2005/8/layout/process4"/>
    <dgm:cxn modelId="{58630949-F57D-4651-AF35-C866AB889311}" srcId="{673A0BB4-BBF9-4D74-BB54-A76AD670B37E}" destId="{67375E6B-FDF9-49E4-854D-1C4DF6CF6F49}" srcOrd="1" destOrd="0" parTransId="{E0AC8F28-2EA0-4053-9991-FB71D00B7C8D}" sibTransId="{89020ED2-FCAB-4A52-A2CB-BB116CED8559}"/>
    <dgm:cxn modelId="{45F1514E-8EBC-487F-82BD-2940D8B1C74F}" srcId="{1063F755-B1D1-4518-A498-5E0F610D1D04}" destId="{7A6771FC-1C88-4E7A-878F-FA614D0B3AB4}" srcOrd="1" destOrd="0" parTransId="{17085BE9-3BFB-4ECE-AC9B-B5B134C18EDF}" sibTransId="{8E540BD6-FA5A-4B7E-A677-F0FCE79437DE}"/>
    <dgm:cxn modelId="{62E3FE50-3262-46D7-A626-03ADDCCD93AF}" srcId="{1063F755-B1D1-4518-A498-5E0F610D1D04}" destId="{673A0BB4-BBF9-4D74-BB54-A76AD670B37E}" srcOrd="2" destOrd="0" parTransId="{B9338711-E114-44D0-810A-F9BD03D95C5B}" sibTransId="{02F6E3CA-54A6-40A6-B01B-FC81D126DBCA}"/>
    <dgm:cxn modelId="{07ABEA77-7627-41B9-8F2C-0ED247D57762}" type="presOf" srcId="{1063F755-B1D1-4518-A498-5E0F610D1D04}" destId="{DC329EBD-8BDF-4487-9DF8-867B961CDADD}" srcOrd="0" destOrd="0" presId="urn:microsoft.com/office/officeart/2005/8/layout/process4"/>
    <dgm:cxn modelId="{542D2C83-A113-4DB5-A0C2-3BF496D59082}" type="presOf" srcId="{7A6771FC-1C88-4E7A-878F-FA614D0B3AB4}" destId="{4713B03F-742A-4882-A56F-6AE66569A464}" srcOrd="0" destOrd="0" presId="urn:microsoft.com/office/officeart/2005/8/layout/process4"/>
    <dgm:cxn modelId="{7995BAD4-E53C-4B70-A730-3B6257638232}" type="presOf" srcId="{673A0BB4-BBF9-4D74-BB54-A76AD670B37E}" destId="{3F8EAAC0-8A1E-4E1C-9767-3A40932923ED}" srcOrd="0" destOrd="0" presId="urn:microsoft.com/office/officeart/2005/8/layout/process4"/>
    <dgm:cxn modelId="{669B30E1-9897-43B8-8A13-D6602812B4AB}" srcId="{1063F755-B1D1-4518-A498-5E0F610D1D04}" destId="{98B852B8-E0C5-4D94-BB40-B13412C1AC8D}" srcOrd="0" destOrd="0" parTransId="{C2FE6339-3462-47F5-89E5-C0FB089337B9}" sibTransId="{2E6B051B-354B-45D5-B0CA-3437CB52B5C9}"/>
    <dgm:cxn modelId="{94E37BF2-F793-4BE8-8A19-80C8A5AEBF20}" srcId="{673A0BB4-BBF9-4D74-BB54-A76AD670B37E}" destId="{1B66912F-B1A4-4628-B935-E8EC7B16E26F}" srcOrd="0" destOrd="0" parTransId="{9CB17EE1-A69B-4A9F-8D84-470ABD8F111E}" sibTransId="{5713BC9D-8A91-4E2F-9C2E-F8C9F19B929C}"/>
    <dgm:cxn modelId="{3296F8F9-67E1-4862-A4E1-C7472BBA8FA9}" type="presOf" srcId="{67375E6B-FDF9-49E4-854D-1C4DF6CF6F49}" destId="{94BE62C9-DBF1-4CA1-B913-61EA06CD880B}" srcOrd="0" destOrd="0" presId="urn:microsoft.com/office/officeart/2005/8/layout/process4"/>
    <dgm:cxn modelId="{F4621227-EE55-4E4D-A855-01D806E4F99C}" type="presParOf" srcId="{DC329EBD-8BDF-4487-9DF8-867B961CDADD}" destId="{D0683430-8BF5-44A5-9673-51B7A0F28A16}" srcOrd="0" destOrd="0" presId="urn:microsoft.com/office/officeart/2005/8/layout/process4"/>
    <dgm:cxn modelId="{DC48CCEC-B953-497B-BAD9-E1AA7D202AAE}" type="presParOf" srcId="{D0683430-8BF5-44A5-9673-51B7A0F28A16}" destId="{3F8EAAC0-8A1E-4E1C-9767-3A40932923ED}" srcOrd="0" destOrd="0" presId="urn:microsoft.com/office/officeart/2005/8/layout/process4"/>
    <dgm:cxn modelId="{D99F94CC-C967-4B53-8143-9B14EFFE9E09}" type="presParOf" srcId="{D0683430-8BF5-44A5-9673-51B7A0F28A16}" destId="{6C9005D0-7FA7-4BE8-B5BA-D92E6517A5CF}" srcOrd="1" destOrd="0" presId="urn:microsoft.com/office/officeart/2005/8/layout/process4"/>
    <dgm:cxn modelId="{5A37E3FC-C084-4551-91CB-EB05C541A85B}" type="presParOf" srcId="{D0683430-8BF5-44A5-9673-51B7A0F28A16}" destId="{C1C730BC-1D95-453F-93E6-9F4D93060CC4}" srcOrd="2" destOrd="0" presId="urn:microsoft.com/office/officeart/2005/8/layout/process4"/>
    <dgm:cxn modelId="{B07EEE27-4103-400B-810C-B0D67C63659B}" type="presParOf" srcId="{C1C730BC-1D95-453F-93E6-9F4D93060CC4}" destId="{88E6A25D-B668-4A58-996B-07A8649E89BD}" srcOrd="0" destOrd="0" presId="urn:microsoft.com/office/officeart/2005/8/layout/process4"/>
    <dgm:cxn modelId="{557490E6-A55D-486A-92C5-E0CE53C70F89}" type="presParOf" srcId="{C1C730BC-1D95-453F-93E6-9F4D93060CC4}" destId="{94BE62C9-DBF1-4CA1-B913-61EA06CD880B}" srcOrd="1" destOrd="0" presId="urn:microsoft.com/office/officeart/2005/8/layout/process4"/>
    <dgm:cxn modelId="{EEBB6242-99FD-45E7-9276-FDF0F1736DD3}" type="presParOf" srcId="{DC329EBD-8BDF-4487-9DF8-867B961CDADD}" destId="{25648664-0376-4C3E-AB60-F0E80BADC848}" srcOrd="1" destOrd="0" presId="urn:microsoft.com/office/officeart/2005/8/layout/process4"/>
    <dgm:cxn modelId="{A916B6A2-C269-4D7B-B387-DD819C09A2D9}" type="presParOf" srcId="{DC329EBD-8BDF-4487-9DF8-867B961CDADD}" destId="{5FCF0F36-09DE-4FEE-A16C-94318B4D1254}" srcOrd="2" destOrd="0" presId="urn:microsoft.com/office/officeart/2005/8/layout/process4"/>
    <dgm:cxn modelId="{BEFE5152-650A-4EE8-8E46-845279E49296}" type="presParOf" srcId="{5FCF0F36-09DE-4FEE-A16C-94318B4D1254}" destId="{4713B03F-742A-4882-A56F-6AE66569A464}" srcOrd="0" destOrd="0" presId="urn:microsoft.com/office/officeart/2005/8/layout/process4"/>
    <dgm:cxn modelId="{0A2F6290-2B8F-4BE7-9E93-5D3593F2DB3A}" type="presParOf" srcId="{DC329EBD-8BDF-4487-9DF8-867B961CDADD}" destId="{90EBBF4B-9B3B-48CD-BF83-BF141990E68B}" srcOrd="3" destOrd="0" presId="urn:microsoft.com/office/officeart/2005/8/layout/process4"/>
    <dgm:cxn modelId="{59216755-1065-43F8-83D0-A5D012F933F2}" type="presParOf" srcId="{DC329EBD-8BDF-4487-9DF8-867B961CDADD}" destId="{00ACDC53-2061-4B6D-85B6-275FA426FF86}" srcOrd="4" destOrd="0" presId="urn:microsoft.com/office/officeart/2005/8/layout/process4"/>
    <dgm:cxn modelId="{2D17179C-6639-46A8-9E53-DDAC51C5DD6C}" type="presParOf" srcId="{00ACDC53-2061-4B6D-85B6-275FA426FF86}" destId="{D5E7B29D-7118-4375-9D3A-9B8CABBC8A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005D0-7FA7-4BE8-B5BA-D92E6517A5CF}">
      <dsp:nvSpPr>
        <dsp:cNvPr id="0" name=""/>
        <dsp:cNvSpPr/>
      </dsp:nvSpPr>
      <dsp:spPr>
        <a:xfrm>
          <a:off x="0" y="2849982"/>
          <a:ext cx="10058399" cy="9354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Goals:</a:t>
          </a:r>
          <a:endParaRPr lang="en-US" sz="1800" kern="1200"/>
        </a:p>
      </dsp:txBody>
      <dsp:txXfrm>
        <a:off x="0" y="2849982"/>
        <a:ext cx="10058399" cy="505131"/>
      </dsp:txXfrm>
    </dsp:sp>
    <dsp:sp modelId="{88E6A25D-B668-4A58-996B-07A8649E89BD}">
      <dsp:nvSpPr>
        <dsp:cNvPr id="0" name=""/>
        <dsp:cNvSpPr/>
      </dsp:nvSpPr>
      <dsp:spPr>
        <a:xfrm>
          <a:off x="0" y="3336405"/>
          <a:ext cx="5029200" cy="4302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 inefficiencies.</a:t>
          </a:r>
        </a:p>
      </dsp:txBody>
      <dsp:txXfrm>
        <a:off x="0" y="3336405"/>
        <a:ext cx="5029200" cy="430296"/>
      </dsp:txXfrm>
    </dsp:sp>
    <dsp:sp modelId="{94BE62C9-DBF1-4CA1-B913-61EA06CD880B}">
      <dsp:nvSpPr>
        <dsp:cNvPr id="0" name=""/>
        <dsp:cNvSpPr/>
      </dsp:nvSpPr>
      <dsp:spPr>
        <a:xfrm>
          <a:off x="5029199" y="3336405"/>
          <a:ext cx="5029200" cy="4302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Increase speed and quality.</a:t>
          </a:r>
        </a:p>
      </dsp:txBody>
      <dsp:txXfrm>
        <a:off x="5029199" y="3336405"/>
        <a:ext cx="5029200" cy="430296"/>
      </dsp:txXfrm>
    </dsp:sp>
    <dsp:sp modelId="{4713B03F-742A-4882-A56F-6AE66569A464}">
      <dsp:nvSpPr>
        <dsp:cNvPr id="0" name=""/>
        <dsp:cNvSpPr/>
      </dsp:nvSpPr>
      <dsp:spPr>
        <a:xfrm rot="10800000">
          <a:off x="0" y="1425326"/>
          <a:ext cx="10058399" cy="143868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Importance</a:t>
          </a:r>
          <a:r>
            <a:rPr lang="en-US" sz="1800" kern="1200"/>
            <a:t>: Understanding this stream helps organizations optimize their processes and improve efficiency.</a:t>
          </a:r>
        </a:p>
      </dsp:txBody>
      <dsp:txXfrm rot="10800000">
        <a:off x="0" y="1425326"/>
        <a:ext cx="10058399" cy="934816"/>
      </dsp:txXfrm>
    </dsp:sp>
    <dsp:sp modelId="{D5E7B29D-7118-4375-9D3A-9B8CABBC8A6C}">
      <dsp:nvSpPr>
        <dsp:cNvPr id="0" name=""/>
        <dsp:cNvSpPr/>
      </dsp:nvSpPr>
      <dsp:spPr>
        <a:xfrm rot="10800000">
          <a:off x="0" y="669"/>
          <a:ext cx="10058399" cy="143868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Definition</a:t>
          </a:r>
          <a:r>
            <a:rPr lang="en-US" sz="1800" kern="1200"/>
            <a:t>: The Technology Value Stream refers to the end-to-end process of delivering technology solutions, from idea to deployment.</a:t>
          </a:r>
        </a:p>
      </dsp:txBody>
      <dsp:txXfrm rot="10800000">
        <a:off x="0" y="669"/>
        <a:ext cx="10058399" cy="93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648E-60E4-4B71-8764-E1B6407BEFC5}" type="datetimeFigureOut">
              <a:rPr lang="en-US" smtClean="0"/>
              <a:t>2025-01-12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06CF-1CDE-4DF5-93D6-6A4A0020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https://github.com/VanhSom/csd-380.git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06CF-1CDE-4DF5-93D6-6A4A00200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06CF-1CDE-4DF5-93D6-6A4A00200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6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6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3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3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2025-01-12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0" r:id="rId6"/>
    <p:sldLayoutId id="2147483956" r:id="rId7"/>
    <p:sldLayoutId id="2147483957" r:id="rId8"/>
    <p:sldLayoutId id="2147483958" r:id="rId9"/>
    <p:sldLayoutId id="2147483959" r:id="rId10"/>
    <p:sldLayoutId id="21474839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78DDB7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inheiropgui/lessons-on-using-devops-to-become-more-efficient-and-reliable-ad595140cca5" TargetMode="External"/><Relationship Id="rId2" Type="http://schemas.openxmlformats.org/officeDocument/2006/relationships/hyperlink" Target="https://www.6sigma.us/manufacturing/cycle-time-vs-lead-ti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manitec.com/blog/lead-time-a-key-metric-in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40253-F2AD-A722-A80D-7E3E23CB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The Technology Value Stream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8654B91-CA1E-338F-BBC7-F6F23EB6AD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57" r="15027" b="4"/>
          <a:stretch/>
        </p:blipFill>
        <p:spPr>
          <a:xfrm>
            <a:off x="1161535" y="2108200"/>
            <a:ext cx="3495807" cy="360061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4C8B4EF-AF5F-0F9C-ACFA-A18D6B5A7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57" y="2108201"/>
            <a:ext cx="5846063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Lead Time and Processing Time in DevOps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Vanh Somchaleun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1/8/2025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91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F27D-6D22-AE76-F912-8EA13BAD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700"/>
              <a:t>Introduction to the Technology Value Stream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FD0C7-F22E-32DC-C7B4-27C8B8BC0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4054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53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2C2A1-B2A5-FE22-AC79-8F921FC8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700" dirty="0"/>
              <a:t>Defining Lead Time vs. Processing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ourglass">
            <a:extLst>
              <a:ext uri="{FF2B5EF4-FFF2-40B4-BE49-F238E27FC236}">
                <a16:creationId xmlns:a16="http://schemas.microsoft.com/office/drawing/2014/main" id="{91E0B23A-948C-3148-9ABF-6DB0D2B2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3C95-047E-F7FB-9CC9-195FEB88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Lead Time: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dirty="0"/>
              <a:t>The total time from the initiation of a request to its completion, including all idle and waiting times.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b="1" dirty="0"/>
              <a:t>Processing Time: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dirty="0"/>
              <a:t>The actual time spent actively working on a task, excluding waiting and idle times.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 b="1" dirty="0"/>
              <a:t>Key Differences:</a:t>
            </a:r>
            <a:endParaRPr lang="en-US" sz="1700" b="1"/>
          </a:p>
          <a:p>
            <a:pPr lvl="1">
              <a:lnSpc>
                <a:spcPct val="110000"/>
              </a:lnSpc>
            </a:pPr>
            <a:r>
              <a:rPr lang="en-US" sz="1700" dirty="0"/>
              <a:t>Lead Time includes all delays, approvals, and handoffs.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 dirty="0"/>
              <a:t>Processing Time is a subcategory of Lead Time and represents active work.</a:t>
            </a:r>
            <a:endParaRPr lang="en-US" sz="1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830EB-043B-EEB4-DADE-BBD26EB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Lead Time vs Processing Time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F48445B5-5E2E-3B80-F0D1-9A8650E79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925" y="771100"/>
            <a:ext cx="8661486" cy="275002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4DC7-D419-4DE1-E0C5-14505EA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Common Scenario: Deployment Lead Times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70A7-96D2-03BB-AA32-7C7E25E8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State Challenges:</a:t>
            </a:r>
          </a:p>
          <a:p>
            <a:pPr lvl="1"/>
            <a:r>
              <a:rPr lang="en-US" dirty="0"/>
              <a:t>Many organizations experience long deployment lead times, often taking months.</a:t>
            </a:r>
          </a:p>
          <a:p>
            <a:pPr lvl="1"/>
            <a:r>
              <a:rPr lang="en-US" dirty="0"/>
              <a:t>Causes include inefficient processes, bottlenecks, and lack of automation.</a:t>
            </a:r>
          </a:p>
          <a:p>
            <a:pPr marL="201168" lvl="1" indent="0">
              <a:buFont typeface="Calibri" panose="020F0502020204030204" pitchFamily="34" charset="0"/>
              <a:buNone/>
            </a:pPr>
            <a:r>
              <a:rPr lang="en-US" sz="1800" b="1" dirty="0"/>
              <a:t>Impact: </a:t>
            </a:r>
          </a:p>
          <a:p>
            <a:pPr lvl="1"/>
            <a:r>
              <a:rPr lang="en-US" dirty="0"/>
              <a:t>Delays in delivering value to customers and increased costs.</a:t>
            </a:r>
          </a:p>
          <a:p>
            <a:pPr lvl="1"/>
            <a:r>
              <a:rPr lang="en-US" dirty="0"/>
              <a:t>Frustration among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3056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5266B-CA46-CAC5-FD2F-04D8F533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700"/>
              <a:t>Our DevOps Ideal: Deployment Lead Times of Minutes</a:t>
            </a:r>
          </a:p>
        </p:txBody>
      </p:sp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5BFA-EEF5-0F31-CBBF-5B514928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r>
              <a:rPr lang="en-US" b="1" dirty="0"/>
              <a:t>DevOps Approach:</a:t>
            </a:r>
          </a:p>
          <a:p>
            <a:pPr lvl="1"/>
            <a:r>
              <a:rPr lang="en-US" dirty="0"/>
              <a:t>Emphasizes collaboration between development and operations.</a:t>
            </a:r>
          </a:p>
          <a:p>
            <a:pPr lvl="1"/>
            <a:r>
              <a:rPr lang="en-US" dirty="0"/>
              <a:t>Utilizes automation and continuous integration/continuous deployment (CI/CD) practices.</a:t>
            </a:r>
          </a:p>
          <a:p>
            <a:pPr marL="201168" lvl="1" indent="0">
              <a:buNone/>
            </a:pPr>
            <a:r>
              <a:rPr lang="en-US" b="1"/>
              <a:t>Benefits:</a:t>
            </a:r>
          </a:p>
          <a:p>
            <a:pPr lvl="1"/>
            <a:r>
              <a:rPr lang="en-US" dirty="0"/>
              <a:t>Significantly reduced deployment lead times (from months to minutes).</a:t>
            </a:r>
          </a:p>
          <a:p>
            <a:pPr lvl="1"/>
            <a:r>
              <a:rPr lang="en-US" dirty="0"/>
              <a:t>Faster feedback loops and improved product quality.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FF36BFB-CF3F-0326-A5EC-A711C818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4" r="39908" b="2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A07-E299-A00E-73FD-41989E86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Practices for Achieving the DevOps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723B-1040-8BAC-348B-CE3F2F35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Value Stream Mapping:</a:t>
            </a:r>
          </a:p>
          <a:p>
            <a:pPr lvl="1"/>
            <a:r>
              <a:rPr lang="en-US" dirty="0"/>
              <a:t>Identifying inefficiencies in current processes.</a:t>
            </a:r>
          </a:p>
          <a:p>
            <a:pPr marL="201168" lvl="1" indent="0">
              <a:buNone/>
            </a:pPr>
            <a:r>
              <a:rPr lang="en-US" sz="1800" b="1" dirty="0"/>
              <a:t>Automation:</a:t>
            </a:r>
          </a:p>
          <a:p>
            <a:pPr lvl="1"/>
            <a:r>
              <a:rPr lang="en-US" dirty="0"/>
              <a:t>Implement CI/CD pipelines to automate testing and deployment.</a:t>
            </a:r>
          </a:p>
          <a:p>
            <a:pPr marL="201168" lvl="1" indent="0">
              <a:buNone/>
            </a:pPr>
            <a:r>
              <a:rPr lang="en-US" sz="1800" b="1" dirty="0"/>
              <a:t>Collaboration:</a:t>
            </a:r>
          </a:p>
          <a:p>
            <a:pPr lvl="1"/>
            <a:r>
              <a:rPr lang="en-US" dirty="0"/>
              <a:t>Foster a culture of collaboration between development and operations teams.</a:t>
            </a:r>
          </a:p>
          <a:p>
            <a:pPr marL="201168" lvl="1" indent="0">
              <a:buNone/>
            </a:pPr>
            <a:r>
              <a:rPr lang="en-US" sz="1800" b="1" dirty="0"/>
              <a:t>Feedback Loops:</a:t>
            </a:r>
          </a:p>
          <a:p>
            <a:pPr lvl="1"/>
            <a:r>
              <a:rPr lang="en-US" dirty="0"/>
              <a:t>Real-time monitoring and continuous improvement.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8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22217-7433-607F-7B0A-E8EC6CB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D0E4-87DC-6574-05BE-9CD65E9E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 b="1"/>
              <a:t>Key Takeaways: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Understanding lead time vs. processing time is vital for optimizing workflow.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Reducing deployment lead times from months to minutes is possible with DevOps practices.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The journey requires for organization cultural and technological shifts.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Continuous improvement is essential for sustained success.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sz="1500" b="1"/>
              <a:t>Call to Action: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Start mapping your value stream to identify bottlenecks and inefficiencies.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Invest in automation tools to streamline workflows.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Foster a culture of collaboration and continuous learning.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Regularly review metrics to track progress and adjust strategies.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D47F9-4252-F20F-6A94-A8DEA4C6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CDA0-2B0F-7F15-96BC-327F908C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sz="1700" dirty="0"/>
              <a:t>(2024, October 1). The Definitive Guide to Cycle Time vs Lead Time. 6sigma.us. </a:t>
            </a:r>
          </a:p>
          <a:p>
            <a:r>
              <a:rPr lang="en-US" sz="1700" dirty="0">
                <a:hlinkClick r:id="rId2"/>
              </a:rPr>
              <a:t>https://www.6sigma.us/manufacturing/cycle-time-vs-lead-time/</a:t>
            </a:r>
            <a:endParaRPr lang="en-US" sz="1700" dirty="0"/>
          </a:p>
          <a:p>
            <a:r>
              <a:rPr lang="en-US" sz="1700" dirty="0"/>
              <a:t>Pinheiro, G. (2023, July 27). Lessons on using DevOps to become more efficient and reliable. Medium.com. </a:t>
            </a:r>
          </a:p>
          <a:p>
            <a:r>
              <a:rPr lang="en-US" sz="1700" dirty="0">
                <a:hlinkClick r:id="rId3"/>
              </a:rPr>
              <a:t>https://medium.com/@pinheiropgui/lessons-on-using-devops-to-become-more-efficient-and-reliable-ad595140cca5</a:t>
            </a:r>
            <a:endParaRPr lang="en-US" sz="1700" dirty="0"/>
          </a:p>
          <a:p>
            <a:r>
              <a:rPr lang="en-US" sz="1700" dirty="0"/>
              <a:t>Lawrence, C. (2020, June 10). Lead Time – a Key Metric in DevOps. Hunanitec.com. </a:t>
            </a:r>
          </a:p>
          <a:p>
            <a:r>
              <a:rPr lang="en-US" sz="1700" dirty="0">
                <a:hlinkClick r:id="rId4"/>
              </a:rPr>
              <a:t>https://humanitec.com/blog/lead-time-a-key-metric-in-devops</a:t>
            </a:r>
            <a:endParaRPr lang="en-US" sz="1700" dirty="0"/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5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313</TotalTime>
  <Words>512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Nova Light</vt:lpstr>
      <vt:lpstr>Bembo</vt:lpstr>
      <vt:lpstr>Calibri</vt:lpstr>
      <vt:lpstr>RetrospectVTI</vt:lpstr>
      <vt:lpstr>The Technology Value Stream</vt:lpstr>
      <vt:lpstr>Introduction to the Technology Value Stream</vt:lpstr>
      <vt:lpstr>Defining Lead Time vs. Processing Time</vt:lpstr>
      <vt:lpstr>Lead Time vs Processing Time</vt:lpstr>
      <vt:lpstr>The Common Scenario: Deployment Lead Times Requiring Months</vt:lpstr>
      <vt:lpstr>Our DevOps Ideal: Deployment Lead Times of Minutes</vt:lpstr>
      <vt:lpstr>Key Practices for Achieving the DevOps Ideal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Outhayvanh Somchaleun</dc:creator>
  <cp:lastModifiedBy>Outhayvanh Somchaleun</cp:lastModifiedBy>
  <cp:revision>11</cp:revision>
  <dcterms:created xsi:type="dcterms:W3CDTF">2025-01-09T02:54:41Z</dcterms:created>
  <dcterms:modified xsi:type="dcterms:W3CDTF">2025-01-12T22:13:38Z</dcterms:modified>
</cp:coreProperties>
</file>