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2" r:id="rId9"/>
    <p:sldId id="273" r:id="rId10"/>
    <p:sldId id="271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>
      <p:cViewPr varScale="1">
        <p:scale>
          <a:sx n="103" d="100"/>
          <a:sy n="103" d="100"/>
        </p:scale>
        <p:origin x="96" y="5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Barriers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Cultural Resistance</c:v>
                </c:pt>
                <c:pt idx="1">
                  <c:v>Fear of Repercussions</c:v>
                </c:pt>
                <c:pt idx="2">
                  <c:v>Lack of Leadership Support</c:v>
                </c:pt>
                <c:pt idx="3">
                  <c:v>Inadequate Training</c:v>
                </c:pt>
                <c:pt idx="4">
                  <c:v>Poor Communication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25</c:v>
                </c:pt>
                <c:pt idx="2">
                  <c:v>20</c:v>
                </c:pt>
                <c:pt idx="3">
                  <c:v>15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2C-4985-80F4-FC4B099D0DB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2025-02-22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2025-02-22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2025-02-22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2025-02-22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2025-02-22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2025-02-22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2025-02-22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2025-02-22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2025-02-22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2025-02-22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2025-02-22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2025-02-22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Barriers to Implementing a Just Culture in DevOps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Understanding Challenges and Solutions</a:t>
            </a:r>
          </a:p>
          <a:p>
            <a:r>
              <a:rPr lang="en-US" dirty="0"/>
              <a:t>Vanh Somchaleun</a:t>
            </a:r>
          </a:p>
          <a:p>
            <a:r>
              <a:rPr lang="en-US" dirty="0"/>
              <a:t>https://github.com/VanhSom/csd-380.git</a:t>
            </a:r>
          </a:p>
          <a:p>
            <a:r>
              <a:rPr lang="en-US" dirty="0"/>
              <a:t>Module 9: Establishing a Just, Learning Culture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EE473-5D5D-39A5-DA38-3D382201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Overcome Barriers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3E67C-A112-BF12-30F4-8D7879479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Promote Open Communication: Create safe spaces for discussing mistakes without fear.</a:t>
            </a:r>
          </a:p>
          <a:p>
            <a:r>
              <a:rPr lang="en-US" dirty="0"/>
              <a:t>Leadership Engagement: Encourage leaders to actively support and participate in Just Culture initiatives.</a:t>
            </a:r>
          </a:p>
          <a:p>
            <a:r>
              <a:rPr lang="en-US" dirty="0"/>
              <a:t>Comprehensive Training Programs: Develop training sessions that clearly outline Just Culture principles.</a:t>
            </a:r>
          </a:p>
          <a:p>
            <a:r>
              <a:rPr lang="en-US" dirty="0"/>
              <a:t>Regular Feedback Mechanisms: Implement systems for continuous feedback and improvement.  </a:t>
            </a:r>
          </a:p>
        </p:txBody>
      </p:sp>
    </p:spTree>
    <p:extLst>
      <p:ext uri="{BB962C8B-B14F-4D97-AF65-F5344CB8AC3E}">
        <p14:creationId xmlns:p14="http://schemas.microsoft.com/office/powerpoint/2010/main" val="82665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BD9B-9432-01F1-4918-66DEE5666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8671A-506F-62C4-701C-950F14678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Prakash, T. (2021, January 22). 6 Barriers to DevOps and How to Avoid Them. Cloudkeeper.com. https://www.cloudkeeper.com/insights/blog/six-barriers-to-devops-and-how-to-avoid-them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Vasiliev, D. (2024, July 30). Overcoming Common DevOps Challenges in Implementing DevOps: Solutions for Success. Attractgroup.com. https://attractgroup.com/blog/overcoming-common-devops-challenges-in-implementing-devops-solutions-for-success/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/>
              <a:t>BrownStack</a:t>
            </a:r>
            <a:r>
              <a:rPr lang="en-US" dirty="0"/>
              <a:t> (2025, January 14). Top Challenges in DevOps and How to Solve Them. Browserstack.com. https://www.browserstack.com/guide/devops-challenges-and-its-solutions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Yankel, J., &amp; Yasar, H. (2023, June 12). 5 Challenges to Implementing </a:t>
            </a:r>
            <a:r>
              <a:rPr lang="en-US" dirty="0" err="1"/>
              <a:t>DevSecOps</a:t>
            </a:r>
            <a:r>
              <a:rPr lang="en-US" dirty="0"/>
              <a:t> and How to Overcome Them. Insights.sei.cmu.edu. https://insights.sei.cmu.edu/blog/5-challenges-to-implementing-devsecops-and-how-to-overcome-them/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Just Culture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Culture is an organizational philosophy that emphasizes learning from mistakes rather than punishing individuals. It encourages accountability and transparency.</a:t>
            </a:r>
            <a:endParaRPr dirty="0"/>
          </a:p>
          <a:p>
            <a:r>
              <a:rPr lang="en-US" dirty="0"/>
              <a:t>Importance in DevOps:</a:t>
            </a:r>
          </a:p>
          <a:p>
            <a:pPr lvl="1"/>
            <a:r>
              <a:rPr lang="en-US" dirty="0"/>
              <a:t>Foster Collaboration: Encourage team members to share information and learn from each other.</a:t>
            </a:r>
          </a:p>
          <a:p>
            <a:pPr lvl="1"/>
            <a:r>
              <a:rPr lang="en-US" dirty="0"/>
              <a:t>Enhances Innovation: Creates a safe environment for experimentation, leading to better solutions.</a:t>
            </a:r>
          </a:p>
          <a:p>
            <a:pPr lvl="1"/>
            <a:r>
              <a:rPr lang="en-US" dirty="0"/>
              <a:t>Improve Performance: Organizations with a Just Culture tend to have higher employee engagement and better performance.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2843-1EDE-3B9B-B2AD-8AE4A0F0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Common Barriers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DCAC9-75C1-60CD-80E2-FCFAE48BB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Cultural resistance: Existing norms that prioritize blame over learning.</a:t>
            </a:r>
          </a:p>
          <a:p>
            <a:r>
              <a:rPr lang="en-US" dirty="0"/>
              <a:t>Fear of Repercussions: Concerns about negative consequences for reporting errors.</a:t>
            </a:r>
          </a:p>
          <a:p>
            <a:r>
              <a:rPr lang="en-US" dirty="0"/>
              <a:t>Lack of Leadership Support: Insufficient commitment and involvement from management.</a:t>
            </a:r>
          </a:p>
          <a:p>
            <a:r>
              <a:rPr lang="en-US" dirty="0"/>
              <a:t>Inadequate Training: Lack of understanding of Just Culture principles and practices. </a:t>
            </a:r>
          </a:p>
          <a:p>
            <a:r>
              <a:rPr lang="en-US" dirty="0"/>
              <a:t>Poor communication: Ineffective channels for sharing information and feedback.</a:t>
            </a:r>
          </a:p>
        </p:txBody>
      </p:sp>
    </p:spTree>
    <p:extLst>
      <p:ext uri="{BB962C8B-B14F-4D97-AF65-F5344CB8AC3E}">
        <p14:creationId xmlns:p14="http://schemas.microsoft.com/office/powerpoint/2010/main" val="268285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8AD42-ADDA-C508-4149-76E6E63C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Cultural Resistance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44F5C-908E-0D25-5102-01F91F613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organizations have a culture that discourages open communication about mistakes. Employees may feel that emitting errors could lead to disciplinary action.</a:t>
            </a:r>
          </a:p>
          <a:p>
            <a:r>
              <a:rPr lang="en-US" dirty="0"/>
              <a:t>Impact:</a:t>
            </a:r>
          </a:p>
          <a:p>
            <a:pPr lvl="1"/>
            <a:r>
              <a:rPr lang="en-US" dirty="0"/>
              <a:t>Trust Issues: Lack of trust among team members can lead to toxic work environments.</a:t>
            </a:r>
          </a:p>
          <a:p>
            <a:pPr lvl="1"/>
            <a:r>
              <a:rPr lang="en-US" dirty="0"/>
              <a:t>Stifled Innovation: Fear of failure can prevent teams from trying new approaches or technologies.</a:t>
            </a:r>
          </a:p>
          <a:p>
            <a:pPr marL="365760" lvl="1" indent="0">
              <a:buNone/>
            </a:pPr>
            <a:r>
              <a:rPr lang="en-US" dirty="0"/>
              <a:t>For example, A team that avoids discussing failures may miss critical learning opportunities that could improve processes.</a:t>
            </a:r>
          </a:p>
        </p:txBody>
      </p:sp>
    </p:spTree>
    <p:extLst>
      <p:ext uri="{BB962C8B-B14F-4D97-AF65-F5344CB8AC3E}">
        <p14:creationId xmlns:p14="http://schemas.microsoft.com/office/powerpoint/2010/main" val="234175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27A3-BE4F-F7AB-C67F-4A0A1286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Fear of Repercussions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CA8D6-F730-75EE-85B5-E69731A27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Employees may fear negative consequences, such as job loss or disciplinary action, for admitting mistakes or reporting issues.</a:t>
            </a:r>
          </a:p>
          <a:p>
            <a:r>
              <a:rPr lang="en-US" dirty="0"/>
              <a:t>Impact:</a:t>
            </a:r>
          </a:p>
          <a:p>
            <a:pPr lvl="1"/>
            <a:r>
              <a:rPr lang="en-US" dirty="0"/>
              <a:t>Underreporting of Errors: This fear can lead to a culture of silence, where problems are not addressed. </a:t>
            </a:r>
          </a:p>
          <a:p>
            <a:pPr lvl="1"/>
            <a:r>
              <a:rPr lang="en-US" dirty="0"/>
              <a:t>Reduced Learning Opportunities: Without open reporting, organizations miss chances to learn from mistakes and improve.</a:t>
            </a:r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634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3B249-2756-9E3E-7982-32386A47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Lack of Leadership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0B356-2F81-7A6A-03F7-4980309DA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Leadership commitment is essential for establishing a Just Culture. Leaders must model the behaviors they want to see in their teams. </a:t>
            </a:r>
          </a:p>
          <a:p>
            <a:r>
              <a:rPr lang="en-US" dirty="0"/>
              <a:t>Impact:</a:t>
            </a:r>
          </a:p>
          <a:p>
            <a:pPr lvl="1"/>
            <a:r>
              <a:rPr lang="en-US" dirty="0"/>
              <a:t>Direction and Resources: Without strong support, initiatives may lack the necessary resources and direction to succeed.</a:t>
            </a:r>
          </a:p>
          <a:p>
            <a:pPr lvl="1"/>
            <a:r>
              <a:rPr lang="en-US" dirty="0"/>
              <a:t>Employees are less likely to embrace Just Culture principles if they do not see their leaders actively participating. </a:t>
            </a:r>
          </a:p>
        </p:txBody>
      </p:sp>
    </p:spTree>
    <p:extLst>
      <p:ext uri="{BB962C8B-B14F-4D97-AF65-F5344CB8AC3E}">
        <p14:creationId xmlns:p14="http://schemas.microsoft.com/office/powerpoint/2010/main" val="144065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B500-9BCA-2881-0441-E42084323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Inadequate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3E2DD-C22C-A471-11EA-D8E75C107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Employees need proper training to understand and apply Just Culture principles effectively. Training should cover the importance of reporting errors and learning from them.</a:t>
            </a:r>
          </a:p>
          <a:p>
            <a:pPr lvl="1"/>
            <a:r>
              <a:rPr lang="en-US" dirty="0"/>
              <a:t>Impact: </a:t>
            </a:r>
          </a:p>
          <a:p>
            <a:pPr lvl="2"/>
            <a:r>
              <a:rPr lang="en-US" dirty="0"/>
              <a:t>Misunderstanding: Employees may misinterpret Just Culture principles without adequate training, leading to inconsistent practices.</a:t>
            </a:r>
          </a:p>
          <a:p>
            <a:pPr lvl="2"/>
            <a:r>
              <a:rPr lang="en-US" dirty="0"/>
              <a:t>Resistance to Change: Employees may resist adopting new practices if they do not understand their purpose.</a:t>
            </a:r>
          </a:p>
          <a:p>
            <a:pPr marL="685800" lvl="2" indent="0">
              <a:buNone/>
            </a:pPr>
            <a:r>
              <a:rPr lang="en-US" dirty="0"/>
              <a:t>For example, organizations that provide regular training sessions on Just Culture see higher rates of error reporting and improved team dynamics.</a:t>
            </a:r>
          </a:p>
        </p:txBody>
      </p:sp>
    </p:spTree>
    <p:extLst>
      <p:ext uri="{BB962C8B-B14F-4D97-AF65-F5344CB8AC3E}">
        <p14:creationId xmlns:p14="http://schemas.microsoft.com/office/powerpoint/2010/main" val="423712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E481-33E2-F069-F427-6D1C43FA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Poor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CAC7A-BCD0-0691-DE3F-A70625253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 communication is crucial for fostering a Just Culture. Teams need clear channels for sharing information and feedback.</a:t>
            </a:r>
          </a:p>
          <a:p>
            <a:r>
              <a:rPr lang="en-US" dirty="0"/>
              <a:t>Impact:</a:t>
            </a:r>
          </a:p>
          <a:p>
            <a:pPr lvl="1"/>
            <a:r>
              <a:rPr lang="en-US" dirty="0"/>
              <a:t> Miscommunication: Poor communication can lead to misunderstandings about expectations and responsibilities.</a:t>
            </a:r>
          </a:p>
          <a:p>
            <a:pPr lvl="1"/>
            <a:r>
              <a:rPr lang="en-US" dirty="0"/>
              <a:t>Lack of Transparency: When communication is poor, it can create an environment of secrecy where team members feel they cannot share their thoughts or concerns.</a:t>
            </a:r>
          </a:p>
          <a:p>
            <a:pPr lvl="1"/>
            <a:r>
              <a:rPr lang="en-US" dirty="0"/>
              <a:t>Decreased Morale: Poor communication can lead to frustration and disengagement among team members and have a negative impact to productivity and morale.</a:t>
            </a:r>
          </a:p>
        </p:txBody>
      </p:sp>
    </p:spTree>
    <p:extLst>
      <p:ext uri="{BB962C8B-B14F-4D97-AF65-F5344CB8AC3E}">
        <p14:creationId xmlns:p14="http://schemas.microsoft.com/office/powerpoint/2010/main" val="28011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F8F8-37AC-A6EA-AC09-1B8AE012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Barriers to Just Culture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7D9BE56-1C17-E370-C828-C2283F98DB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242269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138822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713</TotalTime>
  <Words>781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Candara</vt:lpstr>
      <vt:lpstr>Consolas</vt:lpstr>
      <vt:lpstr>Tech Computer 16x9</vt:lpstr>
      <vt:lpstr>Barriers to Implementing a Just Culture in DevOps</vt:lpstr>
      <vt:lpstr>Introduction to Just Culture</vt:lpstr>
      <vt:lpstr>Overview of Common Barriers</vt:lpstr>
      <vt:lpstr>Cultural Resistance</vt:lpstr>
      <vt:lpstr>Fear of Repercussions</vt:lpstr>
      <vt:lpstr>Lack of Leadership Support</vt:lpstr>
      <vt:lpstr>Inadequate Training</vt:lpstr>
      <vt:lpstr>Poor Communication</vt:lpstr>
      <vt:lpstr>Visualizing Barriers to Just Culture</vt:lpstr>
      <vt:lpstr>Solutions to Overcome Barriers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Outhayvanh Somchaleun</dc:creator>
  <cp:lastModifiedBy>Outhayvanh Somchaleun</cp:lastModifiedBy>
  <cp:revision>15</cp:revision>
  <dcterms:created xsi:type="dcterms:W3CDTF">2025-02-23T05:06:27Z</dcterms:created>
  <dcterms:modified xsi:type="dcterms:W3CDTF">2025-02-23T17:00:20Z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