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102" d="100"/>
          <a:sy n="102" d="100"/>
        </p:scale>
        <p:origin x="100" y="61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2025-02-16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2025-02-16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2025-02-16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2025-02-16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2025-02-16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hyperlink" Target="https://incident.io/hubs/on-call/on-call-rotation-best-pract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Pager Rotation Duties in the DevOps Model: Industry Best Practices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Ensuring effective on-call support for devops teams</a:t>
            </a:r>
          </a:p>
          <a:p>
            <a:r>
              <a:rPr lang="it-IT" dirty="0"/>
              <a:t>Vanh Somchaleun</a:t>
            </a:r>
          </a:p>
          <a:p>
            <a:r>
              <a:rPr lang="it-IT" dirty="0"/>
              <a:t>2/15/2025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Pager Rotation?</a:t>
            </a:r>
          </a:p>
          <a:p>
            <a:pPr lvl="1"/>
            <a:r>
              <a:rPr lang="en-US" dirty="0"/>
              <a:t>Definition: A system where team members take turns being on-call to address system incidents or outages.</a:t>
            </a:r>
          </a:p>
          <a:p>
            <a:r>
              <a:rPr lang="en-US" dirty="0"/>
              <a:t>Why is it Important in DevOps?</a:t>
            </a:r>
          </a:p>
          <a:p>
            <a:pPr lvl="1"/>
            <a:r>
              <a:rPr lang="en-US" dirty="0"/>
              <a:t>It keeps systems running 24/7.</a:t>
            </a:r>
          </a:p>
          <a:p>
            <a:pPr lvl="1"/>
            <a:r>
              <a:rPr lang="en-US" dirty="0"/>
              <a:t>It follows DevOps ideas like teamwork and always improving.</a:t>
            </a:r>
          </a:p>
          <a:p>
            <a:r>
              <a:rPr lang="en-US" dirty="0"/>
              <a:t>What’s the Goal of This Presentation?</a:t>
            </a:r>
          </a:p>
          <a:p>
            <a:pPr lvl="1"/>
            <a:r>
              <a:rPr lang="en-US" dirty="0"/>
              <a:t>To share the best ways to set up and manage pager rotation duties.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A00E4-E733-A70E-59AA-B3B4AE75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Handbook Textbook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D30D-D11C-10AA-FE7D-F835E2D0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4495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Insight:</a:t>
            </a:r>
          </a:p>
          <a:p>
            <a:pPr lvl="1"/>
            <a:r>
              <a:rPr lang="en-US" sz="1800" dirty="0"/>
              <a:t>Developers and Operations must share rotation duties to ensure accountability and feedback.</a:t>
            </a:r>
          </a:p>
          <a:p>
            <a:r>
              <a:rPr lang="en-US" dirty="0"/>
              <a:t>Why Share Responsibilities?</a:t>
            </a:r>
          </a:p>
          <a:p>
            <a:pPr lvl="1"/>
            <a:r>
              <a:rPr lang="en-US" sz="1800" dirty="0"/>
              <a:t>Prevents recurring problems and suffering for Ops engineers.</a:t>
            </a:r>
          </a:p>
          <a:p>
            <a:pPr lvl="1"/>
            <a:r>
              <a:rPr lang="en-US" sz="1800" dirty="0"/>
              <a:t>Ensures upstream decisions (e.g., architectural and coding) are made with operational impact in mind.</a:t>
            </a:r>
          </a:p>
          <a:p>
            <a:r>
              <a:rPr lang="en-US" dirty="0"/>
              <a:t>Example from Facebook:</a:t>
            </a:r>
          </a:p>
          <a:p>
            <a:pPr lvl="1"/>
            <a:r>
              <a:rPr lang="en-US" sz="1800" dirty="0"/>
              <a:t>Pedro </a:t>
            </a:r>
            <a:r>
              <a:rPr lang="en-US" sz="1800" dirty="0" err="1"/>
              <a:t>Canahuati</a:t>
            </a:r>
            <a:r>
              <a:rPr lang="en-US" sz="1800" dirty="0"/>
              <a:t>, Facebook Director of Production Engineering, implemented shared pager rotation in 2009.</a:t>
            </a:r>
          </a:p>
          <a:p>
            <a:pPr lvl="1"/>
            <a:r>
              <a:rPr lang="en-US" dirty="0"/>
              <a:t>Result: Developers gained visceral feedback on their decisions, leading to faster defect resolution.</a:t>
            </a:r>
          </a:p>
        </p:txBody>
      </p:sp>
    </p:spTree>
    <p:extLst>
      <p:ext uri="{BB962C8B-B14F-4D97-AF65-F5344CB8AC3E}">
        <p14:creationId xmlns:p14="http://schemas.microsoft.com/office/powerpoint/2010/main" val="14267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388A-200B-887E-FCD2-BFF19E2E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Benefits of Shared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DA1CC-F2CB-0F50-DDD5-4FFADDB3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Faster Incident Resolution:</a:t>
            </a:r>
          </a:p>
          <a:p>
            <a:pPr lvl="2"/>
            <a:r>
              <a:rPr lang="en-US" dirty="0"/>
              <a:t>Developers fix defects faster when they are directly impacted by incidents (e.g., being woken up at 2 AM).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Improved Accountability:</a:t>
            </a:r>
          </a:p>
          <a:p>
            <a:pPr lvl="2"/>
            <a:r>
              <a:rPr lang="en-US" dirty="0"/>
              <a:t>Features are only considered "done" when they perform as designed in production.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Better Alignment with Business Goals:</a:t>
            </a:r>
          </a:p>
          <a:p>
            <a:pPr lvl="2"/>
            <a:r>
              <a:rPr lang="en-US" dirty="0"/>
              <a:t>Ensures business goals are achieved by reducing unplanned work and escalations.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Closer to the Customer:</a:t>
            </a:r>
          </a:p>
          <a:p>
            <a:pPr lvl="2"/>
            <a:r>
              <a:rPr lang="en-US" dirty="0"/>
              <a:t>Developers gain direct feedback on how their applications perform in production, creating better experiences for customers.</a:t>
            </a:r>
          </a:p>
        </p:txBody>
      </p:sp>
    </p:spTree>
    <p:extLst>
      <p:ext uri="{BB962C8B-B14F-4D97-AF65-F5344CB8AC3E}">
        <p14:creationId xmlns:p14="http://schemas.microsoft.com/office/powerpoint/2010/main" val="20622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10E1-E91D-0CB9-C5A9-90DB9FC0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Pager Rotation (Based on incident.io)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A17A-4026-07B1-4F89-F95D404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Balance Workload:</a:t>
            </a:r>
          </a:p>
          <a:p>
            <a:pPr marL="696912" lvl="1" indent="-457200"/>
            <a:r>
              <a:rPr lang="en-US" dirty="0"/>
              <a:t>Ensure no single team member is overburdened.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Clear About Roles:</a:t>
            </a:r>
          </a:p>
          <a:p>
            <a:pPr marL="696912" lvl="1" indent="-457200"/>
            <a:r>
              <a:rPr lang="en-US" dirty="0"/>
              <a:t>Tell everyone what they need to do, how fast they need to respond, and who to contact if there’s a problem.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Automation:</a:t>
            </a:r>
          </a:p>
          <a:p>
            <a:pPr marL="696912" lvl="1" indent="-457200"/>
            <a:r>
              <a:rPr lang="en-US" dirty="0"/>
              <a:t>Let tools handle repetitive tasks so the team doesn’t have to.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 and Adjust Schedules:</a:t>
            </a:r>
          </a:p>
          <a:p>
            <a:pPr marL="696912" lvl="1" indent="-457200"/>
            <a:r>
              <a:rPr lang="en-US" dirty="0"/>
              <a:t>Regularly update the rotation based on team feedback and past incidents.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Keep Shifts Short:</a:t>
            </a:r>
          </a:p>
          <a:p>
            <a:pPr marL="696912" lvl="1" indent="-457200"/>
            <a:r>
              <a:rPr lang="en-US" dirty="0"/>
              <a:t>Avoid super long shifts (like 12+ hours) to prevent burnout.</a:t>
            </a:r>
          </a:p>
        </p:txBody>
      </p:sp>
    </p:spTree>
    <p:extLst>
      <p:ext uri="{BB962C8B-B14F-4D97-AF65-F5344CB8AC3E}">
        <p14:creationId xmlns:p14="http://schemas.microsoft.com/office/powerpoint/2010/main" val="112199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92E5-2576-6F60-DC15-FE46651D3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On-Call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5592-A17C-8B5F-5E0F-F5FC45D8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Tools Like PagerDuty?</a:t>
            </a:r>
          </a:p>
          <a:p>
            <a:pPr lvl="1"/>
            <a:r>
              <a:rPr lang="en-US" dirty="0"/>
              <a:t>Tools like PagerDuty automate scheduling, saving time and reducing errors in assigning shifts.</a:t>
            </a:r>
          </a:p>
          <a:p>
            <a:pPr lvl="1"/>
            <a:r>
              <a:rPr lang="en-US" dirty="0"/>
              <a:t>They ensure coverage by setting up overlapping shifts and backup responders for critical incidents.</a:t>
            </a:r>
          </a:p>
          <a:p>
            <a:pPr lvl="1"/>
            <a:r>
              <a:rPr lang="en-US" dirty="0"/>
              <a:t>These Tools respect team members’ time zones, avoiding unnecessary disruptions during off-hours.</a:t>
            </a:r>
          </a:p>
          <a:p>
            <a:pPr lvl="1"/>
            <a:r>
              <a:rPr lang="en-US" dirty="0"/>
              <a:t>They send mobile alerts, enabling quick response even when team members are away from their desks.</a:t>
            </a:r>
          </a:p>
        </p:txBody>
      </p:sp>
    </p:spTree>
    <p:extLst>
      <p:ext uri="{BB962C8B-B14F-4D97-AF65-F5344CB8AC3E}">
        <p14:creationId xmlns:p14="http://schemas.microsoft.com/office/powerpoint/2010/main" val="667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6A226-EED7-9977-5BC9-5F7FBBBB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1B72AC-8689-96EE-1387-CA1F72AE2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61265"/>
              </p:ext>
            </p:extLst>
          </p:nvPr>
        </p:nvGraphicFramePr>
        <p:xfrm>
          <a:off x="1522413" y="1905000"/>
          <a:ext cx="9134474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799">
                  <a:extLst>
                    <a:ext uri="{9D8B030D-6E8A-4147-A177-3AD203B41FA5}">
                      <a16:colId xmlns:a16="http://schemas.microsoft.com/office/drawing/2014/main" val="909240664"/>
                    </a:ext>
                  </a:extLst>
                </a:gridCol>
                <a:gridCol w="6162675">
                  <a:extLst>
                    <a:ext uri="{9D8B030D-6E8A-4147-A177-3AD203B41FA5}">
                      <a16:colId xmlns:a16="http://schemas.microsoft.com/office/drawing/2014/main" val="112594872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sz="2400" dirty="0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070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Burnout and Fatigue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shorter shifts and provide mental health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3508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Lack of Preparedness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the team regularly and create simple runbooks for common issues.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698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Too Many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Fine-tune monitoring tools to reduce unnecessary alerts.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29043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Unbalanced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 Shifts fairly and set clear expectations using best practices.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114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168A-5506-CC05-5BCB-982F5FC6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FF3A-E239-5B6D-7608-16A368940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Shared pager rotation improves teamwork and speeds up incident resolution.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Prioritizing work-life balance and mental health prevents burnout and keeps teams productive. 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Tools like runbooks and resources like incident.io simplify on-call management.</a:t>
            </a:r>
          </a:p>
          <a:p>
            <a:pPr marL="688975" lvl="1" indent="-457200">
              <a:buFont typeface="+mj-lt"/>
              <a:buAutoNum type="arabicPeriod"/>
            </a:pPr>
            <a:r>
              <a:rPr lang="en-US" dirty="0"/>
              <a:t>Best practices, such as fair schedules, automation, and continuous improvement, ensure long-term success.</a:t>
            </a:r>
          </a:p>
          <a:p>
            <a:pPr marL="688975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670B-9F8F-CB24-5301-DCDF50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0070-9710-B225-1B42-D3F0C3E9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(2024, February 26). Best practices for creating a reliable on-call rotation. Incident.io. </a:t>
            </a:r>
            <a:r>
              <a:rPr lang="en-US" dirty="0">
                <a:hlinkClick r:id="rId2"/>
              </a:rPr>
              <a:t>https://incident.io/hubs/on-call/on-call-rotation-best-practices</a:t>
            </a:r>
            <a:endParaRPr lang="en-US" dirty="0"/>
          </a:p>
          <a:p>
            <a:r>
              <a:rPr lang="en-US" dirty="0"/>
              <a:t>(n.d.). On-Call Rotations and Schedules. PagerDuty.com. </a:t>
            </a:r>
            <a:r>
              <a:rPr lang="en-US" dirty="0">
                <a:hlinkClick r:id="rId3"/>
              </a:rPr>
              <a:t>https://www.pagerduty.com/resources/learn/call-rotations-schedules/</a:t>
            </a:r>
            <a:endParaRPr lang="en-US" dirty="0"/>
          </a:p>
          <a:p>
            <a:r>
              <a:rPr lang="en-US" dirty="0"/>
              <a:t>Kim, G., Humble, J., </a:t>
            </a:r>
            <a:r>
              <a:rPr lang="en-US" dirty="0" err="1"/>
              <a:t>Debois</a:t>
            </a:r>
            <a:r>
              <a:rPr lang="en-US" dirty="0"/>
              <a:t>, P., &amp; Willis, J. (2021). The DevOps Handbook (2nd ed., p. 217). IT Revolution.</a:t>
            </a:r>
          </a:p>
        </p:txBody>
      </p:sp>
    </p:spTree>
    <p:extLst>
      <p:ext uri="{BB962C8B-B14F-4D97-AF65-F5344CB8AC3E}">
        <p14:creationId xmlns:p14="http://schemas.microsoft.com/office/powerpoint/2010/main" val="215116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526</TotalTime>
  <Words>653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Digital Blue Tunnel 16x9</vt:lpstr>
      <vt:lpstr>Pager Rotation Duties in the DevOps Model: Industry Best Practices</vt:lpstr>
      <vt:lpstr>Introduction</vt:lpstr>
      <vt:lpstr>The DevOps Handbook Textbook Perspective</vt:lpstr>
      <vt:lpstr> Benefits of Shared Pager Rotation</vt:lpstr>
      <vt:lpstr>Best Practices for Pager Rotation (Based on incident.io)</vt:lpstr>
      <vt:lpstr>Optimizing On-Call Schedules</vt:lpstr>
      <vt:lpstr>Challenges and Solutions</vt:lpstr>
      <vt:lpstr>Conclusion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Outhayvanh Somchaleun</dc:creator>
  <cp:lastModifiedBy>Outhayvanh Somchaleun</cp:lastModifiedBy>
  <cp:revision>9</cp:revision>
  <dcterms:created xsi:type="dcterms:W3CDTF">2025-02-16T00:07:37Z</dcterms:created>
  <dcterms:modified xsi:type="dcterms:W3CDTF">2025-02-16T23:08:08Z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