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A025"/>
    <a:srgbClr val="691A7B"/>
    <a:srgbClr val="E6A31A"/>
    <a:srgbClr val="CE3D14"/>
    <a:srgbClr val="285CAF"/>
    <a:srgbClr val="BDBDBD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779" autoAdjust="0"/>
  </p:normalViewPr>
  <p:slideViewPr>
    <p:cSldViewPr snapToGrid="0" snapToObjects="1">
      <p:cViewPr>
        <p:scale>
          <a:sx n="165" d="100"/>
          <a:sy n="165" d="100"/>
        </p:scale>
        <p:origin x="-624" y="2160"/>
      </p:cViewPr>
      <p:guideLst>
        <p:guide orient="horz" pos="3168"/>
        <p:guide pos="244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15" d="100"/>
          <a:sy n="115" d="100"/>
        </p:scale>
        <p:origin x="-445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21AC3-2CD4-5C40-9A6D-E0CB4D2D0476}" type="datetimeFigureOut">
              <a:rPr lang="en-US" smtClean="0"/>
              <a:t>6/1/16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03438" y="685800"/>
            <a:ext cx="26511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55B138-A483-8042-974F-469465028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57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color</a:t>
            </a:r>
            <a:r>
              <a:rPr lang="en-US" baseline="0" dirty="0" err="1" smtClean="0"/>
              <a:t>scale</a:t>
            </a:r>
            <a:r>
              <a:rPr lang="en-US" baseline="0" dirty="0" smtClean="0"/>
              <a:t> on precision</a:t>
            </a:r>
          </a:p>
          <a:p>
            <a:r>
              <a:rPr lang="en-US" baseline="0" dirty="0" smtClean="0"/>
              <a:t>OMP plot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5B138-A483-8042-974F-469465028A9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205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 available?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5B138-A483-8042-974F-469465028A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119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“expression vs. score” for pathway </a:t>
            </a:r>
            <a:r>
              <a:rPr lang="en-US" dirty="0" err="1" smtClean="0"/>
              <a:t>x,y</a:t>
            </a:r>
            <a:r>
              <a:rPr lang="en-US" baseline="0" dirty="0" smtClean="0"/>
              <a:t>-label.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5B138-A483-8042-974F-469465028A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56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PCC = 0.6985 for genes</a:t>
            </a:r>
            <a:r>
              <a:rPr lang="en-US" baseline="0" dirty="0" smtClean="0"/>
              <a:t> globally</a:t>
            </a:r>
          </a:p>
          <a:p>
            <a:r>
              <a:rPr lang="en-US" baseline="0" dirty="0" smtClean="0"/>
              <a:t>PCC = 0.7249 for JA genes in </a:t>
            </a:r>
            <a:r>
              <a:rPr lang="en-US" baseline="0" dirty="0" err="1" smtClean="0"/>
              <a:t>MeJA</a:t>
            </a:r>
            <a:r>
              <a:rPr lang="en-US" baseline="0" dirty="0" smtClean="0"/>
              <a:t> treatment</a:t>
            </a:r>
          </a:p>
          <a:p>
            <a:r>
              <a:rPr lang="en-US" baseline="0" dirty="0" smtClean="0"/>
              <a:t>PCC = 0.7629 for SA genes in BTH treatment</a:t>
            </a:r>
          </a:p>
          <a:p>
            <a:endParaRPr lang="en-US" baseline="0" dirty="0" smtClean="0"/>
          </a:p>
          <a:p>
            <a:r>
              <a:rPr lang="en-US" baseline="0" dirty="0" smtClean="0"/>
              <a:t>Rotate and flip genotype labels on (a)</a:t>
            </a:r>
          </a:p>
          <a:p>
            <a:r>
              <a:rPr lang="en-US" baseline="0" dirty="0" smtClean="0"/>
              <a:t>Col-0 italicized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MeJA</a:t>
            </a:r>
            <a:r>
              <a:rPr lang="en-US" baseline="0" dirty="0" smtClean="0"/>
              <a:t> t0 separate.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myc2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mark </a:t>
            </a:r>
            <a:r>
              <a:rPr lang="en-US" baseline="0" dirty="0" err="1" smtClean="0"/>
              <a:t>MeJA</a:t>
            </a:r>
            <a:r>
              <a:rPr lang="en-US" baseline="0" dirty="0" smtClean="0"/>
              <a:t> treated/BTH treated.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SAND gene </a:t>
            </a:r>
            <a:r>
              <a:rPr lang="en-US" baseline="0" dirty="0" smtClean="0">
                <a:sym typeface="Wingdings"/>
              </a:rPr>
              <a:t> stable. </a:t>
            </a:r>
          </a:p>
          <a:p>
            <a:endParaRPr lang="en-US" baseline="0" dirty="0" smtClean="0">
              <a:sym typeface="Wingdings"/>
            </a:endParaRPr>
          </a:p>
          <a:p>
            <a:r>
              <a:rPr lang="en-US" baseline="0" dirty="0" err="1" smtClean="0">
                <a:sym typeface="Wingdings"/>
              </a:rPr>
              <a:t>genesets</a:t>
            </a:r>
            <a:r>
              <a:rPr lang="en-US" baseline="0" dirty="0" smtClean="0">
                <a:sym typeface="Wingdings"/>
              </a:rPr>
              <a:t> for </a:t>
            </a:r>
            <a:r>
              <a:rPr lang="en-US" baseline="0" dirty="0" err="1" smtClean="0">
                <a:sym typeface="Wingdings"/>
              </a:rPr>
              <a:t>paulo</a:t>
            </a:r>
            <a:r>
              <a:rPr lang="en-US" baseline="0" dirty="0" smtClean="0">
                <a:sym typeface="Wingdings"/>
              </a:rPr>
              <a:t>.</a:t>
            </a:r>
          </a:p>
          <a:p>
            <a:endParaRPr lang="en-US" baseline="0" dirty="0" smtClean="0">
              <a:sym typeface="Wingdings"/>
            </a:endParaRPr>
          </a:p>
          <a:p>
            <a:r>
              <a:rPr lang="en-US" baseline="0" dirty="0" smtClean="0"/>
              <a:t>Change “Pathways” </a:t>
            </a:r>
            <a:r>
              <a:rPr lang="en-US" baseline="0" dirty="0" smtClean="0">
                <a:sym typeface="Wingdings"/>
              </a:rPr>
              <a:t> gene sets in text.</a:t>
            </a: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5B138-A483-8042-974F-469465028A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82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5B138-A483-8042-974F-469465028A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72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3124624"/>
            <a:ext cx="6606540" cy="21560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5860" y="5699760"/>
            <a:ext cx="5440680" cy="2570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AF071-5A04-B542-83D5-000C0EF5ACE5}" type="datetimeFigureOut">
              <a:rPr lang="en-US" smtClean="0"/>
              <a:t>6/1/16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FB457-94DB-F349-8968-DEDD6358C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2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AF071-5A04-B542-83D5-000C0EF5ACE5}" type="datetimeFigureOut">
              <a:rPr lang="en-US" smtClean="0"/>
              <a:t>6/1/16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FB457-94DB-F349-8968-DEDD6358C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00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34990" y="402803"/>
            <a:ext cx="1748790" cy="85822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20" y="402803"/>
            <a:ext cx="5116830" cy="85822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AF071-5A04-B542-83D5-000C0EF5ACE5}" type="datetimeFigureOut">
              <a:rPr lang="en-US" smtClean="0"/>
              <a:t>6/1/16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FB457-94DB-F349-8968-DEDD6358C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69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AF071-5A04-B542-83D5-000C0EF5ACE5}" type="datetimeFigureOut">
              <a:rPr lang="en-US" smtClean="0"/>
              <a:t>6/1/16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FB457-94DB-F349-8968-DEDD6358C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4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66" y="6463454"/>
            <a:ext cx="6606540" cy="199771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966" y="4263180"/>
            <a:ext cx="6606540" cy="220027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AF071-5A04-B542-83D5-000C0EF5ACE5}" type="datetimeFigureOut">
              <a:rPr lang="en-US" smtClean="0"/>
              <a:t>6/1/16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FB457-94DB-F349-8968-DEDD6358C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90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620" y="2346961"/>
            <a:ext cx="3432810" cy="66380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0970" y="2346961"/>
            <a:ext cx="3432810" cy="66380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AF071-5A04-B542-83D5-000C0EF5ACE5}" type="datetimeFigureOut">
              <a:rPr lang="en-US" smtClean="0"/>
              <a:t>6/1/16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FB457-94DB-F349-8968-DEDD6358C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04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251499"/>
            <a:ext cx="3434160" cy="9383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" y="3189817"/>
            <a:ext cx="3434160" cy="57952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8272" y="2251499"/>
            <a:ext cx="3435509" cy="9383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72" y="3189817"/>
            <a:ext cx="3435509" cy="57952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AF071-5A04-B542-83D5-000C0EF5ACE5}" type="datetimeFigureOut">
              <a:rPr lang="en-US" smtClean="0"/>
              <a:t>6/1/16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FB457-94DB-F349-8968-DEDD6358C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11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AF071-5A04-B542-83D5-000C0EF5ACE5}" type="datetimeFigureOut">
              <a:rPr lang="en-US" smtClean="0"/>
              <a:t>6/1/16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FB457-94DB-F349-8968-DEDD6358C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43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AF071-5A04-B542-83D5-000C0EF5ACE5}" type="datetimeFigureOut">
              <a:rPr lang="en-US" smtClean="0"/>
              <a:t>6/1/16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FB457-94DB-F349-8968-DEDD6358C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81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400473"/>
            <a:ext cx="2557066" cy="17043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8792" y="400474"/>
            <a:ext cx="4344988" cy="85845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20" y="2104814"/>
            <a:ext cx="2557066" cy="68802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AF071-5A04-B542-83D5-000C0EF5ACE5}" type="datetimeFigureOut">
              <a:rPr lang="en-US" smtClean="0"/>
              <a:t>6/1/16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FB457-94DB-F349-8968-DEDD6358C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535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445" y="7040880"/>
            <a:ext cx="4663440" cy="83121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3445" y="898737"/>
            <a:ext cx="4663440" cy="60350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445" y="7872096"/>
            <a:ext cx="4663440" cy="11804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AF071-5A04-B542-83D5-000C0EF5ACE5}" type="datetimeFigureOut">
              <a:rPr lang="en-US" smtClean="0"/>
              <a:t>6/1/16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FB457-94DB-F349-8968-DEDD6358C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36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620" y="402802"/>
            <a:ext cx="6995160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346961"/>
            <a:ext cx="6995160" cy="6638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8620" y="9322647"/>
            <a:ext cx="18135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AF071-5A04-B542-83D5-000C0EF5ACE5}" type="datetimeFigureOut">
              <a:rPr lang="en-US" smtClean="0"/>
              <a:t>6/1/16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5570" y="9322647"/>
            <a:ext cx="24612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70220" y="9322647"/>
            <a:ext cx="18135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FB457-94DB-F349-8968-DEDD6358C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83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20" Type="http://schemas.openxmlformats.org/officeDocument/2006/relationships/image" Target="../media/image18.png"/><Relationship Id="rId21" Type="http://schemas.openxmlformats.org/officeDocument/2006/relationships/image" Target="../media/image19.png"/><Relationship Id="rId22" Type="http://schemas.openxmlformats.org/officeDocument/2006/relationships/image" Target="../media/image20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9" Type="http://schemas.openxmlformats.org/officeDocument/2006/relationships/image" Target="../media/image28.png"/><Relationship Id="rId10" Type="http://schemas.openxmlformats.org/officeDocument/2006/relationships/image" Target="../media/image29.png"/><Relationship Id="rId11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8.png"/><Relationship Id="rId12" Type="http://schemas.openxmlformats.org/officeDocument/2006/relationships/image" Target="../media/image39.png"/><Relationship Id="rId13" Type="http://schemas.openxmlformats.org/officeDocument/2006/relationships/image" Target="../media/image40.png"/><Relationship Id="rId14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21.png"/><Relationship Id="rId9" Type="http://schemas.openxmlformats.org/officeDocument/2006/relationships/image" Target="../media/image36.png"/><Relationship Id="rId10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0.png"/><Relationship Id="rId12" Type="http://schemas.openxmlformats.org/officeDocument/2006/relationships/image" Target="../media/image51.png"/><Relationship Id="rId13" Type="http://schemas.openxmlformats.org/officeDocument/2006/relationships/image" Target="../media/image20.png"/><Relationship Id="rId1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Relationship Id="rId7" Type="http://schemas.openxmlformats.org/officeDocument/2006/relationships/image" Target="../media/image46.png"/><Relationship Id="rId8" Type="http://schemas.openxmlformats.org/officeDocument/2006/relationships/image" Target="../media/image47.png"/><Relationship Id="rId9" Type="http://schemas.openxmlformats.org/officeDocument/2006/relationships/image" Target="../media/image48.png"/><Relationship Id="rId10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image" Target="../media/image55.png"/><Relationship Id="rId7" Type="http://schemas.openxmlformats.org/officeDocument/2006/relationships/image" Target="../media/image56.png"/><Relationship Id="rId8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/>
        </p:nvGrpSpPr>
        <p:grpSpPr>
          <a:xfrm rot="16200000">
            <a:off x="2918769" y="-2184608"/>
            <a:ext cx="2021574" cy="6968729"/>
            <a:chOff x="352790" y="263957"/>
            <a:chExt cx="2021574" cy="6968729"/>
          </a:xfrm>
        </p:grpSpPr>
        <p:pic>
          <p:nvPicPr>
            <p:cNvPr id="4" name="Picture 3" descr="full_gene_heatmap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52790" y="263957"/>
              <a:ext cx="1852146" cy="2156769"/>
            </a:xfrm>
            <a:prstGeom prst="rect">
              <a:avLst/>
            </a:prstGeom>
          </p:spPr>
        </p:pic>
        <p:pic>
          <p:nvPicPr>
            <p:cNvPr id="5" name="Picture 4" descr="geneset_heatmap.png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72957" y="2541179"/>
              <a:ext cx="411812" cy="2156769"/>
            </a:xfrm>
            <a:prstGeom prst="rect">
              <a:avLst/>
            </a:prstGeom>
          </p:spPr>
        </p:pic>
        <p:pic>
          <p:nvPicPr>
            <p:cNvPr id="9" name="Picture 8" descr="sub_gene_heatmap_1.png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69575" y="5074702"/>
              <a:ext cx="337021" cy="2156769"/>
            </a:xfrm>
            <a:prstGeom prst="rect">
              <a:avLst/>
            </a:prstGeom>
          </p:spPr>
        </p:pic>
        <p:pic>
          <p:nvPicPr>
            <p:cNvPr id="10" name="Picture 9" descr="marker1_heatmap.png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23766" y="4975920"/>
              <a:ext cx="109615" cy="2157984"/>
            </a:xfrm>
            <a:prstGeom prst="rect">
              <a:avLst/>
            </a:prstGeom>
          </p:spPr>
        </p:pic>
        <p:pic>
          <p:nvPicPr>
            <p:cNvPr id="11" name="Picture 10" descr="sub_gene_heatmap_2.png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27786" y="5074702"/>
              <a:ext cx="640249" cy="2157984"/>
            </a:xfrm>
            <a:prstGeom prst="rect">
              <a:avLst/>
            </a:prstGeom>
          </p:spPr>
        </p:pic>
        <p:pic>
          <p:nvPicPr>
            <p:cNvPr id="12" name="Picture 11" descr="marker2_heatmap.png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454453" y="4824875"/>
              <a:ext cx="101840" cy="2157984"/>
            </a:xfrm>
            <a:prstGeom prst="rect">
              <a:avLst/>
            </a:prstGeom>
          </p:spPr>
        </p:pic>
        <p:pic>
          <p:nvPicPr>
            <p:cNvPr id="13" name="Picture 12" descr="sub_gene_heatmap_3.png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556011" y="5073487"/>
              <a:ext cx="818353" cy="2157984"/>
            </a:xfrm>
            <a:prstGeom prst="rect">
              <a:avLst/>
            </a:prstGeom>
          </p:spPr>
        </p:pic>
        <p:sp>
          <p:nvSpPr>
            <p:cNvPr id="25" name="Isosceles Triangle 24"/>
            <p:cNvSpPr/>
            <p:nvPr/>
          </p:nvSpPr>
          <p:spPr>
            <a:xfrm rot="10800000">
              <a:off x="1109198" y="2213837"/>
              <a:ext cx="328162" cy="206889"/>
            </a:xfrm>
            <a:prstGeom prst="triangle">
              <a:avLst>
                <a:gd name="adj" fmla="val 48791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1276003" y="2414500"/>
              <a:ext cx="1243" cy="25335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Isosceles Triangle 34"/>
            <p:cNvSpPr/>
            <p:nvPr/>
          </p:nvSpPr>
          <p:spPr>
            <a:xfrm rot="10800000">
              <a:off x="1462026" y="2213963"/>
              <a:ext cx="328162" cy="206763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Isosceles Triangle 35"/>
            <p:cNvSpPr/>
            <p:nvPr/>
          </p:nvSpPr>
          <p:spPr>
            <a:xfrm rot="10800000">
              <a:off x="1814855" y="2213837"/>
              <a:ext cx="328162" cy="20688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36"/>
            <p:cNvSpPr/>
            <p:nvPr/>
          </p:nvSpPr>
          <p:spPr>
            <a:xfrm rot="10800000">
              <a:off x="756370" y="2213964"/>
              <a:ext cx="328162" cy="206763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Isosceles Triangle 37"/>
            <p:cNvSpPr/>
            <p:nvPr/>
          </p:nvSpPr>
          <p:spPr>
            <a:xfrm rot="10800000">
              <a:off x="403542" y="2213964"/>
              <a:ext cx="328162" cy="206763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 42"/>
            <p:cNvSpPr/>
            <p:nvPr/>
          </p:nvSpPr>
          <p:spPr>
            <a:xfrm>
              <a:off x="1340783" y="2405086"/>
              <a:ext cx="294629" cy="261941"/>
            </a:xfrm>
            <a:custGeom>
              <a:avLst/>
              <a:gdLst>
                <a:gd name="connsiteX0" fmla="*/ 282456 w 294629"/>
                <a:gd name="connsiteY0" fmla="*/ 0 h 261941"/>
                <a:gd name="connsiteX1" fmla="*/ 266581 w 294629"/>
                <a:gd name="connsiteY1" fmla="*/ 103189 h 261941"/>
                <a:gd name="connsiteX2" fmla="*/ 36391 w 294629"/>
                <a:gd name="connsiteY2" fmla="*/ 186534 h 261941"/>
                <a:gd name="connsiteX3" fmla="*/ 672 w 294629"/>
                <a:gd name="connsiteY3" fmla="*/ 261941 h 261941"/>
                <a:gd name="connsiteX4" fmla="*/ 672 w 294629"/>
                <a:gd name="connsiteY4" fmla="*/ 261941 h 261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629" h="261941">
                  <a:moveTo>
                    <a:pt x="282456" y="0"/>
                  </a:moveTo>
                  <a:cubicBezTo>
                    <a:pt x="295024" y="36050"/>
                    <a:pt x="307592" y="72100"/>
                    <a:pt x="266581" y="103189"/>
                  </a:cubicBezTo>
                  <a:cubicBezTo>
                    <a:pt x="225570" y="134278"/>
                    <a:pt x="80709" y="160075"/>
                    <a:pt x="36391" y="186534"/>
                  </a:cubicBezTo>
                  <a:cubicBezTo>
                    <a:pt x="-7927" y="212993"/>
                    <a:pt x="672" y="261941"/>
                    <a:pt x="672" y="261941"/>
                  </a:cubicBezTo>
                  <a:lnTo>
                    <a:pt x="672" y="261941"/>
                  </a:lnTo>
                </a:path>
              </a:pathLst>
            </a:custGeom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907192" y="2405917"/>
              <a:ext cx="294629" cy="261941"/>
            </a:xfrm>
            <a:custGeom>
              <a:avLst/>
              <a:gdLst>
                <a:gd name="connsiteX0" fmla="*/ 282456 w 294629"/>
                <a:gd name="connsiteY0" fmla="*/ 0 h 261941"/>
                <a:gd name="connsiteX1" fmla="*/ 266581 w 294629"/>
                <a:gd name="connsiteY1" fmla="*/ 103189 h 261941"/>
                <a:gd name="connsiteX2" fmla="*/ 36391 w 294629"/>
                <a:gd name="connsiteY2" fmla="*/ 186534 h 261941"/>
                <a:gd name="connsiteX3" fmla="*/ 672 w 294629"/>
                <a:gd name="connsiteY3" fmla="*/ 261941 h 261941"/>
                <a:gd name="connsiteX4" fmla="*/ 672 w 294629"/>
                <a:gd name="connsiteY4" fmla="*/ 261941 h 261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629" h="261941">
                  <a:moveTo>
                    <a:pt x="282456" y="0"/>
                  </a:moveTo>
                  <a:cubicBezTo>
                    <a:pt x="295024" y="36050"/>
                    <a:pt x="307592" y="72100"/>
                    <a:pt x="266581" y="103189"/>
                  </a:cubicBezTo>
                  <a:cubicBezTo>
                    <a:pt x="225570" y="134278"/>
                    <a:pt x="80709" y="160075"/>
                    <a:pt x="36391" y="186534"/>
                  </a:cubicBezTo>
                  <a:cubicBezTo>
                    <a:pt x="-7927" y="212993"/>
                    <a:pt x="672" y="261941"/>
                    <a:pt x="672" y="261941"/>
                  </a:cubicBezTo>
                  <a:lnTo>
                    <a:pt x="672" y="261941"/>
                  </a:lnTo>
                </a:path>
              </a:pathLst>
            </a:custGeom>
            <a:ln>
              <a:solidFill>
                <a:srgbClr val="BDBDBD"/>
              </a:solidFill>
            </a:ln>
            <a:effectLst/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1444643" y="2405086"/>
              <a:ext cx="531820" cy="254003"/>
            </a:xfrm>
            <a:custGeom>
              <a:avLst/>
              <a:gdLst>
                <a:gd name="connsiteX0" fmla="*/ 531820 w 531820"/>
                <a:gd name="connsiteY0" fmla="*/ 0 h 254003"/>
                <a:gd name="connsiteX1" fmla="*/ 460381 w 531820"/>
                <a:gd name="connsiteY1" fmla="*/ 158752 h 254003"/>
                <a:gd name="connsiteX2" fmla="*/ 119064 w 531820"/>
                <a:gd name="connsiteY2" fmla="*/ 186534 h 254003"/>
                <a:gd name="connsiteX3" fmla="*/ 0 w 531820"/>
                <a:gd name="connsiteY3" fmla="*/ 254003 h 254003"/>
                <a:gd name="connsiteX4" fmla="*/ 0 w 531820"/>
                <a:gd name="connsiteY4" fmla="*/ 254003 h 25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820" h="254003">
                  <a:moveTo>
                    <a:pt x="531820" y="0"/>
                  </a:moveTo>
                  <a:cubicBezTo>
                    <a:pt x="530497" y="63831"/>
                    <a:pt x="529174" y="127663"/>
                    <a:pt x="460381" y="158752"/>
                  </a:cubicBezTo>
                  <a:cubicBezTo>
                    <a:pt x="391588" y="189841"/>
                    <a:pt x="195794" y="170659"/>
                    <a:pt x="119064" y="186534"/>
                  </a:cubicBezTo>
                  <a:cubicBezTo>
                    <a:pt x="42334" y="202409"/>
                    <a:pt x="0" y="254003"/>
                    <a:pt x="0" y="254003"/>
                  </a:cubicBezTo>
                  <a:lnTo>
                    <a:pt x="0" y="254003"/>
                  </a:lnTo>
                </a:path>
              </a:pathLst>
            </a:custGeom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553112" y="2405086"/>
              <a:ext cx="531820" cy="254003"/>
            </a:xfrm>
            <a:custGeom>
              <a:avLst/>
              <a:gdLst>
                <a:gd name="connsiteX0" fmla="*/ 531820 w 531820"/>
                <a:gd name="connsiteY0" fmla="*/ 0 h 254003"/>
                <a:gd name="connsiteX1" fmla="*/ 460381 w 531820"/>
                <a:gd name="connsiteY1" fmla="*/ 158752 h 254003"/>
                <a:gd name="connsiteX2" fmla="*/ 119064 w 531820"/>
                <a:gd name="connsiteY2" fmla="*/ 186534 h 254003"/>
                <a:gd name="connsiteX3" fmla="*/ 0 w 531820"/>
                <a:gd name="connsiteY3" fmla="*/ 254003 h 254003"/>
                <a:gd name="connsiteX4" fmla="*/ 0 w 531820"/>
                <a:gd name="connsiteY4" fmla="*/ 254003 h 25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820" h="254003">
                  <a:moveTo>
                    <a:pt x="531820" y="0"/>
                  </a:moveTo>
                  <a:cubicBezTo>
                    <a:pt x="530497" y="63831"/>
                    <a:pt x="529174" y="127663"/>
                    <a:pt x="460381" y="158752"/>
                  </a:cubicBezTo>
                  <a:cubicBezTo>
                    <a:pt x="391588" y="189841"/>
                    <a:pt x="195794" y="170659"/>
                    <a:pt x="119064" y="186534"/>
                  </a:cubicBezTo>
                  <a:cubicBezTo>
                    <a:pt x="42334" y="202409"/>
                    <a:pt x="0" y="254003"/>
                    <a:pt x="0" y="254003"/>
                  </a:cubicBezTo>
                  <a:lnTo>
                    <a:pt x="0" y="254003"/>
                  </a:lnTo>
                </a:path>
              </a:pathLst>
            </a:custGeom>
            <a:ln>
              <a:solidFill>
                <a:schemeClr val="bg1">
                  <a:lumMod val="75000"/>
                </a:schemeClr>
              </a:solidFill>
            </a:ln>
            <a:effectLst/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Isosceles Triangle 49"/>
            <p:cNvSpPr/>
            <p:nvPr/>
          </p:nvSpPr>
          <p:spPr>
            <a:xfrm rot="10800000">
              <a:off x="1116481" y="4491185"/>
              <a:ext cx="328162" cy="206763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1280302" y="4682684"/>
              <a:ext cx="224666" cy="265281"/>
            </a:xfrm>
            <a:custGeom>
              <a:avLst/>
              <a:gdLst>
                <a:gd name="connsiteX0" fmla="*/ 879 w 224666"/>
                <a:gd name="connsiteY0" fmla="*/ 0 h 386028"/>
                <a:gd name="connsiteX1" fmla="*/ 28852 w 224666"/>
                <a:gd name="connsiteY1" fmla="*/ 145460 h 386028"/>
                <a:gd name="connsiteX2" fmla="*/ 191098 w 224666"/>
                <a:gd name="connsiteY2" fmla="*/ 257352 h 386028"/>
                <a:gd name="connsiteX3" fmla="*/ 224666 w 224666"/>
                <a:gd name="connsiteY3" fmla="*/ 386028 h 386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666" h="386028">
                  <a:moveTo>
                    <a:pt x="879" y="0"/>
                  </a:moveTo>
                  <a:cubicBezTo>
                    <a:pt x="-986" y="51284"/>
                    <a:pt x="-2851" y="102568"/>
                    <a:pt x="28852" y="145460"/>
                  </a:cubicBezTo>
                  <a:cubicBezTo>
                    <a:pt x="60555" y="188352"/>
                    <a:pt x="158462" y="217257"/>
                    <a:pt x="191098" y="257352"/>
                  </a:cubicBezTo>
                  <a:cubicBezTo>
                    <a:pt x="223734" y="297447"/>
                    <a:pt x="224200" y="341737"/>
                    <a:pt x="224666" y="386028"/>
                  </a:cubicBezTo>
                </a:path>
              </a:pathLst>
            </a:custGeom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768723" y="4688279"/>
              <a:ext cx="514084" cy="419595"/>
            </a:xfrm>
            <a:custGeom>
              <a:avLst/>
              <a:gdLst>
                <a:gd name="connsiteX0" fmla="*/ 512457 w 514084"/>
                <a:gd name="connsiteY0" fmla="*/ 0 h 419595"/>
                <a:gd name="connsiteX1" fmla="*/ 445321 w 514084"/>
                <a:gd name="connsiteY1" fmla="*/ 139865 h 419595"/>
                <a:gd name="connsiteX2" fmla="*/ 64883 w 514084"/>
                <a:gd name="connsiteY2" fmla="*/ 274135 h 419595"/>
                <a:gd name="connsiteX3" fmla="*/ 3342 w 514084"/>
                <a:gd name="connsiteY3" fmla="*/ 419595 h 41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084" h="419595">
                  <a:moveTo>
                    <a:pt x="512457" y="0"/>
                  </a:moveTo>
                  <a:cubicBezTo>
                    <a:pt x="516187" y="47088"/>
                    <a:pt x="519917" y="94176"/>
                    <a:pt x="445321" y="139865"/>
                  </a:cubicBezTo>
                  <a:cubicBezTo>
                    <a:pt x="370725" y="185554"/>
                    <a:pt x="138546" y="227513"/>
                    <a:pt x="64883" y="274135"/>
                  </a:cubicBezTo>
                  <a:cubicBezTo>
                    <a:pt x="-8780" y="320757"/>
                    <a:pt x="-2719" y="370176"/>
                    <a:pt x="3342" y="419595"/>
                  </a:cubicBezTo>
                </a:path>
              </a:pathLst>
            </a:custGeom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rapezoid 20"/>
          <p:cNvSpPr/>
          <p:nvPr/>
        </p:nvSpPr>
        <p:spPr>
          <a:xfrm>
            <a:off x="2318337" y="2271660"/>
            <a:ext cx="623848" cy="334121"/>
          </a:xfrm>
          <a:prstGeom prst="trapezoid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" name="Group 101"/>
          <p:cNvGrpSpPr>
            <a:grpSpLocks noChangeAspect="1"/>
          </p:cNvGrpSpPr>
          <p:nvPr/>
        </p:nvGrpSpPr>
        <p:grpSpPr>
          <a:xfrm rot="16200000">
            <a:off x="1553168" y="1341675"/>
            <a:ext cx="1893291" cy="4297680"/>
            <a:chOff x="2898095" y="349585"/>
            <a:chExt cx="1653195" cy="3752674"/>
          </a:xfrm>
        </p:grpSpPr>
        <p:grpSp>
          <p:nvGrpSpPr>
            <p:cNvPr id="61" name="Group 60"/>
            <p:cNvGrpSpPr/>
            <p:nvPr/>
          </p:nvGrpSpPr>
          <p:grpSpPr>
            <a:xfrm>
              <a:off x="3590470" y="349585"/>
              <a:ext cx="256746" cy="1069848"/>
              <a:chOff x="3570831" y="349585"/>
              <a:chExt cx="256746" cy="1069848"/>
            </a:xfrm>
          </p:grpSpPr>
          <p:pic>
            <p:nvPicPr>
              <p:cNvPr id="53" name="Picture 52" descr="measured_marker1.png"/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3570831" y="349585"/>
                <a:ext cx="100728" cy="1069848"/>
              </a:xfrm>
              <a:prstGeom prst="rect">
                <a:avLst/>
              </a:prstGeom>
            </p:spPr>
          </p:pic>
          <p:pic>
            <p:nvPicPr>
              <p:cNvPr id="55" name="Picture 54" descr="measured_marker2.png"/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3733941" y="349585"/>
                <a:ext cx="93636" cy="1069848"/>
              </a:xfrm>
              <a:prstGeom prst="rect">
                <a:avLst/>
              </a:prstGeom>
            </p:spPr>
          </p:pic>
        </p:grpSp>
        <p:sp>
          <p:nvSpPr>
            <p:cNvPr id="56" name="Isosceles Triangle 55"/>
            <p:cNvSpPr/>
            <p:nvPr/>
          </p:nvSpPr>
          <p:spPr>
            <a:xfrm rot="10800000">
              <a:off x="3770805" y="1325401"/>
              <a:ext cx="64008" cy="73152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Isosceles Triangle 56"/>
            <p:cNvSpPr/>
            <p:nvPr/>
          </p:nvSpPr>
          <p:spPr>
            <a:xfrm rot="10800000">
              <a:off x="3610281" y="1325401"/>
              <a:ext cx="64008" cy="73152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Picture 57" descr="geneset_predicted_heatmap.png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539749" y="1708076"/>
              <a:ext cx="368593" cy="1069848"/>
            </a:xfrm>
            <a:prstGeom prst="rect">
              <a:avLst/>
            </a:prstGeom>
          </p:spPr>
        </p:pic>
        <p:sp>
          <p:nvSpPr>
            <p:cNvPr id="60" name="Freeform 59"/>
            <p:cNvSpPr/>
            <p:nvPr/>
          </p:nvSpPr>
          <p:spPr>
            <a:xfrm>
              <a:off x="3640070" y="1379403"/>
              <a:ext cx="219456" cy="388906"/>
            </a:xfrm>
            <a:custGeom>
              <a:avLst/>
              <a:gdLst>
                <a:gd name="connsiteX0" fmla="*/ 0 w 249130"/>
                <a:gd name="connsiteY0" fmla="*/ 0 h 388906"/>
                <a:gd name="connsiteX1" fmla="*/ 85069 w 249130"/>
                <a:gd name="connsiteY1" fmla="*/ 206606 h 388906"/>
                <a:gd name="connsiteX2" fmla="*/ 212672 w 249130"/>
                <a:gd name="connsiteY2" fmla="*/ 285603 h 388906"/>
                <a:gd name="connsiteX3" fmla="*/ 249130 w 249130"/>
                <a:gd name="connsiteY3" fmla="*/ 388906 h 388906"/>
                <a:gd name="connsiteX0" fmla="*/ 742 w 249872"/>
                <a:gd name="connsiteY0" fmla="*/ 0 h 388906"/>
                <a:gd name="connsiteX1" fmla="*/ 6818 w 249872"/>
                <a:gd name="connsiteY1" fmla="*/ 103303 h 388906"/>
                <a:gd name="connsiteX2" fmla="*/ 85811 w 249872"/>
                <a:gd name="connsiteY2" fmla="*/ 206606 h 388906"/>
                <a:gd name="connsiteX3" fmla="*/ 213414 w 249872"/>
                <a:gd name="connsiteY3" fmla="*/ 285603 h 388906"/>
                <a:gd name="connsiteX4" fmla="*/ 249872 w 249872"/>
                <a:gd name="connsiteY4" fmla="*/ 388906 h 388906"/>
                <a:gd name="connsiteX0" fmla="*/ 742 w 257751"/>
                <a:gd name="connsiteY0" fmla="*/ 0 h 388906"/>
                <a:gd name="connsiteX1" fmla="*/ 6818 w 257751"/>
                <a:gd name="connsiteY1" fmla="*/ 103303 h 388906"/>
                <a:gd name="connsiteX2" fmla="*/ 85811 w 257751"/>
                <a:gd name="connsiteY2" fmla="*/ 206606 h 388906"/>
                <a:gd name="connsiteX3" fmla="*/ 243796 w 257751"/>
                <a:gd name="connsiteY3" fmla="*/ 279527 h 388906"/>
                <a:gd name="connsiteX4" fmla="*/ 249872 w 257751"/>
                <a:gd name="connsiteY4" fmla="*/ 388906 h 388906"/>
                <a:gd name="connsiteX0" fmla="*/ 742 w 250525"/>
                <a:gd name="connsiteY0" fmla="*/ 0 h 388906"/>
                <a:gd name="connsiteX1" fmla="*/ 6818 w 250525"/>
                <a:gd name="connsiteY1" fmla="*/ 103303 h 388906"/>
                <a:gd name="connsiteX2" fmla="*/ 85811 w 250525"/>
                <a:gd name="connsiteY2" fmla="*/ 206606 h 388906"/>
                <a:gd name="connsiteX3" fmla="*/ 228942 w 250525"/>
                <a:gd name="connsiteY3" fmla="*/ 279527 h 388906"/>
                <a:gd name="connsiteX4" fmla="*/ 249872 w 250525"/>
                <a:gd name="connsiteY4" fmla="*/ 388906 h 388906"/>
                <a:gd name="connsiteX0" fmla="*/ 0 w 249783"/>
                <a:gd name="connsiteY0" fmla="*/ 0 h 388906"/>
                <a:gd name="connsiteX1" fmla="*/ 46925 w 249783"/>
                <a:gd name="connsiteY1" fmla="*/ 95876 h 388906"/>
                <a:gd name="connsiteX2" fmla="*/ 85069 w 249783"/>
                <a:gd name="connsiteY2" fmla="*/ 206606 h 388906"/>
                <a:gd name="connsiteX3" fmla="*/ 228200 w 249783"/>
                <a:gd name="connsiteY3" fmla="*/ 279527 h 388906"/>
                <a:gd name="connsiteX4" fmla="*/ 249130 w 249783"/>
                <a:gd name="connsiteY4" fmla="*/ 388906 h 388906"/>
                <a:gd name="connsiteX0" fmla="*/ 0 w 249783"/>
                <a:gd name="connsiteY0" fmla="*/ 0 h 388906"/>
                <a:gd name="connsiteX1" fmla="*/ 20930 w 249783"/>
                <a:gd name="connsiteY1" fmla="*/ 103303 h 388906"/>
                <a:gd name="connsiteX2" fmla="*/ 85069 w 249783"/>
                <a:gd name="connsiteY2" fmla="*/ 206606 h 388906"/>
                <a:gd name="connsiteX3" fmla="*/ 228200 w 249783"/>
                <a:gd name="connsiteY3" fmla="*/ 279527 h 388906"/>
                <a:gd name="connsiteX4" fmla="*/ 249130 w 249783"/>
                <a:gd name="connsiteY4" fmla="*/ 388906 h 388906"/>
                <a:gd name="connsiteX0" fmla="*/ 742 w 250525"/>
                <a:gd name="connsiteY0" fmla="*/ 0 h 388906"/>
                <a:gd name="connsiteX1" fmla="*/ 6818 w 250525"/>
                <a:gd name="connsiteY1" fmla="*/ 103303 h 388906"/>
                <a:gd name="connsiteX2" fmla="*/ 85811 w 250525"/>
                <a:gd name="connsiteY2" fmla="*/ 206606 h 388906"/>
                <a:gd name="connsiteX3" fmla="*/ 228942 w 250525"/>
                <a:gd name="connsiteY3" fmla="*/ 279527 h 388906"/>
                <a:gd name="connsiteX4" fmla="*/ 249872 w 250525"/>
                <a:gd name="connsiteY4" fmla="*/ 388906 h 388906"/>
                <a:gd name="connsiteX0" fmla="*/ 0 w 249783"/>
                <a:gd name="connsiteY0" fmla="*/ 0 h 388906"/>
                <a:gd name="connsiteX1" fmla="*/ 106341 w 249783"/>
                <a:gd name="connsiteY1" fmla="*/ 92163 h 388906"/>
                <a:gd name="connsiteX2" fmla="*/ 85069 w 249783"/>
                <a:gd name="connsiteY2" fmla="*/ 206606 h 388906"/>
                <a:gd name="connsiteX3" fmla="*/ 228200 w 249783"/>
                <a:gd name="connsiteY3" fmla="*/ 279527 h 388906"/>
                <a:gd name="connsiteX4" fmla="*/ 249130 w 249783"/>
                <a:gd name="connsiteY4" fmla="*/ 388906 h 388906"/>
                <a:gd name="connsiteX0" fmla="*/ 0 w 249783"/>
                <a:gd name="connsiteY0" fmla="*/ 0 h 388906"/>
                <a:gd name="connsiteX1" fmla="*/ 9789 w 249783"/>
                <a:gd name="connsiteY1" fmla="*/ 88450 h 388906"/>
                <a:gd name="connsiteX2" fmla="*/ 85069 w 249783"/>
                <a:gd name="connsiteY2" fmla="*/ 206606 h 388906"/>
                <a:gd name="connsiteX3" fmla="*/ 228200 w 249783"/>
                <a:gd name="connsiteY3" fmla="*/ 279527 h 388906"/>
                <a:gd name="connsiteX4" fmla="*/ 249130 w 249783"/>
                <a:gd name="connsiteY4" fmla="*/ 388906 h 388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783" h="388906">
                  <a:moveTo>
                    <a:pt x="0" y="0"/>
                  </a:moveTo>
                  <a:cubicBezTo>
                    <a:pt x="5064" y="17217"/>
                    <a:pt x="-4389" y="54016"/>
                    <a:pt x="9789" y="88450"/>
                  </a:cubicBezTo>
                  <a:cubicBezTo>
                    <a:pt x="23967" y="122884"/>
                    <a:pt x="48667" y="174760"/>
                    <a:pt x="85069" y="206606"/>
                  </a:cubicBezTo>
                  <a:cubicBezTo>
                    <a:pt x="121471" y="238452"/>
                    <a:pt x="200857" y="249144"/>
                    <a:pt x="228200" y="279527"/>
                  </a:cubicBezTo>
                  <a:cubicBezTo>
                    <a:pt x="255543" y="309910"/>
                    <a:pt x="249130" y="388906"/>
                    <a:pt x="249130" y="388906"/>
                  </a:cubicBezTo>
                </a:path>
              </a:pathLst>
            </a:custGeom>
            <a:noFill/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 61"/>
            <p:cNvSpPr/>
            <p:nvPr/>
          </p:nvSpPr>
          <p:spPr>
            <a:xfrm>
              <a:off x="3584513" y="1379403"/>
              <a:ext cx="219456" cy="388906"/>
            </a:xfrm>
            <a:custGeom>
              <a:avLst/>
              <a:gdLst>
                <a:gd name="connsiteX0" fmla="*/ 0 w 249130"/>
                <a:gd name="connsiteY0" fmla="*/ 0 h 388906"/>
                <a:gd name="connsiteX1" fmla="*/ 85069 w 249130"/>
                <a:gd name="connsiteY1" fmla="*/ 206606 h 388906"/>
                <a:gd name="connsiteX2" fmla="*/ 212672 w 249130"/>
                <a:gd name="connsiteY2" fmla="*/ 285603 h 388906"/>
                <a:gd name="connsiteX3" fmla="*/ 249130 w 249130"/>
                <a:gd name="connsiteY3" fmla="*/ 388906 h 388906"/>
                <a:gd name="connsiteX0" fmla="*/ 742 w 249872"/>
                <a:gd name="connsiteY0" fmla="*/ 0 h 388906"/>
                <a:gd name="connsiteX1" fmla="*/ 6818 w 249872"/>
                <a:gd name="connsiteY1" fmla="*/ 103303 h 388906"/>
                <a:gd name="connsiteX2" fmla="*/ 85811 w 249872"/>
                <a:gd name="connsiteY2" fmla="*/ 206606 h 388906"/>
                <a:gd name="connsiteX3" fmla="*/ 213414 w 249872"/>
                <a:gd name="connsiteY3" fmla="*/ 285603 h 388906"/>
                <a:gd name="connsiteX4" fmla="*/ 249872 w 249872"/>
                <a:gd name="connsiteY4" fmla="*/ 388906 h 388906"/>
                <a:gd name="connsiteX0" fmla="*/ 742 w 257751"/>
                <a:gd name="connsiteY0" fmla="*/ 0 h 388906"/>
                <a:gd name="connsiteX1" fmla="*/ 6818 w 257751"/>
                <a:gd name="connsiteY1" fmla="*/ 103303 h 388906"/>
                <a:gd name="connsiteX2" fmla="*/ 85811 w 257751"/>
                <a:gd name="connsiteY2" fmla="*/ 206606 h 388906"/>
                <a:gd name="connsiteX3" fmla="*/ 243796 w 257751"/>
                <a:gd name="connsiteY3" fmla="*/ 279527 h 388906"/>
                <a:gd name="connsiteX4" fmla="*/ 249872 w 257751"/>
                <a:gd name="connsiteY4" fmla="*/ 388906 h 388906"/>
                <a:gd name="connsiteX0" fmla="*/ 742 w 250525"/>
                <a:gd name="connsiteY0" fmla="*/ 0 h 388906"/>
                <a:gd name="connsiteX1" fmla="*/ 6818 w 250525"/>
                <a:gd name="connsiteY1" fmla="*/ 103303 h 388906"/>
                <a:gd name="connsiteX2" fmla="*/ 85811 w 250525"/>
                <a:gd name="connsiteY2" fmla="*/ 206606 h 388906"/>
                <a:gd name="connsiteX3" fmla="*/ 228942 w 250525"/>
                <a:gd name="connsiteY3" fmla="*/ 279527 h 388906"/>
                <a:gd name="connsiteX4" fmla="*/ 249872 w 250525"/>
                <a:gd name="connsiteY4" fmla="*/ 388906 h 388906"/>
                <a:gd name="connsiteX0" fmla="*/ 0 w 249783"/>
                <a:gd name="connsiteY0" fmla="*/ 0 h 388906"/>
                <a:gd name="connsiteX1" fmla="*/ 46925 w 249783"/>
                <a:gd name="connsiteY1" fmla="*/ 95876 h 388906"/>
                <a:gd name="connsiteX2" fmla="*/ 85069 w 249783"/>
                <a:gd name="connsiteY2" fmla="*/ 206606 h 388906"/>
                <a:gd name="connsiteX3" fmla="*/ 228200 w 249783"/>
                <a:gd name="connsiteY3" fmla="*/ 279527 h 388906"/>
                <a:gd name="connsiteX4" fmla="*/ 249130 w 249783"/>
                <a:gd name="connsiteY4" fmla="*/ 388906 h 388906"/>
                <a:gd name="connsiteX0" fmla="*/ 0 w 249783"/>
                <a:gd name="connsiteY0" fmla="*/ 0 h 388906"/>
                <a:gd name="connsiteX1" fmla="*/ 20930 w 249783"/>
                <a:gd name="connsiteY1" fmla="*/ 103303 h 388906"/>
                <a:gd name="connsiteX2" fmla="*/ 85069 w 249783"/>
                <a:gd name="connsiteY2" fmla="*/ 206606 h 388906"/>
                <a:gd name="connsiteX3" fmla="*/ 228200 w 249783"/>
                <a:gd name="connsiteY3" fmla="*/ 279527 h 388906"/>
                <a:gd name="connsiteX4" fmla="*/ 249130 w 249783"/>
                <a:gd name="connsiteY4" fmla="*/ 388906 h 388906"/>
                <a:gd name="connsiteX0" fmla="*/ 742 w 250525"/>
                <a:gd name="connsiteY0" fmla="*/ 0 h 388906"/>
                <a:gd name="connsiteX1" fmla="*/ 6818 w 250525"/>
                <a:gd name="connsiteY1" fmla="*/ 103303 h 388906"/>
                <a:gd name="connsiteX2" fmla="*/ 85811 w 250525"/>
                <a:gd name="connsiteY2" fmla="*/ 206606 h 388906"/>
                <a:gd name="connsiteX3" fmla="*/ 228942 w 250525"/>
                <a:gd name="connsiteY3" fmla="*/ 279527 h 388906"/>
                <a:gd name="connsiteX4" fmla="*/ 249872 w 250525"/>
                <a:gd name="connsiteY4" fmla="*/ 388906 h 388906"/>
                <a:gd name="connsiteX0" fmla="*/ 0 w 249783"/>
                <a:gd name="connsiteY0" fmla="*/ 0 h 388906"/>
                <a:gd name="connsiteX1" fmla="*/ 106341 w 249783"/>
                <a:gd name="connsiteY1" fmla="*/ 92163 h 388906"/>
                <a:gd name="connsiteX2" fmla="*/ 85069 w 249783"/>
                <a:gd name="connsiteY2" fmla="*/ 206606 h 388906"/>
                <a:gd name="connsiteX3" fmla="*/ 228200 w 249783"/>
                <a:gd name="connsiteY3" fmla="*/ 279527 h 388906"/>
                <a:gd name="connsiteX4" fmla="*/ 249130 w 249783"/>
                <a:gd name="connsiteY4" fmla="*/ 388906 h 388906"/>
                <a:gd name="connsiteX0" fmla="*/ 0 w 249783"/>
                <a:gd name="connsiteY0" fmla="*/ 0 h 388906"/>
                <a:gd name="connsiteX1" fmla="*/ 9789 w 249783"/>
                <a:gd name="connsiteY1" fmla="*/ 88450 h 388906"/>
                <a:gd name="connsiteX2" fmla="*/ 85069 w 249783"/>
                <a:gd name="connsiteY2" fmla="*/ 206606 h 388906"/>
                <a:gd name="connsiteX3" fmla="*/ 228200 w 249783"/>
                <a:gd name="connsiteY3" fmla="*/ 279527 h 388906"/>
                <a:gd name="connsiteX4" fmla="*/ 249130 w 249783"/>
                <a:gd name="connsiteY4" fmla="*/ 388906 h 388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783" h="388906">
                  <a:moveTo>
                    <a:pt x="0" y="0"/>
                  </a:moveTo>
                  <a:cubicBezTo>
                    <a:pt x="5064" y="17217"/>
                    <a:pt x="-4389" y="54016"/>
                    <a:pt x="9789" y="88450"/>
                  </a:cubicBezTo>
                  <a:cubicBezTo>
                    <a:pt x="23967" y="122884"/>
                    <a:pt x="48667" y="174760"/>
                    <a:pt x="85069" y="206606"/>
                  </a:cubicBezTo>
                  <a:cubicBezTo>
                    <a:pt x="121471" y="238452"/>
                    <a:pt x="200857" y="249144"/>
                    <a:pt x="228200" y="279527"/>
                  </a:cubicBezTo>
                  <a:cubicBezTo>
                    <a:pt x="255543" y="309910"/>
                    <a:pt x="249130" y="388906"/>
                    <a:pt x="249130" y="388906"/>
                  </a:cubicBezTo>
                </a:path>
              </a:pathLst>
            </a:custGeom>
            <a:noFill/>
            <a:ln w="19050">
              <a:solidFill>
                <a:schemeClr val="bg1">
                  <a:lumMod val="75000"/>
                </a:schemeClr>
              </a:solidFill>
            </a:ln>
            <a:effectLst/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Elbow Connector 63"/>
            <p:cNvCxnSpPr/>
            <p:nvPr/>
          </p:nvCxnSpPr>
          <p:spPr>
            <a:xfrm rot="16200000" flipH="1">
              <a:off x="3827104" y="1800734"/>
              <a:ext cx="129272" cy="64425"/>
            </a:xfrm>
            <a:prstGeom prst="bentConnector3">
              <a:avLst>
                <a:gd name="adj1" fmla="val 1166"/>
              </a:avLst>
            </a:prstGeom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Elbow Connector 81"/>
            <p:cNvCxnSpPr/>
            <p:nvPr/>
          </p:nvCxnSpPr>
          <p:spPr>
            <a:xfrm rot="5400000" flipH="1" flipV="1">
              <a:off x="3489519" y="1802588"/>
              <a:ext cx="129273" cy="60715"/>
            </a:xfrm>
            <a:prstGeom prst="bentConnector3">
              <a:avLst>
                <a:gd name="adj1" fmla="val 98834"/>
              </a:avLst>
            </a:prstGeom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87" name="Picture 86" descr="full_gene_predicted_heatmap.png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921419" y="3032411"/>
              <a:ext cx="1604062" cy="1069848"/>
            </a:xfrm>
            <a:prstGeom prst="rect">
              <a:avLst/>
            </a:prstGeom>
          </p:spPr>
        </p:pic>
        <p:sp>
          <p:nvSpPr>
            <p:cNvPr id="92" name="Freeform 91"/>
            <p:cNvSpPr/>
            <p:nvPr/>
          </p:nvSpPr>
          <p:spPr>
            <a:xfrm>
              <a:off x="3804951" y="1390038"/>
              <a:ext cx="56594" cy="367034"/>
            </a:xfrm>
            <a:custGeom>
              <a:avLst/>
              <a:gdLst>
                <a:gd name="connsiteX0" fmla="*/ 0 w 59999"/>
                <a:gd name="connsiteY0" fmla="*/ 0 h 350010"/>
                <a:gd name="connsiteX1" fmla="*/ 30000 w 59999"/>
                <a:gd name="connsiteY1" fmla="*/ 140004 h 350010"/>
                <a:gd name="connsiteX2" fmla="*/ 59999 w 59999"/>
                <a:gd name="connsiteY2" fmla="*/ 350010 h 350010"/>
                <a:gd name="connsiteX0" fmla="*/ 0 w 59999"/>
                <a:gd name="connsiteY0" fmla="*/ 0 h 350010"/>
                <a:gd name="connsiteX1" fmla="*/ 5000 w 59999"/>
                <a:gd name="connsiteY1" fmla="*/ 140004 h 350010"/>
                <a:gd name="connsiteX2" fmla="*/ 59999 w 59999"/>
                <a:gd name="connsiteY2" fmla="*/ 350010 h 350010"/>
                <a:gd name="connsiteX0" fmla="*/ 0 w 56594"/>
                <a:gd name="connsiteY0" fmla="*/ 0 h 367034"/>
                <a:gd name="connsiteX1" fmla="*/ 5000 w 56594"/>
                <a:gd name="connsiteY1" fmla="*/ 140004 h 367034"/>
                <a:gd name="connsiteX2" fmla="*/ 56594 w 56594"/>
                <a:gd name="connsiteY2" fmla="*/ 367034 h 367034"/>
                <a:gd name="connsiteX0" fmla="*/ 0 w 56594"/>
                <a:gd name="connsiteY0" fmla="*/ 0 h 367034"/>
                <a:gd name="connsiteX1" fmla="*/ 5000 w 56594"/>
                <a:gd name="connsiteY1" fmla="*/ 140004 h 367034"/>
                <a:gd name="connsiteX2" fmla="*/ 45924 w 56594"/>
                <a:gd name="connsiteY2" fmla="*/ 274942 h 367034"/>
                <a:gd name="connsiteX3" fmla="*/ 56594 w 56594"/>
                <a:gd name="connsiteY3" fmla="*/ 367034 h 36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594" h="367034">
                  <a:moveTo>
                    <a:pt x="0" y="0"/>
                  </a:moveTo>
                  <a:cubicBezTo>
                    <a:pt x="10000" y="40834"/>
                    <a:pt x="-2654" y="94180"/>
                    <a:pt x="5000" y="140004"/>
                  </a:cubicBezTo>
                  <a:cubicBezTo>
                    <a:pt x="12654" y="185828"/>
                    <a:pt x="37325" y="237104"/>
                    <a:pt x="45924" y="274942"/>
                  </a:cubicBezTo>
                  <a:cubicBezTo>
                    <a:pt x="54523" y="312780"/>
                    <a:pt x="51978" y="351685"/>
                    <a:pt x="56594" y="367034"/>
                  </a:cubicBezTo>
                </a:path>
              </a:pathLst>
            </a:custGeom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reeform 92"/>
            <p:cNvSpPr/>
            <p:nvPr/>
          </p:nvSpPr>
          <p:spPr>
            <a:xfrm>
              <a:off x="3585228" y="1386633"/>
              <a:ext cx="56594" cy="367034"/>
            </a:xfrm>
            <a:custGeom>
              <a:avLst/>
              <a:gdLst>
                <a:gd name="connsiteX0" fmla="*/ 0 w 59999"/>
                <a:gd name="connsiteY0" fmla="*/ 0 h 350010"/>
                <a:gd name="connsiteX1" fmla="*/ 30000 w 59999"/>
                <a:gd name="connsiteY1" fmla="*/ 140004 h 350010"/>
                <a:gd name="connsiteX2" fmla="*/ 59999 w 59999"/>
                <a:gd name="connsiteY2" fmla="*/ 350010 h 350010"/>
                <a:gd name="connsiteX0" fmla="*/ 0 w 59999"/>
                <a:gd name="connsiteY0" fmla="*/ 0 h 350010"/>
                <a:gd name="connsiteX1" fmla="*/ 5000 w 59999"/>
                <a:gd name="connsiteY1" fmla="*/ 140004 h 350010"/>
                <a:gd name="connsiteX2" fmla="*/ 59999 w 59999"/>
                <a:gd name="connsiteY2" fmla="*/ 350010 h 350010"/>
                <a:gd name="connsiteX0" fmla="*/ 0 w 56594"/>
                <a:gd name="connsiteY0" fmla="*/ 0 h 367034"/>
                <a:gd name="connsiteX1" fmla="*/ 5000 w 56594"/>
                <a:gd name="connsiteY1" fmla="*/ 140004 h 367034"/>
                <a:gd name="connsiteX2" fmla="*/ 56594 w 56594"/>
                <a:gd name="connsiteY2" fmla="*/ 367034 h 367034"/>
                <a:gd name="connsiteX0" fmla="*/ 0 w 56594"/>
                <a:gd name="connsiteY0" fmla="*/ 0 h 367034"/>
                <a:gd name="connsiteX1" fmla="*/ 5000 w 56594"/>
                <a:gd name="connsiteY1" fmla="*/ 140004 h 367034"/>
                <a:gd name="connsiteX2" fmla="*/ 45924 w 56594"/>
                <a:gd name="connsiteY2" fmla="*/ 274942 h 367034"/>
                <a:gd name="connsiteX3" fmla="*/ 56594 w 56594"/>
                <a:gd name="connsiteY3" fmla="*/ 367034 h 36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594" h="367034">
                  <a:moveTo>
                    <a:pt x="0" y="0"/>
                  </a:moveTo>
                  <a:cubicBezTo>
                    <a:pt x="10000" y="40834"/>
                    <a:pt x="-2654" y="94180"/>
                    <a:pt x="5000" y="140004"/>
                  </a:cubicBezTo>
                  <a:cubicBezTo>
                    <a:pt x="12654" y="185828"/>
                    <a:pt x="37325" y="237104"/>
                    <a:pt x="45924" y="274942"/>
                  </a:cubicBezTo>
                  <a:cubicBezTo>
                    <a:pt x="54523" y="312780"/>
                    <a:pt x="51978" y="351685"/>
                    <a:pt x="56594" y="367034"/>
                  </a:cubicBezTo>
                </a:path>
              </a:pathLst>
            </a:custGeom>
            <a:ln w="19050">
              <a:solidFill>
                <a:schemeClr val="bg1">
                  <a:lumMod val="75000"/>
                </a:schemeClr>
              </a:solidFill>
            </a:ln>
            <a:effectLst/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Isosceles Triangle 93"/>
            <p:cNvSpPr/>
            <p:nvPr/>
          </p:nvSpPr>
          <p:spPr>
            <a:xfrm rot="10800000">
              <a:off x="3557623" y="2691264"/>
              <a:ext cx="328162" cy="20688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reeform 94"/>
            <p:cNvSpPr/>
            <p:nvPr/>
          </p:nvSpPr>
          <p:spPr>
            <a:xfrm>
              <a:off x="3720458" y="2881221"/>
              <a:ext cx="767562" cy="240568"/>
            </a:xfrm>
            <a:custGeom>
              <a:avLst/>
              <a:gdLst>
                <a:gd name="connsiteX0" fmla="*/ 0 w 767562"/>
                <a:gd name="connsiteY0" fmla="*/ 0 h 240568"/>
                <a:gd name="connsiteX1" fmla="*/ 123083 w 767562"/>
                <a:gd name="connsiteY1" fmla="*/ 100703 h 240568"/>
                <a:gd name="connsiteX2" fmla="*/ 676955 w 767562"/>
                <a:gd name="connsiteY2" fmla="*/ 151055 h 240568"/>
                <a:gd name="connsiteX3" fmla="*/ 766470 w 767562"/>
                <a:gd name="connsiteY3" fmla="*/ 240568 h 240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7562" h="240568">
                  <a:moveTo>
                    <a:pt x="0" y="0"/>
                  </a:moveTo>
                  <a:cubicBezTo>
                    <a:pt x="5128" y="37763"/>
                    <a:pt x="10257" y="75527"/>
                    <a:pt x="123083" y="100703"/>
                  </a:cubicBezTo>
                  <a:cubicBezTo>
                    <a:pt x="235909" y="125879"/>
                    <a:pt x="569724" y="127744"/>
                    <a:pt x="676955" y="151055"/>
                  </a:cubicBezTo>
                  <a:cubicBezTo>
                    <a:pt x="784186" y="174366"/>
                    <a:pt x="766470" y="240568"/>
                    <a:pt x="766470" y="240568"/>
                  </a:cubicBezTo>
                </a:path>
              </a:pathLst>
            </a:custGeom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Elbow Connector 95"/>
            <p:cNvCxnSpPr/>
            <p:nvPr/>
          </p:nvCxnSpPr>
          <p:spPr>
            <a:xfrm rot="16200000" flipH="1">
              <a:off x="4454442" y="3154213"/>
              <a:ext cx="129272" cy="64425"/>
            </a:xfrm>
            <a:prstGeom prst="bentConnector3">
              <a:avLst>
                <a:gd name="adj1" fmla="val 1166"/>
              </a:avLst>
            </a:prstGeom>
            <a:ln w="254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Freeform 96"/>
            <p:cNvSpPr/>
            <p:nvPr/>
          </p:nvSpPr>
          <p:spPr>
            <a:xfrm>
              <a:off x="2962023" y="2881221"/>
              <a:ext cx="767562" cy="240568"/>
            </a:xfrm>
            <a:custGeom>
              <a:avLst/>
              <a:gdLst>
                <a:gd name="connsiteX0" fmla="*/ 0 w 767562"/>
                <a:gd name="connsiteY0" fmla="*/ 0 h 240568"/>
                <a:gd name="connsiteX1" fmla="*/ 123083 w 767562"/>
                <a:gd name="connsiteY1" fmla="*/ 100703 h 240568"/>
                <a:gd name="connsiteX2" fmla="*/ 676955 w 767562"/>
                <a:gd name="connsiteY2" fmla="*/ 151055 h 240568"/>
                <a:gd name="connsiteX3" fmla="*/ 766470 w 767562"/>
                <a:gd name="connsiteY3" fmla="*/ 240568 h 240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7562" h="240568">
                  <a:moveTo>
                    <a:pt x="0" y="0"/>
                  </a:moveTo>
                  <a:cubicBezTo>
                    <a:pt x="5128" y="37763"/>
                    <a:pt x="10257" y="75527"/>
                    <a:pt x="123083" y="100703"/>
                  </a:cubicBezTo>
                  <a:cubicBezTo>
                    <a:pt x="235909" y="125879"/>
                    <a:pt x="569724" y="127744"/>
                    <a:pt x="676955" y="151055"/>
                  </a:cubicBezTo>
                  <a:cubicBezTo>
                    <a:pt x="784186" y="174366"/>
                    <a:pt x="766470" y="240568"/>
                    <a:pt x="766470" y="240568"/>
                  </a:cubicBezTo>
                </a:path>
              </a:pathLst>
            </a:custGeom>
            <a:ln>
              <a:solidFill>
                <a:schemeClr val="bg1">
                  <a:lumMod val="75000"/>
                </a:schemeClr>
              </a:solidFill>
            </a:ln>
            <a:effectLst/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Elbow Connector 97"/>
            <p:cNvCxnSpPr/>
            <p:nvPr/>
          </p:nvCxnSpPr>
          <p:spPr>
            <a:xfrm rot="5400000" flipH="1" flipV="1">
              <a:off x="2863816" y="3156068"/>
              <a:ext cx="129273" cy="60715"/>
            </a:xfrm>
            <a:prstGeom prst="bentConnector3">
              <a:avLst>
                <a:gd name="adj1" fmla="val 98834"/>
              </a:avLst>
            </a:prstGeom>
            <a:ln w="254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 rot="16200000">
            <a:off x="176555" y="1247961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genes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29526" y="2223194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training samples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63" name="TextBox 62"/>
          <p:cNvSpPr txBox="1"/>
          <p:nvPr/>
        </p:nvSpPr>
        <p:spPr>
          <a:xfrm rot="16200000">
            <a:off x="1802212" y="1244197"/>
            <a:ext cx="1838965" cy="276999"/>
          </a:xfrm>
          <a:prstGeom prst="rect">
            <a:avLst/>
          </a:prstGeom>
          <a:solidFill>
            <a:schemeClr val="bg1">
              <a:alpha val="53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transcriptional programs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966845" y="1688097"/>
            <a:ext cx="1494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/>
                <a:cs typeface="Arial"/>
              </a:rPr>
              <a:t>- </a:t>
            </a:r>
            <a:r>
              <a:rPr lang="en-US" sz="800" b="1" dirty="0" smtClean="0">
                <a:latin typeface="Arial"/>
                <a:cs typeface="Arial"/>
              </a:rPr>
              <a:t>annotated</a:t>
            </a:r>
            <a:r>
              <a:rPr lang="en-US" sz="800" dirty="0" smtClean="0">
                <a:latin typeface="Arial"/>
                <a:cs typeface="Arial"/>
              </a:rPr>
              <a:t> (e.g. GO bio. processes, KEGG pathways)</a:t>
            </a:r>
          </a:p>
          <a:p>
            <a:r>
              <a:rPr lang="en-US" sz="800" dirty="0" smtClean="0">
                <a:latin typeface="Arial"/>
                <a:cs typeface="Arial"/>
              </a:rPr>
              <a:t>- </a:t>
            </a:r>
            <a:r>
              <a:rPr lang="en-US" sz="800" b="1" dirty="0" smtClean="0">
                <a:latin typeface="Arial"/>
                <a:cs typeface="Arial"/>
              </a:rPr>
              <a:t>user defined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H="1" flipV="1">
            <a:off x="2872923" y="1677147"/>
            <a:ext cx="135466" cy="138469"/>
          </a:xfrm>
          <a:prstGeom prst="line">
            <a:avLst/>
          </a:prstGeom>
          <a:ln w="15875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250929" y="2401876"/>
            <a:ext cx="758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/>
                <a:cs typeface="Arial"/>
              </a:rPr>
              <a:t>PC</a:t>
            </a:r>
            <a:r>
              <a:rPr lang="en-US" sz="800" baseline="-25000" dirty="0" smtClean="0">
                <a:latin typeface="Arial"/>
                <a:cs typeface="Arial"/>
              </a:rPr>
              <a:t>1</a:t>
            </a:r>
            <a:r>
              <a:rPr lang="en-US" sz="800" dirty="0" smtClean="0">
                <a:latin typeface="Arial"/>
                <a:cs typeface="Arial"/>
              </a:rPr>
              <a:t> of each gene set</a:t>
            </a:r>
            <a:endParaRPr lang="en-US" sz="800" b="1" dirty="0" smtClean="0">
              <a:latin typeface="Arial"/>
              <a:cs typeface="Arial"/>
            </a:endParaRPr>
          </a:p>
        </p:txBody>
      </p:sp>
      <p:sp>
        <p:nvSpPr>
          <p:cNvPr id="67" name="Trapezoid 66"/>
          <p:cNvSpPr/>
          <p:nvPr/>
        </p:nvSpPr>
        <p:spPr>
          <a:xfrm rot="10800000">
            <a:off x="4557589" y="741694"/>
            <a:ext cx="623848" cy="334121"/>
          </a:xfrm>
          <a:prstGeom prst="trapezoid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4433672" y="505976"/>
            <a:ext cx="85285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/>
                <a:cs typeface="Arial"/>
              </a:rPr>
              <a:t>Simultaneous</a:t>
            </a:r>
          </a:p>
          <a:p>
            <a:pPr algn="ctr"/>
            <a:r>
              <a:rPr lang="en-US" sz="800" dirty="0" smtClean="0">
                <a:latin typeface="Arial"/>
                <a:cs typeface="Arial"/>
              </a:rPr>
              <a:t>Orthogonal </a:t>
            </a:r>
            <a:r>
              <a:rPr lang="en-US" sz="800" dirty="0" smtClean="0">
                <a:latin typeface="Arial"/>
                <a:cs typeface="Arial"/>
              </a:rPr>
              <a:t>Matching Pursuit</a:t>
            </a:r>
            <a:endParaRPr lang="en-US" sz="800" b="1" dirty="0" smtClean="0">
              <a:latin typeface="Arial"/>
              <a:cs typeface="Arial"/>
            </a:endParaRPr>
          </a:p>
        </p:txBody>
      </p:sp>
      <p:grpSp>
        <p:nvGrpSpPr>
          <p:cNvPr id="146" name="Group 145"/>
          <p:cNvGrpSpPr/>
          <p:nvPr/>
        </p:nvGrpSpPr>
        <p:grpSpPr>
          <a:xfrm>
            <a:off x="2771" y="0"/>
            <a:ext cx="1718638" cy="523220"/>
            <a:chOff x="161522" y="0"/>
            <a:chExt cx="1718638" cy="523220"/>
          </a:xfrm>
        </p:grpSpPr>
        <p:sp>
          <p:nvSpPr>
            <p:cNvPr id="69" name="TextBox 68"/>
            <p:cNvSpPr txBox="1"/>
            <p:nvPr/>
          </p:nvSpPr>
          <p:spPr>
            <a:xfrm>
              <a:off x="589723" y="150825"/>
              <a:ext cx="12904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Arial"/>
                  <a:cs typeface="Arial"/>
                </a:rPr>
                <a:t>ENCODING</a:t>
              </a:r>
              <a:endParaRPr lang="en-US" sz="1600" b="1" dirty="0">
                <a:latin typeface="Arial"/>
                <a:cs typeface="Arial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61522" y="0"/>
              <a:ext cx="3843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atin typeface="Arial"/>
                  <a:cs typeface="Arial"/>
                </a:rPr>
                <a:t>a</a:t>
              </a:r>
              <a:endParaRPr lang="en-US" sz="2800" b="1" dirty="0">
                <a:latin typeface="Arial"/>
                <a:cs typeface="Arial"/>
              </a:endParaRP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430972" y="2518822"/>
            <a:ext cx="1290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Arial"/>
                <a:cs typeface="Arial"/>
              </a:rPr>
              <a:t>DECODING</a:t>
            </a:r>
            <a:endParaRPr lang="en-US" sz="1600" b="1" dirty="0">
              <a:latin typeface="Arial"/>
              <a:cs typeface="Arial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771" y="2375342"/>
            <a:ext cx="4040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/>
                <a:cs typeface="Arial"/>
              </a:rPr>
              <a:t>b</a:t>
            </a:r>
          </a:p>
        </p:txBody>
      </p:sp>
      <p:sp>
        <p:nvSpPr>
          <p:cNvPr id="73" name="Trapezoid 72"/>
          <p:cNvSpPr/>
          <p:nvPr/>
        </p:nvSpPr>
        <p:spPr>
          <a:xfrm>
            <a:off x="1381242" y="3765431"/>
            <a:ext cx="742545" cy="334121"/>
          </a:xfrm>
          <a:prstGeom prst="trapezoid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1324066" y="3824427"/>
            <a:ext cx="85777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/>
                <a:cs typeface="Arial"/>
              </a:rPr>
              <a:t>Inference of  </a:t>
            </a:r>
            <a:r>
              <a:rPr lang="en-US" sz="800" dirty="0" smtClean="0">
                <a:latin typeface="Arial"/>
                <a:cs typeface="Arial"/>
              </a:rPr>
              <a:t>transcriptional program expression</a:t>
            </a:r>
            <a:endParaRPr lang="en-US" sz="800" dirty="0" smtClean="0">
              <a:latin typeface="Arial"/>
              <a:cs typeface="Arial"/>
            </a:endParaRPr>
          </a:p>
        </p:txBody>
      </p:sp>
      <p:sp>
        <p:nvSpPr>
          <p:cNvPr id="76" name="Trapezoid 75"/>
          <p:cNvSpPr/>
          <p:nvPr/>
        </p:nvSpPr>
        <p:spPr>
          <a:xfrm>
            <a:off x="2716985" y="3765431"/>
            <a:ext cx="644824" cy="334121"/>
          </a:xfrm>
          <a:custGeom>
            <a:avLst/>
            <a:gdLst>
              <a:gd name="connsiteX0" fmla="*/ 0 w 695065"/>
              <a:gd name="connsiteY0" fmla="*/ 334121 h 334121"/>
              <a:gd name="connsiteX1" fmla="*/ 347533 w 695065"/>
              <a:gd name="connsiteY1" fmla="*/ 0 h 334121"/>
              <a:gd name="connsiteX2" fmla="*/ 347533 w 695065"/>
              <a:gd name="connsiteY2" fmla="*/ 0 h 334121"/>
              <a:gd name="connsiteX3" fmla="*/ 695065 w 695065"/>
              <a:gd name="connsiteY3" fmla="*/ 334121 h 334121"/>
              <a:gd name="connsiteX4" fmla="*/ 0 w 695065"/>
              <a:gd name="connsiteY4" fmla="*/ 334121 h 334121"/>
              <a:gd name="connsiteX0" fmla="*/ 0 w 695065"/>
              <a:gd name="connsiteY0" fmla="*/ 334121 h 334121"/>
              <a:gd name="connsiteX1" fmla="*/ 347533 w 695065"/>
              <a:gd name="connsiteY1" fmla="*/ 0 h 334121"/>
              <a:gd name="connsiteX2" fmla="*/ 691753 w 695065"/>
              <a:gd name="connsiteY2" fmla="*/ 0 h 334121"/>
              <a:gd name="connsiteX3" fmla="*/ 695065 w 695065"/>
              <a:gd name="connsiteY3" fmla="*/ 334121 h 334121"/>
              <a:gd name="connsiteX4" fmla="*/ 0 w 695065"/>
              <a:gd name="connsiteY4" fmla="*/ 334121 h 334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5065" h="334121">
                <a:moveTo>
                  <a:pt x="0" y="334121"/>
                </a:moveTo>
                <a:lnTo>
                  <a:pt x="347533" y="0"/>
                </a:lnTo>
                <a:lnTo>
                  <a:pt x="691753" y="0"/>
                </a:lnTo>
                <a:lnTo>
                  <a:pt x="695065" y="334121"/>
                </a:lnTo>
                <a:lnTo>
                  <a:pt x="0" y="334121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2591065" y="3946194"/>
            <a:ext cx="93581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/>
                <a:cs typeface="Arial"/>
              </a:rPr>
              <a:t>Inference of TPM </a:t>
            </a:r>
            <a:r>
              <a:rPr lang="en-US" sz="800" dirty="0" err="1" smtClean="0">
                <a:latin typeface="Arial"/>
                <a:cs typeface="Arial"/>
              </a:rPr>
              <a:t>abund</a:t>
            </a:r>
            <a:r>
              <a:rPr lang="en-US" sz="800" dirty="0" smtClean="0">
                <a:latin typeface="Arial"/>
                <a:cs typeface="Arial"/>
              </a:rPr>
              <a:t>. </a:t>
            </a:r>
            <a:r>
              <a:rPr lang="en-US" sz="800" dirty="0" err="1" smtClean="0">
                <a:latin typeface="Arial"/>
                <a:cs typeface="Arial"/>
              </a:rPr>
              <a:t>transcriptome</a:t>
            </a:r>
            <a:r>
              <a:rPr lang="en-US" sz="800" dirty="0">
                <a:latin typeface="Arial"/>
                <a:cs typeface="Arial"/>
              </a:rPr>
              <a:t> </a:t>
            </a:r>
            <a:r>
              <a:rPr lang="en-US" sz="800" dirty="0" smtClean="0">
                <a:latin typeface="Arial"/>
                <a:cs typeface="Arial"/>
              </a:rPr>
              <a:t>wide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565957" y="2375342"/>
            <a:ext cx="384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Arial"/>
                <a:cs typeface="Arial"/>
              </a:rPr>
              <a:t>c</a:t>
            </a:r>
            <a:endParaRPr lang="en-US" sz="2800" b="1" dirty="0">
              <a:latin typeface="Arial"/>
              <a:cs typeface="Arial"/>
            </a:endParaRPr>
          </a:p>
        </p:txBody>
      </p:sp>
      <p:pic>
        <p:nvPicPr>
          <p:cNvPr id="31" name="Picture 30" descr="latent_abund_plotmatrix.png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69070" y="3167598"/>
            <a:ext cx="1240098" cy="1196349"/>
          </a:xfrm>
          <a:prstGeom prst="rect">
            <a:avLst/>
          </a:prstGeom>
        </p:spPr>
      </p:pic>
      <p:pic>
        <p:nvPicPr>
          <p:cNvPr id="40" name="Picture 39" descr="fig1_covar.png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27981" y="2578369"/>
            <a:ext cx="357914" cy="361413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2247" y="2648805"/>
            <a:ext cx="1098162" cy="146304"/>
          </a:xfrm>
          <a:prstGeom prst="rect">
            <a:avLst/>
          </a:prstGeom>
        </p:spPr>
      </p:pic>
      <p:sp>
        <p:nvSpPr>
          <p:cNvPr id="85" name="Freeform 84"/>
          <p:cNvSpPr/>
          <p:nvPr/>
        </p:nvSpPr>
        <p:spPr>
          <a:xfrm>
            <a:off x="6475690" y="2955938"/>
            <a:ext cx="622554" cy="226257"/>
          </a:xfrm>
          <a:custGeom>
            <a:avLst/>
            <a:gdLst>
              <a:gd name="connsiteX0" fmla="*/ 525520 w 525520"/>
              <a:gd name="connsiteY0" fmla="*/ 0 h 226257"/>
              <a:gd name="connsiteX1" fmla="*/ 386841 w 525520"/>
              <a:gd name="connsiteY1" fmla="*/ 109479 h 226257"/>
              <a:gd name="connsiteX2" fmla="*/ 65690 w 525520"/>
              <a:gd name="connsiteY2" fmla="*/ 124076 h 226257"/>
              <a:gd name="connsiteX3" fmla="*/ 0 w 525520"/>
              <a:gd name="connsiteY3" fmla="*/ 226257 h 226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5520" h="226257">
                <a:moveTo>
                  <a:pt x="525520" y="0"/>
                </a:moveTo>
                <a:cubicBezTo>
                  <a:pt x="494499" y="44400"/>
                  <a:pt x="463479" y="88800"/>
                  <a:pt x="386841" y="109479"/>
                </a:cubicBezTo>
                <a:cubicBezTo>
                  <a:pt x="310203" y="130158"/>
                  <a:pt x="130163" y="104613"/>
                  <a:pt x="65690" y="124076"/>
                </a:cubicBezTo>
                <a:cubicBezTo>
                  <a:pt x="1216" y="143539"/>
                  <a:pt x="0" y="226257"/>
                  <a:pt x="0" y="226257"/>
                </a:cubicBezTo>
              </a:path>
            </a:pathLst>
          </a:cu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 85"/>
          <p:cNvSpPr/>
          <p:nvPr/>
        </p:nvSpPr>
        <p:spPr>
          <a:xfrm>
            <a:off x="6914776" y="2958701"/>
            <a:ext cx="299892" cy="218958"/>
          </a:xfrm>
          <a:custGeom>
            <a:avLst/>
            <a:gdLst>
              <a:gd name="connsiteX0" fmla="*/ 189771 w 189771"/>
              <a:gd name="connsiteY0" fmla="*/ 0 h 197062"/>
              <a:gd name="connsiteX1" fmla="*/ 153277 w 189771"/>
              <a:gd name="connsiteY1" fmla="*/ 94882 h 197062"/>
              <a:gd name="connsiteX2" fmla="*/ 29196 w 189771"/>
              <a:gd name="connsiteY2" fmla="*/ 145972 h 197062"/>
              <a:gd name="connsiteX3" fmla="*/ 0 w 189771"/>
              <a:gd name="connsiteY3" fmla="*/ 197062 h 197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9771" h="197062">
                <a:moveTo>
                  <a:pt x="189771" y="0"/>
                </a:moveTo>
                <a:cubicBezTo>
                  <a:pt x="184905" y="35276"/>
                  <a:pt x="180039" y="70553"/>
                  <a:pt x="153277" y="94882"/>
                </a:cubicBezTo>
                <a:cubicBezTo>
                  <a:pt x="126514" y="119211"/>
                  <a:pt x="54742" y="128942"/>
                  <a:pt x="29196" y="145972"/>
                </a:cubicBezTo>
                <a:cubicBezTo>
                  <a:pt x="3650" y="163002"/>
                  <a:pt x="0" y="197062"/>
                  <a:pt x="0" y="197062"/>
                </a:cubicBezTo>
              </a:path>
            </a:pathLst>
          </a:cu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 88"/>
          <p:cNvSpPr/>
          <p:nvPr/>
        </p:nvSpPr>
        <p:spPr>
          <a:xfrm flipH="1">
            <a:off x="7264760" y="2958701"/>
            <a:ext cx="45719" cy="218958"/>
          </a:xfrm>
          <a:custGeom>
            <a:avLst/>
            <a:gdLst>
              <a:gd name="connsiteX0" fmla="*/ 0 w 116782"/>
              <a:gd name="connsiteY0" fmla="*/ 0 h 175166"/>
              <a:gd name="connsiteX1" fmla="*/ 29196 w 116782"/>
              <a:gd name="connsiteY1" fmla="*/ 80284 h 175166"/>
              <a:gd name="connsiteX2" fmla="*/ 94886 w 116782"/>
              <a:gd name="connsiteY2" fmla="*/ 109479 h 175166"/>
              <a:gd name="connsiteX3" fmla="*/ 116782 w 116782"/>
              <a:gd name="connsiteY3" fmla="*/ 175166 h 175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82" h="175166">
                <a:moveTo>
                  <a:pt x="0" y="0"/>
                </a:moveTo>
                <a:cubicBezTo>
                  <a:pt x="6691" y="31019"/>
                  <a:pt x="13382" y="62038"/>
                  <a:pt x="29196" y="80284"/>
                </a:cubicBezTo>
                <a:cubicBezTo>
                  <a:pt x="45010" y="98530"/>
                  <a:pt x="80288" y="93665"/>
                  <a:pt x="94886" y="109479"/>
                </a:cubicBezTo>
                <a:cubicBezTo>
                  <a:pt x="109484" y="125293"/>
                  <a:pt x="116782" y="175166"/>
                  <a:pt x="116782" y="175166"/>
                </a:cubicBezTo>
              </a:path>
            </a:pathLst>
          </a:cu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"/>
          <a:stretch/>
        </p:blipFill>
        <p:spPr>
          <a:xfrm>
            <a:off x="6807907" y="2679930"/>
            <a:ext cx="155713" cy="151705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04186" y="2807636"/>
            <a:ext cx="1808388" cy="146304"/>
          </a:xfrm>
          <a:prstGeom prst="rect">
            <a:avLst/>
          </a:prstGeom>
        </p:spPr>
      </p:pic>
      <p:cxnSp>
        <p:nvCxnSpPr>
          <p:cNvPr id="121" name="Straight Connector 120"/>
          <p:cNvCxnSpPr/>
          <p:nvPr/>
        </p:nvCxnSpPr>
        <p:spPr>
          <a:xfrm flipH="1">
            <a:off x="6095646" y="3868489"/>
            <a:ext cx="299634" cy="0"/>
          </a:xfrm>
          <a:prstGeom prst="line">
            <a:avLst/>
          </a:prstGeom>
          <a:ln w="15875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7032118" y="2590780"/>
            <a:ext cx="236779" cy="22926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6206205" y="3259589"/>
            <a:ext cx="52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latin typeface="Arial"/>
                <a:cs typeface="Arial"/>
              </a:rPr>
              <a:t>marker 1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6648266" y="3638091"/>
            <a:ext cx="52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latin typeface="Arial"/>
                <a:cs typeface="Arial"/>
              </a:rPr>
              <a:t>marker 2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7003800" y="4028777"/>
            <a:ext cx="52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latin typeface="Arial"/>
                <a:cs typeface="Arial"/>
              </a:rPr>
              <a:t>gene</a:t>
            </a:r>
            <a:r>
              <a:rPr lang="en-US" sz="700" dirty="0" smtClean="0">
                <a:latin typeface="Arial"/>
                <a:cs typeface="Arial"/>
              </a:rPr>
              <a:t>/tr. program</a:t>
            </a:r>
            <a:endParaRPr lang="en-US" sz="700" dirty="0" smtClean="0">
              <a:latin typeface="Arial"/>
              <a:cs typeface="Arial"/>
            </a:endParaRPr>
          </a:p>
        </p:txBody>
      </p:sp>
      <p:sp>
        <p:nvSpPr>
          <p:cNvPr id="113" name="TextBox 112"/>
          <p:cNvSpPr txBox="1"/>
          <p:nvPr/>
        </p:nvSpPr>
        <p:spPr>
          <a:xfrm rot="16200000">
            <a:off x="4026420" y="3683910"/>
            <a:ext cx="15492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/>
                <a:cs typeface="Arial"/>
              </a:rPr>
              <a:t>Transcripts per Million (TPM)</a:t>
            </a:r>
          </a:p>
        </p:txBody>
      </p:sp>
      <p:grpSp>
        <p:nvGrpSpPr>
          <p:cNvPr id="139" name="Group 138"/>
          <p:cNvGrpSpPr/>
          <p:nvPr/>
        </p:nvGrpSpPr>
        <p:grpSpPr>
          <a:xfrm>
            <a:off x="4744870" y="3188545"/>
            <a:ext cx="1228542" cy="1323242"/>
            <a:chOff x="4662926" y="3188545"/>
            <a:chExt cx="1228542" cy="1323242"/>
          </a:xfrm>
        </p:grpSpPr>
        <p:grpSp>
          <p:nvGrpSpPr>
            <p:cNvPr id="130" name="Group 129"/>
            <p:cNvGrpSpPr/>
            <p:nvPr/>
          </p:nvGrpSpPr>
          <p:grpSpPr>
            <a:xfrm>
              <a:off x="4914590" y="3188545"/>
              <a:ext cx="976878" cy="1184655"/>
              <a:chOff x="4914590" y="3188545"/>
              <a:chExt cx="976878" cy="1184655"/>
            </a:xfrm>
          </p:grpSpPr>
          <p:pic>
            <p:nvPicPr>
              <p:cNvPr id="84" name="Picture 83" descr="count_bars.png"/>
              <p:cNvPicPr>
                <a:picLocks noChangeAspect="1"/>
              </p:cNvPicPr>
              <p:nvPr/>
            </p:nvPicPr>
            <p:blipFill rotWithShape="1">
              <a:blip r:embed="rId19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4914590" y="3188545"/>
                <a:ext cx="976878" cy="436289"/>
              </a:xfrm>
              <a:prstGeom prst="rect">
                <a:avLst/>
              </a:prstGeom>
            </p:spPr>
          </p:pic>
          <p:pic>
            <p:nvPicPr>
              <p:cNvPr id="107" name="Picture 106" descr="count_bars.png"/>
              <p:cNvPicPr>
                <a:picLocks noChangeAspect="1"/>
              </p:cNvPicPr>
              <p:nvPr/>
            </p:nvPicPr>
            <p:blipFill rotWithShape="1">
              <a:blip r:embed="rId20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4914590" y="3587428"/>
                <a:ext cx="976878" cy="381321"/>
              </a:xfrm>
              <a:prstGeom prst="rect">
                <a:avLst/>
              </a:prstGeom>
            </p:spPr>
          </p:pic>
          <p:pic>
            <p:nvPicPr>
              <p:cNvPr id="108" name="Picture 107" descr="count_bars.png"/>
              <p:cNvPicPr>
                <a:picLocks noChangeAspect="1"/>
              </p:cNvPicPr>
              <p:nvPr/>
            </p:nvPicPr>
            <p:blipFill rotWithShape="1">
              <a:blip r:embed="rId21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4914590" y="3994150"/>
                <a:ext cx="976878" cy="379050"/>
              </a:xfrm>
              <a:prstGeom prst="rect">
                <a:avLst/>
              </a:prstGeom>
            </p:spPr>
          </p:pic>
        </p:grpSp>
        <p:sp>
          <p:nvSpPr>
            <p:cNvPr id="114" name="TextBox 113"/>
            <p:cNvSpPr txBox="1"/>
            <p:nvPr/>
          </p:nvSpPr>
          <p:spPr>
            <a:xfrm>
              <a:off x="4662926" y="4215348"/>
              <a:ext cx="42987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4662926" y="3832782"/>
              <a:ext cx="42987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4662926" y="3452531"/>
              <a:ext cx="42987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4699085" y="3982707"/>
              <a:ext cx="31465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699085" y="3608124"/>
              <a:ext cx="31465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4699085" y="3200339"/>
              <a:ext cx="31465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5114178" y="4296343"/>
              <a:ext cx="57770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latin typeface="Arial"/>
                  <a:cs typeface="Arial"/>
                </a:rPr>
                <a:t>Sample</a:t>
              </a:r>
            </a:p>
          </p:txBody>
        </p:sp>
      </p:grpSp>
      <p:sp>
        <p:nvSpPr>
          <p:cNvPr id="132" name="TextBox 131"/>
          <p:cNvSpPr txBox="1"/>
          <p:nvPr/>
        </p:nvSpPr>
        <p:spPr>
          <a:xfrm>
            <a:off x="6308428" y="2932232"/>
            <a:ext cx="1258576" cy="200055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latin typeface="Arial"/>
                <a:cs typeface="Arial"/>
              </a:rPr>
              <a:t>Multivariate-Normal layer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5919374" y="3850335"/>
            <a:ext cx="66902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latin typeface="Arial"/>
                <a:cs typeface="Arial"/>
              </a:rPr>
              <a:t>Continuous Poisson Layer</a:t>
            </a:r>
          </a:p>
        </p:txBody>
      </p:sp>
      <p:sp>
        <p:nvSpPr>
          <p:cNvPr id="141" name="TextBox 140"/>
          <p:cNvSpPr txBox="1"/>
          <p:nvPr/>
        </p:nvSpPr>
        <p:spPr>
          <a:xfrm rot="19115961">
            <a:off x="6898941" y="2365195"/>
            <a:ext cx="55170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 smtClean="0">
                <a:latin typeface="Arial"/>
                <a:cs typeface="Arial"/>
              </a:rPr>
              <a:t>marker 1</a:t>
            </a:r>
          </a:p>
        </p:txBody>
      </p:sp>
      <p:sp>
        <p:nvSpPr>
          <p:cNvPr id="142" name="TextBox 141"/>
          <p:cNvSpPr txBox="1"/>
          <p:nvPr/>
        </p:nvSpPr>
        <p:spPr>
          <a:xfrm rot="19115961">
            <a:off x="7022211" y="2360293"/>
            <a:ext cx="55170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 smtClean="0">
                <a:latin typeface="Arial"/>
                <a:cs typeface="Arial"/>
              </a:rPr>
              <a:t>marker 2</a:t>
            </a:r>
          </a:p>
        </p:txBody>
      </p:sp>
      <p:sp>
        <p:nvSpPr>
          <p:cNvPr id="143" name="TextBox 142"/>
          <p:cNvSpPr txBox="1"/>
          <p:nvPr/>
        </p:nvSpPr>
        <p:spPr>
          <a:xfrm rot="19115961">
            <a:off x="7150469" y="2327161"/>
            <a:ext cx="651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 smtClean="0">
                <a:latin typeface="Arial"/>
                <a:cs typeface="Arial"/>
              </a:rPr>
              <a:t>gene</a:t>
            </a:r>
            <a:r>
              <a:rPr lang="en-US" sz="600" dirty="0" smtClean="0">
                <a:latin typeface="Arial"/>
                <a:cs typeface="Arial"/>
              </a:rPr>
              <a:t>/tr. program</a:t>
            </a:r>
            <a:endParaRPr lang="en-US" sz="600" dirty="0" smtClean="0">
              <a:latin typeface="Arial"/>
              <a:cs typeface="Arial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417248" y="3113606"/>
            <a:ext cx="10827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new samples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45" name="TextBox 144"/>
          <p:cNvSpPr txBox="1"/>
          <p:nvPr/>
        </p:nvSpPr>
        <p:spPr>
          <a:xfrm rot="16200000">
            <a:off x="-286943" y="3305754"/>
            <a:ext cx="1006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/>
                <a:cs typeface="Arial"/>
              </a:rPr>
              <a:t>measured markers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3406047" y="2283014"/>
            <a:ext cx="1182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/>
                <a:cs typeface="Arial"/>
              </a:rPr>
              <a:t>p</a:t>
            </a:r>
            <a:r>
              <a:rPr lang="en-US" sz="1200" dirty="0" smtClean="0">
                <a:latin typeface="Arial"/>
                <a:cs typeface="Arial"/>
              </a:rPr>
              <a:t>redicted TPM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1690621" y="2736171"/>
            <a:ext cx="164039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/>
                <a:cs typeface="Arial"/>
              </a:rPr>
              <a:t>p</a:t>
            </a:r>
            <a:r>
              <a:rPr lang="en-US" sz="1100" dirty="0" smtClean="0">
                <a:latin typeface="Arial"/>
                <a:cs typeface="Arial"/>
              </a:rPr>
              <a:t>redicted </a:t>
            </a:r>
            <a:r>
              <a:rPr lang="en-US" sz="1100" dirty="0" smtClean="0">
                <a:latin typeface="Arial"/>
                <a:cs typeface="Arial"/>
              </a:rPr>
              <a:t>transcriptional program expression</a:t>
            </a:r>
            <a:endParaRPr lang="en-US" sz="1100" dirty="0">
              <a:latin typeface="Arial"/>
              <a:cs typeface="Arial"/>
            </a:endParaRPr>
          </a:p>
        </p:txBody>
      </p:sp>
      <p:grpSp>
        <p:nvGrpSpPr>
          <p:cNvPr id="155" name="Group 154"/>
          <p:cNvGrpSpPr/>
          <p:nvPr/>
        </p:nvGrpSpPr>
        <p:grpSpPr>
          <a:xfrm>
            <a:off x="368651" y="3764571"/>
            <a:ext cx="883935" cy="362899"/>
            <a:chOff x="531695" y="2766662"/>
            <a:chExt cx="883935" cy="362899"/>
          </a:xfrm>
        </p:grpSpPr>
        <p:pic>
          <p:nvPicPr>
            <p:cNvPr id="150" name="Picture 149" descr="TPM_colorbar.png"/>
            <p:cNvPicPr>
              <a:picLocks noChangeAspect="1"/>
            </p:cNvPicPr>
            <p:nvPr/>
          </p:nvPicPr>
          <p:blipFill rotWithShape="1">
            <a:blip r:embed="rId2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852062" y="2625203"/>
              <a:ext cx="131734" cy="684487"/>
            </a:xfrm>
            <a:prstGeom prst="rect">
              <a:avLst/>
            </a:prstGeom>
          </p:spPr>
        </p:pic>
        <p:sp>
          <p:nvSpPr>
            <p:cNvPr id="151" name="TextBox 150"/>
            <p:cNvSpPr txBox="1"/>
            <p:nvPr/>
          </p:nvSpPr>
          <p:spPr>
            <a:xfrm>
              <a:off x="537966" y="2766662"/>
              <a:ext cx="77006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latin typeface="Arial"/>
                  <a:cs typeface="Arial"/>
                </a:rPr>
                <a:t>TPM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31695" y="2943517"/>
              <a:ext cx="23325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 smtClean="0"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1014156" y="2944895"/>
              <a:ext cx="40147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 smtClean="0">
                  <a:latin typeface="Arial"/>
                  <a:cs typeface="Arial"/>
                </a:rPr>
                <a:t>high</a:t>
              </a:r>
            </a:p>
          </p:txBody>
        </p:sp>
      </p:grpSp>
      <p:pic>
        <p:nvPicPr>
          <p:cNvPr id="156" name="Picture 155" descr="geneset_colorbar.png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700611" y="3955632"/>
            <a:ext cx="114635" cy="678400"/>
          </a:xfrm>
          <a:prstGeom prst="rect">
            <a:avLst/>
          </a:prstGeom>
        </p:spPr>
      </p:pic>
      <p:sp>
        <p:nvSpPr>
          <p:cNvPr id="157" name="TextBox 156"/>
          <p:cNvSpPr txBox="1"/>
          <p:nvPr/>
        </p:nvSpPr>
        <p:spPr>
          <a:xfrm>
            <a:off x="282929" y="4073035"/>
            <a:ext cx="9949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/>
                <a:cs typeface="Arial"/>
              </a:rPr>
              <a:t>gene set score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641302" y="4274982"/>
            <a:ext cx="23325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 smtClean="0">
                <a:latin typeface="Arial"/>
                <a:cs typeface="Arial"/>
              </a:rPr>
              <a:t>0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374922" y="4274982"/>
            <a:ext cx="2332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Arial"/>
                <a:cs typeface="Arial"/>
              </a:rPr>
              <a:t>-</a:t>
            </a:r>
            <a:endParaRPr lang="en-US" sz="700" dirty="0" smtClean="0">
              <a:latin typeface="Arial"/>
              <a:cs typeface="Arial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920615" y="4274982"/>
            <a:ext cx="2332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latin typeface="Arial"/>
                <a:cs typeface="Arial"/>
              </a:rPr>
              <a:t>+</a:t>
            </a:r>
          </a:p>
        </p:txBody>
      </p:sp>
      <p:sp>
        <p:nvSpPr>
          <p:cNvPr id="109" name="TextBox 108"/>
          <p:cNvSpPr txBox="1"/>
          <p:nvPr/>
        </p:nvSpPr>
        <p:spPr>
          <a:xfrm rot="5400000">
            <a:off x="6757653" y="3706936"/>
            <a:ext cx="15492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/>
                <a:cs typeface="Arial"/>
              </a:rPr>
              <a:t>Latent abundances</a:t>
            </a:r>
          </a:p>
        </p:txBody>
      </p:sp>
    </p:spTree>
    <p:extLst>
      <p:ext uri="{BB962C8B-B14F-4D97-AF65-F5344CB8AC3E}">
        <p14:creationId xmlns:p14="http://schemas.microsoft.com/office/powerpoint/2010/main" val="1991317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58714" y="124786"/>
            <a:ext cx="3821873" cy="2627073"/>
            <a:chOff x="58714" y="124786"/>
            <a:chExt cx="3821873" cy="2627073"/>
          </a:xfrm>
        </p:grpSpPr>
        <p:pic>
          <p:nvPicPr>
            <p:cNvPr id="15" name="Picture 14" descr="NCBI_SRA_Athaliana_PCA_az_0_el_90.png"/>
            <p:cNvPicPr>
              <a:picLocks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8714" y="124786"/>
              <a:ext cx="2368296" cy="2615184"/>
            </a:xfrm>
            <a:prstGeom prst="rect">
              <a:avLst/>
            </a:prstGeom>
          </p:spPr>
        </p:pic>
        <p:pic>
          <p:nvPicPr>
            <p:cNvPr id="11" name="Picture 10" descr="NCBI_SRA_Athaliana_PCA_legend.png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427010" y="289815"/>
              <a:ext cx="1453577" cy="898125"/>
            </a:xfrm>
            <a:prstGeom prst="rect">
              <a:avLst/>
            </a:prstGeom>
          </p:spPr>
        </p:pic>
        <p:pic>
          <p:nvPicPr>
            <p:cNvPr id="16" name="Picture 15" descr="NCBI_SRA_Athaliana_PCA_az_0_el_0.png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427010" y="1215667"/>
              <a:ext cx="1379063" cy="1536192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-74242" y="-58207"/>
            <a:ext cx="384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Arial"/>
                <a:cs typeface="Arial"/>
              </a:rPr>
              <a:t>a</a:t>
            </a:r>
            <a:endParaRPr lang="en-US" sz="2800" b="1" dirty="0">
              <a:latin typeface="Arial"/>
              <a:cs typeface="Arial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993483" y="124786"/>
            <a:ext cx="3749040" cy="2627073"/>
            <a:chOff x="3993483" y="124786"/>
            <a:chExt cx="3749040" cy="2627073"/>
          </a:xfrm>
        </p:grpSpPr>
        <p:pic>
          <p:nvPicPr>
            <p:cNvPr id="12" name="Picture 11" descr="NCBI_SRA_Mmusculus_PCA_az_0_el_90.png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993483" y="124786"/>
              <a:ext cx="2368296" cy="2615184"/>
            </a:xfrm>
            <a:prstGeom prst="rect">
              <a:avLst/>
            </a:prstGeom>
          </p:spPr>
        </p:pic>
        <p:pic>
          <p:nvPicPr>
            <p:cNvPr id="13" name="Picture 12" descr="NCBI_SRA_Mmusculus_PCA_az_0_el_0.png"/>
            <p:cNvPicPr>
              <a:picLocks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361779" y="1219956"/>
              <a:ext cx="1380744" cy="1531903"/>
            </a:xfrm>
            <a:prstGeom prst="rect">
              <a:avLst/>
            </a:prstGeom>
          </p:spPr>
        </p:pic>
        <p:pic>
          <p:nvPicPr>
            <p:cNvPr id="14" name="Picture 13" descr="NCBI_SRA_Mmusculus_PCA_legend.png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442861" y="155233"/>
              <a:ext cx="1299662" cy="1145604"/>
            </a:xfrm>
            <a:prstGeom prst="rect">
              <a:avLst/>
            </a:prstGeom>
          </p:spPr>
        </p:pic>
      </p:grpSp>
      <p:sp>
        <p:nvSpPr>
          <p:cNvPr id="17" name="TextBox 16"/>
          <p:cNvSpPr txBox="1"/>
          <p:nvPr/>
        </p:nvSpPr>
        <p:spPr>
          <a:xfrm>
            <a:off x="3876633" y="-58207"/>
            <a:ext cx="4040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/>
                <a:cs typeface="Arial"/>
              </a:rPr>
              <a:t>b</a:t>
            </a:r>
          </a:p>
        </p:txBody>
      </p:sp>
      <p:pic>
        <p:nvPicPr>
          <p:cNvPr id="19" name="Picture 18" descr="pc_convergence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03704" y="2886213"/>
            <a:ext cx="2376256" cy="2362528"/>
          </a:xfrm>
          <a:prstGeom prst="rect">
            <a:avLst/>
          </a:prstGeom>
        </p:spPr>
      </p:pic>
      <p:pic>
        <p:nvPicPr>
          <p:cNvPr id="22" name="Picture 21" descr="pc_convergence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00470" y="2886213"/>
            <a:ext cx="2357398" cy="236252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 rot="5400000">
            <a:off x="6902538" y="3789414"/>
            <a:ext cx="14222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/>
                <a:cs typeface="Arial"/>
              </a:rPr>
              <a:t>Percent variance explained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 rot="5400000">
            <a:off x="4246707" y="3789414"/>
            <a:ext cx="14222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/>
                <a:cs typeface="Arial"/>
              </a:rPr>
              <a:t>Percent variance explained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70748" y="2674153"/>
            <a:ext cx="4040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Arial"/>
                <a:cs typeface="Arial"/>
              </a:rPr>
              <a:t>d</a:t>
            </a:r>
            <a:endParaRPr lang="en-US" sz="2800" b="1" dirty="0">
              <a:latin typeface="Arial"/>
              <a:cs typeface="Arial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53214" y="2674153"/>
            <a:ext cx="384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/>
                <a:cs typeface="Arial"/>
              </a:rPr>
              <a:t>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31348" y="1344"/>
            <a:ext cx="1076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Arial"/>
                <a:cs typeface="Arial"/>
              </a:rPr>
              <a:t>A. thaliana</a:t>
            </a:r>
            <a:endParaRPr lang="en-US" sz="1400" i="1" dirty="0">
              <a:latin typeface="Arial"/>
              <a:cs typeface="Arial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250102" y="1344"/>
            <a:ext cx="1235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Arial"/>
                <a:cs typeface="Arial"/>
              </a:rPr>
              <a:t>M. </a:t>
            </a:r>
            <a:r>
              <a:rPr lang="en-US" sz="1400" i="1" dirty="0" err="1" smtClean="0">
                <a:latin typeface="Arial"/>
                <a:cs typeface="Arial"/>
              </a:rPr>
              <a:t>musculus</a:t>
            </a:r>
            <a:endParaRPr lang="en-US" sz="1400" i="1" dirty="0">
              <a:latin typeface="Arial"/>
              <a:cs typeface="Arial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241122" y="2777679"/>
            <a:ext cx="1076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Arial"/>
                <a:cs typeface="Arial"/>
              </a:rPr>
              <a:t>A. thaliana</a:t>
            </a:r>
            <a:endParaRPr lang="en-US" sz="1400" i="1" dirty="0">
              <a:latin typeface="Arial"/>
              <a:cs typeface="Arial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94115" y="2777679"/>
            <a:ext cx="1235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Arial"/>
                <a:cs typeface="Arial"/>
              </a:rPr>
              <a:t>M. </a:t>
            </a:r>
            <a:r>
              <a:rPr lang="en-US" sz="1400" i="1" dirty="0" err="1" smtClean="0">
                <a:latin typeface="Arial"/>
                <a:cs typeface="Arial"/>
              </a:rPr>
              <a:t>musculus</a:t>
            </a:r>
            <a:endParaRPr lang="en-US" sz="1400" i="1" dirty="0">
              <a:latin typeface="Arial"/>
              <a:cs typeface="Arial"/>
            </a:endParaRPr>
          </a:p>
        </p:txBody>
      </p:sp>
      <p:pic>
        <p:nvPicPr>
          <p:cNvPr id="33" name="Picture 32" descr="pexp_v_num_components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1086" y="2886213"/>
            <a:ext cx="2161585" cy="2111205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-63293" y="2674153"/>
            <a:ext cx="384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/>
                <a:cs typeface="Arial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861883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erf_v_num_markers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9966" y="25656"/>
            <a:ext cx="3863382" cy="2049320"/>
          </a:xfrm>
          <a:prstGeom prst="rect">
            <a:avLst/>
          </a:prstGeom>
        </p:spPr>
      </p:pic>
      <p:pic>
        <p:nvPicPr>
          <p:cNvPr id="4" name="Picture 3" descr="process_heatmap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7648" y="2184980"/>
            <a:ext cx="2035220" cy="1902537"/>
          </a:xfrm>
          <a:prstGeom prst="rect">
            <a:avLst/>
          </a:prstGeom>
        </p:spPr>
      </p:pic>
      <p:pic>
        <p:nvPicPr>
          <p:cNvPr id="6" name="Picture 5" descr="process_heatmap_pred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52867" y="2182816"/>
            <a:ext cx="2009719" cy="1904701"/>
          </a:xfrm>
          <a:prstGeom prst="rect">
            <a:avLst/>
          </a:prstGeom>
        </p:spPr>
      </p:pic>
      <p:pic>
        <p:nvPicPr>
          <p:cNvPr id="9" name="Picture 8" descr="process_heatmap_true.png"/>
          <p:cNvPicPr>
            <a:picLocks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166" y="3980518"/>
            <a:ext cx="1993392" cy="2001845"/>
          </a:xfrm>
          <a:prstGeom prst="rect">
            <a:avLst/>
          </a:prstGeom>
        </p:spPr>
      </p:pic>
      <p:pic>
        <p:nvPicPr>
          <p:cNvPr id="10" name="Picture 9" descr="process_heatmap_pred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64626" y="3978355"/>
            <a:ext cx="1993392" cy="19855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rot="16200000">
            <a:off x="-493775" y="4854482"/>
            <a:ext cx="15183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latin typeface="Arial"/>
                <a:cs typeface="Arial"/>
              </a:rPr>
              <a:t>20,847 </a:t>
            </a:r>
            <a:r>
              <a:rPr lang="en-US" sz="1050" dirty="0" err="1" smtClean="0">
                <a:latin typeface="Arial"/>
                <a:cs typeface="Arial"/>
              </a:rPr>
              <a:t>transcriptomes</a:t>
            </a:r>
            <a:r>
              <a:rPr lang="en-US" sz="1050" dirty="0" smtClean="0">
                <a:latin typeface="Arial"/>
                <a:cs typeface="Arial"/>
              </a:rPr>
              <a:t> </a:t>
            </a:r>
            <a:endParaRPr lang="en-US" sz="1050" dirty="0">
              <a:latin typeface="Arial"/>
              <a:cs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462321" y="3009290"/>
            <a:ext cx="14420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latin typeface="Arial"/>
                <a:cs typeface="Arial"/>
              </a:rPr>
              <a:t>2,597 </a:t>
            </a:r>
            <a:r>
              <a:rPr lang="en-US" sz="1050" dirty="0" err="1" smtClean="0">
                <a:latin typeface="Arial"/>
                <a:cs typeface="Arial"/>
              </a:rPr>
              <a:t>transcriptomes</a:t>
            </a:r>
            <a:endParaRPr lang="en-US" sz="1050" dirty="0"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-526554" y="4827552"/>
            <a:ext cx="1235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>
                <a:latin typeface="Arial"/>
                <a:cs typeface="Arial"/>
              </a:rPr>
              <a:t>M. </a:t>
            </a:r>
            <a:r>
              <a:rPr lang="en-US" sz="1400" i="1" dirty="0" err="1" smtClean="0">
                <a:latin typeface="Arial"/>
                <a:cs typeface="Arial"/>
              </a:rPr>
              <a:t>musculus</a:t>
            </a:r>
            <a:endParaRPr lang="en-US" sz="1400" i="1" dirty="0"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-446955" y="2982360"/>
            <a:ext cx="1076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>
                <a:latin typeface="Arial"/>
                <a:cs typeface="Arial"/>
              </a:rPr>
              <a:t>A. thaliana</a:t>
            </a:r>
            <a:endParaRPr lang="en-US" sz="1400" i="1" dirty="0"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9507" y="5699982"/>
            <a:ext cx="11651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Arial"/>
                <a:cs typeface="Arial"/>
              </a:rPr>
              <a:t>368 </a:t>
            </a:r>
            <a:r>
              <a:rPr lang="en-US" sz="1050" dirty="0" smtClean="0">
                <a:latin typeface="Arial"/>
                <a:cs typeface="Arial"/>
              </a:rPr>
              <a:t>tr. programs</a:t>
            </a:r>
            <a:endParaRPr lang="en-US" sz="1050" dirty="0">
              <a:latin typeface="Arial"/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9507" y="3823788"/>
            <a:ext cx="11651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Arial"/>
                <a:cs typeface="Arial"/>
              </a:rPr>
              <a:t>150 </a:t>
            </a:r>
            <a:r>
              <a:rPr lang="en-US" sz="1050" dirty="0" smtClean="0">
                <a:latin typeface="Arial"/>
                <a:cs typeface="Arial"/>
              </a:rPr>
              <a:t>tr. programs</a:t>
            </a:r>
            <a:endParaRPr lang="en-US" sz="1050" dirty="0">
              <a:latin typeface="Arial"/>
              <a:cs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22663" y="2076353"/>
            <a:ext cx="6251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/>
                <a:cs typeface="Arial"/>
              </a:rPr>
              <a:t>Actual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47634" y="2076353"/>
            <a:ext cx="834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/>
                <a:cs typeface="Arial"/>
              </a:rPr>
              <a:t>Predicted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-36567" y="1913406"/>
            <a:ext cx="384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Arial"/>
                <a:cs typeface="Arial"/>
              </a:rPr>
              <a:t>c</a:t>
            </a:r>
            <a:endParaRPr lang="en-US" sz="2800" b="1" dirty="0">
              <a:latin typeface="Arial"/>
              <a:cs typeface="Arial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3244191" y="5718972"/>
            <a:ext cx="1478253" cy="408201"/>
            <a:chOff x="7597166" y="2611799"/>
            <a:chExt cx="1478253" cy="408201"/>
          </a:xfrm>
        </p:grpSpPr>
        <p:grpSp>
          <p:nvGrpSpPr>
            <p:cNvPr id="60" name="Group 59"/>
            <p:cNvGrpSpPr/>
            <p:nvPr/>
          </p:nvGrpSpPr>
          <p:grpSpPr>
            <a:xfrm>
              <a:off x="7807790" y="2771249"/>
              <a:ext cx="1014937" cy="248751"/>
              <a:chOff x="7807790" y="2771249"/>
              <a:chExt cx="1014937" cy="248751"/>
            </a:xfrm>
          </p:grpSpPr>
          <p:pic>
            <p:nvPicPr>
              <p:cNvPr id="32" name="Picture 31" descr="geneset_colorbar.png"/>
              <p:cNvPicPr>
                <a:picLocks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5400000">
                <a:off x="8267822" y="2419205"/>
                <a:ext cx="118872" cy="822960"/>
              </a:xfrm>
              <a:prstGeom prst="rect">
                <a:avLst/>
              </a:prstGeom>
            </p:spPr>
          </p:pic>
          <p:sp>
            <p:nvSpPr>
              <p:cNvPr id="34" name="TextBox 33"/>
              <p:cNvSpPr txBox="1"/>
              <p:nvPr/>
            </p:nvSpPr>
            <p:spPr>
              <a:xfrm>
                <a:off x="8188968" y="2810643"/>
                <a:ext cx="302463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 smtClean="0">
                    <a:latin typeface="Arial"/>
                    <a:cs typeface="Arial"/>
                  </a:rPr>
                  <a:t>0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8520264" y="2819945"/>
                <a:ext cx="302463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 smtClean="0">
                    <a:latin typeface="Arial"/>
                    <a:cs typeface="Arial"/>
                  </a:rPr>
                  <a:t>2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7807790" y="2812646"/>
                <a:ext cx="397425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 smtClean="0">
                    <a:latin typeface="Arial"/>
                    <a:cs typeface="Arial"/>
                  </a:rPr>
                  <a:t>-2</a:t>
                </a: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7597166" y="2611799"/>
              <a:ext cx="1478253" cy="215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latin typeface="Arial"/>
                  <a:cs typeface="Arial"/>
                </a:rPr>
                <a:t>gene set z-score</a:t>
              </a:r>
            </a:p>
          </p:txBody>
        </p:sp>
      </p:grpSp>
      <p:pic>
        <p:nvPicPr>
          <p:cNvPr id="22" name="Picture 21" descr="process_density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18615" y="2257607"/>
            <a:ext cx="1509386" cy="1721915"/>
          </a:xfrm>
          <a:prstGeom prst="rect">
            <a:avLst/>
          </a:prstGeom>
        </p:spPr>
      </p:pic>
      <p:pic>
        <p:nvPicPr>
          <p:cNvPr id="23" name="Picture 22" descr="genes_density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85403" y="2257607"/>
            <a:ext cx="1622657" cy="1721915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5135217" y="2126186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/>
                <a:cs typeface="Arial"/>
              </a:rPr>
              <a:t>genes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45812" y="2126186"/>
            <a:ext cx="1005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/>
                <a:cs typeface="Arial"/>
              </a:rPr>
              <a:t>tr. programs</a:t>
            </a:r>
            <a:endParaRPr lang="en-US" sz="1200" dirty="0">
              <a:latin typeface="Arial"/>
              <a:cs typeface="Arial"/>
            </a:endParaRPr>
          </a:p>
        </p:txBody>
      </p:sp>
      <p:pic>
        <p:nvPicPr>
          <p:cNvPr id="20" name="Picture 19" descr="genes_density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85403" y="4058120"/>
            <a:ext cx="1615612" cy="1719072"/>
          </a:xfrm>
          <a:prstGeom prst="rect">
            <a:avLst/>
          </a:prstGeom>
        </p:spPr>
      </p:pic>
      <p:pic>
        <p:nvPicPr>
          <p:cNvPr id="21" name="Picture 20" descr="process_density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38245" y="4058120"/>
            <a:ext cx="1498249" cy="1719072"/>
          </a:xfrm>
          <a:prstGeom prst="rect">
            <a:avLst/>
          </a:prstGeom>
        </p:spPr>
      </p:pic>
      <p:pic>
        <p:nvPicPr>
          <p:cNvPr id="54" name="Picture 53" descr="tradict_vs_baselines_robustness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29406" y="25534"/>
            <a:ext cx="3680328" cy="19490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36567" y="-117590"/>
            <a:ext cx="384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Arial"/>
                <a:cs typeface="Arial"/>
              </a:rPr>
              <a:t>a</a:t>
            </a:r>
            <a:endParaRPr lang="en-US" sz="2800" b="1" dirty="0">
              <a:latin typeface="Arial"/>
              <a:cs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20214" y="-117590"/>
            <a:ext cx="4040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/>
                <a:cs typeface="Arial"/>
              </a:rPr>
              <a:t>b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-36567" y="3725308"/>
            <a:ext cx="384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/>
                <a:cs typeface="Arial"/>
              </a:rPr>
              <a:t>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394834" y="3725308"/>
            <a:ext cx="3129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Arial"/>
                <a:cs typeface="Arial"/>
              </a:rPr>
              <a:t>f</a:t>
            </a:r>
            <a:endParaRPr lang="en-US" sz="2800" b="1" dirty="0">
              <a:latin typeface="Arial"/>
              <a:cs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349286" y="1913406"/>
            <a:ext cx="4040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Arial"/>
                <a:cs typeface="Arial"/>
              </a:rPr>
              <a:t>d</a:t>
            </a:r>
            <a:endParaRPr lang="en-US" sz="2800" b="1" dirty="0">
              <a:latin typeface="Arial"/>
              <a:cs typeface="Arial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6635933" y="5722306"/>
            <a:ext cx="1478253" cy="401533"/>
            <a:chOff x="3138500" y="3876600"/>
            <a:chExt cx="1478253" cy="401533"/>
          </a:xfrm>
        </p:grpSpPr>
        <p:pic>
          <p:nvPicPr>
            <p:cNvPr id="26" name="Picture 25" descr="colorbar_hot.png"/>
            <p:cNvPicPr>
              <a:picLocks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3827570" y="3757735"/>
              <a:ext cx="91440" cy="676656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3342887" y="4078078"/>
              <a:ext cx="39742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>
                  <a:latin typeface="Arial"/>
                  <a:cs typeface="Arial"/>
                </a:rPr>
                <a:t>0</a:t>
              </a:r>
              <a:endParaRPr lang="en-US" sz="700" dirty="0" smtClean="0">
                <a:latin typeface="Arial"/>
                <a:cs typeface="Arial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004521" y="4078078"/>
              <a:ext cx="39742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138500" y="3876600"/>
              <a:ext cx="1478253" cy="215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latin typeface="Arial"/>
                  <a:cs typeface="Arial"/>
                </a:rPr>
                <a:t>relative density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7917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1" name="Straight Connector 180"/>
          <p:cNvCxnSpPr/>
          <p:nvPr/>
        </p:nvCxnSpPr>
        <p:spPr>
          <a:xfrm flipV="1">
            <a:off x="1099343" y="4311511"/>
            <a:ext cx="2161678" cy="10496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2" name="Picture 151" descr="SA_responsive_genes_predicted_heatmap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28408" y="5382772"/>
            <a:ext cx="3003021" cy="658093"/>
          </a:xfrm>
          <a:prstGeom prst="rect">
            <a:avLst/>
          </a:prstGeom>
        </p:spPr>
      </p:pic>
      <p:pic>
        <p:nvPicPr>
          <p:cNvPr id="151" name="Picture 150" descr="SA_responsive_genes_actual_heatmap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28408" y="4504629"/>
            <a:ext cx="3003021" cy="661788"/>
          </a:xfrm>
          <a:prstGeom prst="rect">
            <a:avLst/>
          </a:prstGeom>
        </p:spPr>
      </p:pic>
      <p:pic>
        <p:nvPicPr>
          <p:cNvPr id="150" name="Picture 149" descr="SA_pathway_scores_pred_v_actual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039" y="4458407"/>
            <a:ext cx="2957891" cy="1773362"/>
          </a:xfrm>
          <a:prstGeom prst="rect">
            <a:avLst/>
          </a:prstGeom>
        </p:spPr>
      </p:pic>
      <p:pic>
        <p:nvPicPr>
          <p:cNvPr id="146" name="Picture 145" descr="JA_pathway_scores_pred_v_actual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4509" y="399339"/>
            <a:ext cx="2957891" cy="1695141"/>
          </a:xfrm>
          <a:prstGeom prst="rect">
            <a:avLst/>
          </a:prstGeom>
        </p:spPr>
      </p:pic>
      <p:pic>
        <p:nvPicPr>
          <p:cNvPr id="122" name="Picture 121" descr="process_heatmap_predicted_rep_1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1616481" y="980923"/>
            <a:ext cx="3164359" cy="2373270"/>
          </a:xfrm>
          <a:prstGeom prst="rect">
            <a:avLst/>
          </a:prstGeom>
        </p:spPr>
      </p:pic>
      <p:pic>
        <p:nvPicPr>
          <p:cNvPr id="118" name="Picture 117" descr="process_heatmap_true_rep_1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7090"/>
          <a:stretch/>
        </p:blipFill>
        <p:spPr>
          <a:xfrm rot="5400000">
            <a:off x="-478178" y="1065048"/>
            <a:ext cx="3164358" cy="220502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 rot="16200000">
            <a:off x="-38920" y="930938"/>
            <a:ext cx="8674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latin typeface="Arial"/>
                <a:cs typeface="Arial"/>
              </a:rPr>
              <a:t>eds16-1</a:t>
            </a:r>
          </a:p>
          <a:p>
            <a:r>
              <a:rPr lang="en-US" sz="800" i="1" dirty="0" smtClean="0">
                <a:latin typeface="Arial"/>
                <a:cs typeface="Arial"/>
              </a:rPr>
              <a:t>35S::HopBB1</a:t>
            </a:r>
          </a:p>
          <a:p>
            <a:r>
              <a:rPr lang="en-US" sz="800" dirty="0" smtClean="0">
                <a:latin typeface="Arial"/>
                <a:cs typeface="Arial"/>
              </a:rPr>
              <a:t>Col-0</a:t>
            </a:r>
          </a:p>
          <a:p>
            <a:r>
              <a:rPr lang="en-US" sz="800" i="1" dirty="0" smtClean="0">
                <a:latin typeface="Arial"/>
                <a:cs typeface="Arial"/>
              </a:rPr>
              <a:t>npr1-1</a:t>
            </a:r>
          </a:p>
          <a:p>
            <a:r>
              <a:rPr lang="en-US" sz="800" i="1" dirty="0" smtClean="0">
                <a:latin typeface="Arial"/>
                <a:cs typeface="Arial"/>
              </a:rPr>
              <a:t>coi1-16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0616" y="3541219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Mock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95463" y="3541219"/>
            <a:ext cx="633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>
                <a:latin typeface="Arial"/>
                <a:cs typeface="Arial"/>
              </a:rPr>
              <a:t>MeJA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45083" y="354121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BTH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735276" y="3902759"/>
            <a:ext cx="10514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Arial"/>
                <a:cs typeface="Arial"/>
              </a:rPr>
              <a:t>Predicted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13216" y="3902759"/>
            <a:ext cx="754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Arial"/>
                <a:cs typeface="Arial"/>
              </a:rPr>
              <a:t>Actual</a:t>
            </a:r>
            <a:endParaRPr lang="en-US" sz="1600" dirty="0">
              <a:latin typeface="Arial"/>
              <a:cs typeface="Arial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178138" y="3898031"/>
            <a:ext cx="1875221" cy="0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646181" y="4154409"/>
            <a:ext cx="111776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PCC = 0.91 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477273" y="2344962"/>
            <a:ext cx="8674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i="1" dirty="0" smtClean="0">
                <a:latin typeface="Arial"/>
                <a:cs typeface="Arial"/>
              </a:rPr>
              <a:t>coi1-16</a:t>
            </a:r>
          </a:p>
          <a:p>
            <a:pPr algn="r"/>
            <a:r>
              <a:rPr lang="en-US" sz="800" i="1" dirty="0" smtClean="0">
                <a:latin typeface="Arial"/>
                <a:cs typeface="Arial"/>
              </a:rPr>
              <a:t>npr1-1</a:t>
            </a:r>
          </a:p>
          <a:p>
            <a:pPr algn="r"/>
            <a:r>
              <a:rPr lang="en-US" sz="800" dirty="0" smtClean="0">
                <a:latin typeface="Arial"/>
                <a:cs typeface="Arial"/>
              </a:rPr>
              <a:t>Col-0</a:t>
            </a:r>
          </a:p>
          <a:p>
            <a:pPr algn="r"/>
            <a:r>
              <a:rPr lang="en-US" sz="800" i="1" dirty="0" smtClean="0">
                <a:latin typeface="Arial"/>
                <a:cs typeface="Arial"/>
              </a:rPr>
              <a:t>35S::HopBB1</a:t>
            </a:r>
          </a:p>
          <a:p>
            <a:pPr algn="r"/>
            <a:r>
              <a:rPr lang="en-US" sz="800" i="1" dirty="0" smtClean="0">
                <a:latin typeface="Arial"/>
                <a:cs typeface="Arial"/>
              </a:rPr>
              <a:t>eds16-1</a:t>
            </a:r>
            <a:endParaRPr lang="en-US" sz="800" i="1" dirty="0">
              <a:latin typeface="Arial"/>
              <a:cs typeface="Arial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477273" y="3217795"/>
            <a:ext cx="8674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i="1" dirty="0" smtClean="0">
                <a:latin typeface="Arial"/>
                <a:cs typeface="Arial"/>
              </a:rPr>
              <a:t>coi1-16</a:t>
            </a:r>
          </a:p>
          <a:p>
            <a:pPr algn="r"/>
            <a:r>
              <a:rPr lang="en-US" sz="800" i="1" dirty="0" smtClean="0">
                <a:latin typeface="Arial"/>
                <a:cs typeface="Arial"/>
              </a:rPr>
              <a:t>npr1-1</a:t>
            </a:r>
          </a:p>
          <a:p>
            <a:pPr algn="r"/>
            <a:r>
              <a:rPr lang="en-US" sz="800" dirty="0" smtClean="0">
                <a:latin typeface="Arial"/>
                <a:cs typeface="Arial"/>
              </a:rPr>
              <a:t>Col-0</a:t>
            </a:r>
          </a:p>
          <a:p>
            <a:pPr algn="r"/>
            <a:r>
              <a:rPr lang="en-US" sz="800" i="1" dirty="0" smtClean="0">
                <a:latin typeface="Arial"/>
                <a:cs typeface="Arial"/>
              </a:rPr>
              <a:t>35S::HopBB1</a:t>
            </a:r>
          </a:p>
          <a:p>
            <a:pPr algn="r"/>
            <a:r>
              <a:rPr lang="en-US" sz="800" i="1" dirty="0" smtClean="0">
                <a:latin typeface="Arial"/>
                <a:cs typeface="Arial"/>
              </a:rPr>
              <a:t>eds16-1</a:t>
            </a:r>
            <a:endParaRPr lang="en-US" sz="800" i="1" dirty="0">
              <a:latin typeface="Arial"/>
              <a:cs typeface="Arial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090134" y="3019081"/>
            <a:ext cx="834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/>
                <a:cs typeface="Arial"/>
              </a:rPr>
              <a:t>Predicted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194931" y="2142095"/>
            <a:ext cx="6251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/>
                <a:cs typeface="Arial"/>
              </a:rPr>
              <a:t>Actual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-35533" y="151162"/>
            <a:ext cx="384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Arial"/>
                <a:cs typeface="Arial"/>
              </a:rPr>
              <a:t>a</a:t>
            </a:r>
            <a:endParaRPr lang="en-US" sz="2800" b="1" dirty="0">
              <a:latin typeface="Arial"/>
              <a:cs typeface="Arial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382076" y="151162"/>
            <a:ext cx="4040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Arial"/>
                <a:cs typeface="Arial"/>
              </a:rPr>
              <a:t>b</a:t>
            </a:r>
            <a:endParaRPr lang="en-US" sz="2800" b="1" dirty="0">
              <a:latin typeface="Arial"/>
              <a:cs typeface="Arial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701908" y="394791"/>
            <a:ext cx="248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Arial"/>
                <a:cs typeface="Arial"/>
              </a:rPr>
              <a:t>i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701908" y="2018969"/>
            <a:ext cx="312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ii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551928" y="5149076"/>
            <a:ext cx="834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/>
                <a:cs typeface="Arial"/>
              </a:rPr>
              <a:t>Predicted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655854" y="4278956"/>
            <a:ext cx="6251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/>
                <a:cs typeface="Arial"/>
              </a:rPr>
              <a:t>Actual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906495" y="4488347"/>
            <a:ext cx="8674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i="1" dirty="0" smtClean="0">
                <a:latin typeface="Arial"/>
                <a:cs typeface="Arial"/>
              </a:rPr>
              <a:t>coi1-16</a:t>
            </a:r>
          </a:p>
          <a:p>
            <a:pPr algn="r"/>
            <a:r>
              <a:rPr lang="en-US" sz="800" i="1" dirty="0" smtClean="0">
                <a:latin typeface="Arial"/>
                <a:cs typeface="Arial"/>
              </a:rPr>
              <a:t>npr1-1</a:t>
            </a:r>
          </a:p>
          <a:p>
            <a:pPr algn="r"/>
            <a:r>
              <a:rPr lang="en-US" sz="800" dirty="0" smtClean="0">
                <a:latin typeface="Arial"/>
                <a:cs typeface="Arial"/>
              </a:rPr>
              <a:t>Col-0</a:t>
            </a:r>
          </a:p>
          <a:p>
            <a:pPr algn="r"/>
            <a:r>
              <a:rPr lang="en-US" sz="800" i="1" dirty="0" smtClean="0">
                <a:latin typeface="Arial"/>
                <a:cs typeface="Arial"/>
              </a:rPr>
              <a:t>35S::HopBB1</a:t>
            </a:r>
          </a:p>
          <a:p>
            <a:pPr algn="r"/>
            <a:r>
              <a:rPr lang="en-US" sz="800" i="1" dirty="0" smtClean="0">
                <a:latin typeface="Arial"/>
                <a:cs typeface="Arial"/>
              </a:rPr>
              <a:t>eds16-1</a:t>
            </a:r>
            <a:endParaRPr lang="en-US" sz="800" i="1" dirty="0">
              <a:latin typeface="Arial"/>
              <a:cs typeface="Arial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906495" y="5357402"/>
            <a:ext cx="8674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i="1" dirty="0" smtClean="0">
                <a:latin typeface="Arial"/>
                <a:cs typeface="Arial"/>
              </a:rPr>
              <a:t>coi1-16</a:t>
            </a:r>
          </a:p>
          <a:p>
            <a:pPr algn="r"/>
            <a:r>
              <a:rPr lang="en-US" sz="800" i="1" dirty="0" smtClean="0">
                <a:latin typeface="Arial"/>
                <a:cs typeface="Arial"/>
              </a:rPr>
              <a:t>npr1-1</a:t>
            </a:r>
          </a:p>
          <a:p>
            <a:pPr algn="r"/>
            <a:r>
              <a:rPr lang="en-US" sz="800" dirty="0" smtClean="0">
                <a:latin typeface="Arial"/>
                <a:cs typeface="Arial"/>
              </a:rPr>
              <a:t>Col-0</a:t>
            </a:r>
          </a:p>
          <a:p>
            <a:pPr algn="r"/>
            <a:r>
              <a:rPr lang="en-US" sz="800" i="1" dirty="0" smtClean="0">
                <a:latin typeface="Arial"/>
                <a:cs typeface="Arial"/>
              </a:rPr>
              <a:t>35S::HopBB1</a:t>
            </a:r>
          </a:p>
          <a:p>
            <a:pPr algn="r"/>
            <a:r>
              <a:rPr lang="en-US" sz="800" i="1" dirty="0" smtClean="0">
                <a:latin typeface="Arial"/>
                <a:cs typeface="Arial"/>
              </a:rPr>
              <a:t>eds16-1</a:t>
            </a:r>
            <a:endParaRPr lang="en-US" sz="800" i="1" dirty="0">
              <a:latin typeface="Arial"/>
              <a:cs typeface="Arial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-35533" y="4126817"/>
            <a:ext cx="384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Arial"/>
                <a:cs typeface="Arial"/>
              </a:rPr>
              <a:t>c</a:t>
            </a:r>
            <a:endParaRPr lang="en-US" sz="2800" b="1" dirty="0">
              <a:latin typeface="Arial"/>
              <a:cs typeface="Arial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54368" y="4404339"/>
            <a:ext cx="248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Arial"/>
                <a:cs typeface="Arial"/>
              </a:rPr>
              <a:t>i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955749" y="4404339"/>
            <a:ext cx="312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ii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146675" y="4126817"/>
            <a:ext cx="4040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/>
                <a:cs typeface="Arial"/>
              </a:rPr>
              <a:t>d</a:t>
            </a:r>
          </a:p>
        </p:txBody>
      </p:sp>
      <p:grpSp>
        <p:nvGrpSpPr>
          <p:cNvPr id="117" name="Group 116"/>
          <p:cNvGrpSpPr/>
          <p:nvPr/>
        </p:nvGrpSpPr>
        <p:grpSpPr>
          <a:xfrm>
            <a:off x="3887999" y="4071831"/>
            <a:ext cx="3926041" cy="215444"/>
            <a:chOff x="99432" y="6304987"/>
            <a:chExt cx="3926041" cy="215444"/>
          </a:xfrm>
        </p:grpSpPr>
        <p:grpSp>
          <p:nvGrpSpPr>
            <p:cNvPr id="110" name="Group 109"/>
            <p:cNvGrpSpPr/>
            <p:nvPr/>
          </p:nvGrpSpPr>
          <p:grpSpPr>
            <a:xfrm>
              <a:off x="99432" y="6304987"/>
              <a:ext cx="724654" cy="215444"/>
              <a:chOff x="635022" y="6298736"/>
              <a:chExt cx="724654" cy="215444"/>
            </a:xfrm>
          </p:grpSpPr>
          <p:cxnSp>
            <p:nvCxnSpPr>
              <p:cNvPr id="91" name="Straight Connector 90"/>
              <p:cNvCxnSpPr/>
              <p:nvPr/>
            </p:nvCxnSpPr>
            <p:spPr>
              <a:xfrm>
                <a:off x="635022" y="6418961"/>
                <a:ext cx="269011" cy="0"/>
              </a:xfrm>
              <a:prstGeom prst="line">
                <a:avLst/>
              </a:prstGeom>
              <a:ln w="19050">
                <a:solidFill>
                  <a:srgbClr val="285CA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Oval 91"/>
              <p:cNvSpPr/>
              <p:nvPr/>
            </p:nvSpPr>
            <p:spPr>
              <a:xfrm>
                <a:off x="729838" y="6379272"/>
                <a:ext cx="79378" cy="79377"/>
              </a:xfrm>
              <a:prstGeom prst="ellipse">
                <a:avLst/>
              </a:prstGeom>
              <a:solidFill>
                <a:srgbClr val="285CAF"/>
              </a:solidFill>
              <a:ln>
                <a:solidFill>
                  <a:srgbClr val="285CA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824086" y="6298736"/>
                <a:ext cx="53559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i="1" dirty="0" smtClean="0">
                    <a:latin typeface="Arial"/>
                    <a:cs typeface="Arial"/>
                  </a:rPr>
                  <a:t>coi1-16</a:t>
                </a:r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859017" y="6304987"/>
              <a:ext cx="678969" cy="215444"/>
              <a:chOff x="1605729" y="6286365"/>
              <a:chExt cx="678969" cy="215444"/>
            </a:xfrm>
          </p:grpSpPr>
          <p:cxnSp>
            <p:nvCxnSpPr>
              <p:cNvPr id="97" name="Straight Connector 96"/>
              <p:cNvCxnSpPr/>
              <p:nvPr/>
            </p:nvCxnSpPr>
            <p:spPr>
              <a:xfrm>
                <a:off x="1605729" y="6406590"/>
                <a:ext cx="269011" cy="0"/>
              </a:xfrm>
              <a:prstGeom prst="line">
                <a:avLst/>
              </a:prstGeom>
              <a:ln w="19050">
                <a:solidFill>
                  <a:srgbClr val="CE3D1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Oval 97"/>
              <p:cNvSpPr/>
              <p:nvPr/>
            </p:nvSpPr>
            <p:spPr>
              <a:xfrm>
                <a:off x="1700545" y="6366901"/>
                <a:ext cx="79378" cy="79377"/>
              </a:xfrm>
              <a:prstGeom prst="ellipse">
                <a:avLst/>
              </a:prstGeom>
              <a:solidFill>
                <a:srgbClr val="CE3D14"/>
              </a:solidFill>
              <a:ln>
                <a:solidFill>
                  <a:srgbClr val="CE3D14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1749108" y="6286365"/>
                <a:ext cx="53559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i="1" dirty="0" smtClean="0">
                    <a:latin typeface="Arial"/>
                    <a:cs typeface="Arial"/>
                  </a:rPr>
                  <a:t>npr1-1</a:t>
                </a:r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>
              <a:off x="1572917" y="6304987"/>
              <a:ext cx="624147" cy="215444"/>
              <a:chOff x="2336220" y="6280687"/>
              <a:chExt cx="624147" cy="215444"/>
            </a:xfrm>
          </p:grpSpPr>
          <p:cxnSp>
            <p:nvCxnSpPr>
              <p:cNvPr id="101" name="Straight Connector 100"/>
              <p:cNvCxnSpPr/>
              <p:nvPr/>
            </p:nvCxnSpPr>
            <p:spPr>
              <a:xfrm>
                <a:off x="2336220" y="6391775"/>
                <a:ext cx="269011" cy="0"/>
              </a:xfrm>
              <a:prstGeom prst="line">
                <a:avLst/>
              </a:prstGeom>
              <a:ln w="19050">
                <a:solidFill>
                  <a:srgbClr val="E6A31A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Oval 101"/>
              <p:cNvSpPr/>
              <p:nvPr/>
            </p:nvSpPr>
            <p:spPr>
              <a:xfrm>
                <a:off x="2431036" y="6352086"/>
                <a:ext cx="79378" cy="79377"/>
              </a:xfrm>
              <a:prstGeom prst="ellipse">
                <a:avLst/>
              </a:prstGeom>
              <a:solidFill>
                <a:srgbClr val="E6A31A"/>
              </a:solidFill>
              <a:ln>
                <a:solidFill>
                  <a:srgbClr val="E6A31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2424777" y="6280687"/>
                <a:ext cx="53559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smtClean="0">
                    <a:latin typeface="Arial"/>
                    <a:cs typeface="Arial"/>
                  </a:rPr>
                  <a:t>Col-0</a:t>
                </a:r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2231995" y="6304987"/>
              <a:ext cx="1001818" cy="215444"/>
              <a:chOff x="2488620" y="6553312"/>
              <a:chExt cx="1001818" cy="215444"/>
            </a:xfrm>
          </p:grpSpPr>
          <p:cxnSp>
            <p:nvCxnSpPr>
              <p:cNvPr id="104" name="Straight Connector 103"/>
              <p:cNvCxnSpPr/>
              <p:nvPr/>
            </p:nvCxnSpPr>
            <p:spPr>
              <a:xfrm>
                <a:off x="2488620" y="6664400"/>
                <a:ext cx="269011" cy="0"/>
              </a:xfrm>
              <a:prstGeom prst="line">
                <a:avLst/>
              </a:prstGeom>
              <a:ln w="19050">
                <a:solidFill>
                  <a:srgbClr val="691A7B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Oval 104"/>
              <p:cNvSpPr/>
              <p:nvPr/>
            </p:nvSpPr>
            <p:spPr>
              <a:xfrm>
                <a:off x="2583436" y="6624711"/>
                <a:ext cx="79378" cy="79377"/>
              </a:xfrm>
              <a:prstGeom prst="ellipse">
                <a:avLst/>
              </a:prstGeom>
              <a:solidFill>
                <a:srgbClr val="691A7B"/>
              </a:solidFill>
              <a:ln>
                <a:solidFill>
                  <a:srgbClr val="691A7B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2677683" y="6553312"/>
                <a:ext cx="81275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i="1" dirty="0" smtClean="0">
                    <a:latin typeface="Arial"/>
                    <a:cs typeface="Arial"/>
                  </a:rPr>
                  <a:t>35S::HopBB1</a:t>
                </a:r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3268744" y="6304987"/>
              <a:ext cx="756729" cy="215444"/>
              <a:chOff x="3049678" y="6921156"/>
              <a:chExt cx="756729" cy="215444"/>
            </a:xfrm>
          </p:grpSpPr>
          <p:cxnSp>
            <p:nvCxnSpPr>
              <p:cNvPr id="107" name="Straight Connector 106"/>
              <p:cNvCxnSpPr/>
              <p:nvPr/>
            </p:nvCxnSpPr>
            <p:spPr>
              <a:xfrm>
                <a:off x="3049678" y="7032244"/>
                <a:ext cx="269011" cy="0"/>
              </a:xfrm>
              <a:prstGeom prst="line">
                <a:avLst/>
              </a:prstGeom>
              <a:ln w="19050">
                <a:solidFill>
                  <a:srgbClr val="66A025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Oval 107"/>
              <p:cNvSpPr/>
              <p:nvPr/>
            </p:nvSpPr>
            <p:spPr>
              <a:xfrm>
                <a:off x="3144494" y="6992555"/>
                <a:ext cx="79378" cy="79377"/>
              </a:xfrm>
              <a:prstGeom prst="ellipse">
                <a:avLst/>
              </a:prstGeom>
              <a:solidFill>
                <a:srgbClr val="66A025"/>
              </a:solidFill>
              <a:ln>
                <a:solidFill>
                  <a:srgbClr val="66A025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3212351" y="6921156"/>
                <a:ext cx="59405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i="1" dirty="0" smtClean="0">
                    <a:latin typeface="Arial"/>
                    <a:cs typeface="Arial"/>
                  </a:rPr>
                  <a:t>eds16-1</a:t>
                </a:r>
              </a:p>
            </p:txBody>
          </p:sp>
        </p:grpSp>
      </p:grpSp>
      <p:sp>
        <p:nvSpPr>
          <p:cNvPr id="119" name="TextBox 118"/>
          <p:cNvSpPr txBox="1"/>
          <p:nvPr/>
        </p:nvSpPr>
        <p:spPr>
          <a:xfrm rot="16200000">
            <a:off x="667923" y="-35609"/>
            <a:ext cx="8674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latin typeface="Arial"/>
                <a:cs typeface="Arial"/>
              </a:rPr>
              <a:t>eds16-1</a:t>
            </a:r>
          </a:p>
          <a:p>
            <a:r>
              <a:rPr lang="en-US" sz="800" i="1" dirty="0" smtClean="0">
                <a:latin typeface="Arial"/>
                <a:cs typeface="Arial"/>
              </a:rPr>
              <a:t>35S::HopBB1</a:t>
            </a:r>
          </a:p>
          <a:p>
            <a:r>
              <a:rPr lang="en-US" sz="800" dirty="0" smtClean="0">
                <a:latin typeface="Arial"/>
                <a:cs typeface="Arial"/>
              </a:rPr>
              <a:t>Col-0</a:t>
            </a:r>
          </a:p>
          <a:p>
            <a:r>
              <a:rPr lang="en-US" sz="800" i="1" dirty="0" smtClean="0">
                <a:latin typeface="Arial"/>
                <a:cs typeface="Arial"/>
              </a:rPr>
              <a:t>npr1-1</a:t>
            </a:r>
          </a:p>
          <a:p>
            <a:r>
              <a:rPr lang="en-US" sz="800" i="1" dirty="0">
                <a:latin typeface="Arial"/>
                <a:cs typeface="Arial"/>
              </a:rPr>
              <a:t>coi1-16</a:t>
            </a:r>
          </a:p>
        </p:txBody>
      </p:sp>
      <p:sp>
        <p:nvSpPr>
          <p:cNvPr id="120" name="TextBox 119"/>
          <p:cNvSpPr txBox="1"/>
          <p:nvPr/>
        </p:nvSpPr>
        <p:spPr>
          <a:xfrm rot="16200000">
            <a:off x="1381575" y="933369"/>
            <a:ext cx="8674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latin typeface="Arial"/>
                <a:cs typeface="Arial"/>
              </a:rPr>
              <a:t>eds16-1</a:t>
            </a:r>
          </a:p>
          <a:p>
            <a:r>
              <a:rPr lang="en-US" sz="800" i="1" dirty="0" smtClean="0">
                <a:latin typeface="Arial"/>
                <a:cs typeface="Arial"/>
              </a:rPr>
              <a:t>35S::HopBB1</a:t>
            </a:r>
          </a:p>
          <a:p>
            <a:r>
              <a:rPr lang="en-US" sz="800" dirty="0" smtClean="0">
                <a:latin typeface="Arial"/>
                <a:cs typeface="Arial"/>
              </a:rPr>
              <a:t>Col-0</a:t>
            </a:r>
          </a:p>
          <a:p>
            <a:r>
              <a:rPr lang="en-US" sz="800" i="1" dirty="0" smtClean="0">
                <a:latin typeface="Arial"/>
                <a:cs typeface="Arial"/>
              </a:rPr>
              <a:t>npr1-1</a:t>
            </a:r>
          </a:p>
          <a:p>
            <a:r>
              <a:rPr lang="en-US" sz="800" i="1" dirty="0">
                <a:latin typeface="Arial"/>
                <a:cs typeface="Arial"/>
              </a:rPr>
              <a:t>coi1-16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695197" y="1246910"/>
            <a:ext cx="834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/>
                <a:cs typeface="Arial"/>
              </a:rPr>
              <a:t>untreated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2275683" y="3541219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Mock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970530" y="3541219"/>
            <a:ext cx="633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>
                <a:latin typeface="Arial"/>
                <a:cs typeface="Arial"/>
              </a:rPr>
              <a:t>MeJA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3720150" y="354121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BTH</a:t>
            </a:r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136" name="Straight Connector 135"/>
          <p:cNvCxnSpPr/>
          <p:nvPr/>
        </p:nvCxnSpPr>
        <p:spPr>
          <a:xfrm>
            <a:off x="2353205" y="3900221"/>
            <a:ext cx="1875221" cy="0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 rot="16200000">
            <a:off x="2131811" y="933345"/>
            <a:ext cx="8674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latin typeface="Arial"/>
                <a:cs typeface="Arial"/>
              </a:rPr>
              <a:t>eds16-1</a:t>
            </a:r>
          </a:p>
          <a:p>
            <a:r>
              <a:rPr lang="en-US" sz="800" i="1" dirty="0" smtClean="0">
                <a:latin typeface="Arial"/>
                <a:cs typeface="Arial"/>
              </a:rPr>
              <a:t>35S::HopBB1</a:t>
            </a:r>
          </a:p>
          <a:p>
            <a:r>
              <a:rPr lang="en-US" sz="800" dirty="0" smtClean="0">
                <a:latin typeface="Arial"/>
                <a:cs typeface="Arial"/>
              </a:rPr>
              <a:t>Col-0</a:t>
            </a:r>
          </a:p>
          <a:p>
            <a:r>
              <a:rPr lang="en-US" sz="800" i="1" dirty="0" smtClean="0">
                <a:latin typeface="Arial"/>
                <a:cs typeface="Arial"/>
              </a:rPr>
              <a:t>npr1-1</a:t>
            </a:r>
          </a:p>
          <a:p>
            <a:r>
              <a:rPr lang="en-US" sz="800" i="1" dirty="0" smtClean="0">
                <a:latin typeface="Arial"/>
                <a:cs typeface="Arial"/>
              </a:rPr>
              <a:t>coi1-16</a:t>
            </a:r>
          </a:p>
        </p:txBody>
      </p:sp>
      <p:sp>
        <p:nvSpPr>
          <p:cNvPr id="138" name="TextBox 137"/>
          <p:cNvSpPr txBox="1"/>
          <p:nvPr/>
        </p:nvSpPr>
        <p:spPr>
          <a:xfrm rot="16200000">
            <a:off x="2838654" y="-35609"/>
            <a:ext cx="8674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latin typeface="Arial"/>
                <a:cs typeface="Arial"/>
              </a:rPr>
              <a:t>eds16-1</a:t>
            </a:r>
          </a:p>
          <a:p>
            <a:r>
              <a:rPr lang="en-US" sz="800" i="1" dirty="0" smtClean="0">
                <a:latin typeface="Arial"/>
                <a:cs typeface="Arial"/>
              </a:rPr>
              <a:t>35S::HopBB1</a:t>
            </a:r>
          </a:p>
          <a:p>
            <a:r>
              <a:rPr lang="en-US" sz="800" dirty="0" smtClean="0">
                <a:latin typeface="Arial"/>
                <a:cs typeface="Arial"/>
              </a:rPr>
              <a:t>Col-0</a:t>
            </a:r>
          </a:p>
          <a:p>
            <a:r>
              <a:rPr lang="en-US" sz="800" i="1" dirty="0" smtClean="0">
                <a:latin typeface="Arial"/>
                <a:cs typeface="Arial"/>
              </a:rPr>
              <a:t>npr1-1</a:t>
            </a:r>
          </a:p>
          <a:p>
            <a:r>
              <a:rPr lang="en-US" sz="800" i="1" dirty="0">
                <a:latin typeface="Arial"/>
                <a:cs typeface="Arial"/>
              </a:rPr>
              <a:t>coi1-16</a:t>
            </a:r>
          </a:p>
        </p:txBody>
      </p:sp>
      <p:sp>
        <p:nvSpPr>
          <p:cNvPr id="139" name="TextBox 138"/>
          <p:cNvSpPr txBox="1"/>
          <p:nvPr/>
        </p:nvSpPr>
        <p:spPr>
          <a:xfrm rot="16200000">
            <a:off x="3552306" y="931090"/>
            <a:ext cx="8674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latin typeface="Arial"/>
                <a:cs typeface="Arial"/>
              </a:rPr>
              <a:t>eds16-1</a:t>
            </a:r>
          </a:p>
          <a:p>
            <a:r>
              <a:rPr lang="en-US" sz="800" i="1" dirty="0" smtClean="0">
                <a:latin typeface="Arial"/>
                <a:cs typeface="Arial"/>
              </a:rPr>
              <a:t>35S::HopBB1</a:t>
            </a:r>
          </a:p>
          <a:p>
            <a:r>
              <a:rPr lang="en-US" sz="800" dirty="0" smtClean="0">
                <a:latin typeface="Arial"/>
                <a:cs typeface="Arial"/>
              </a:rPr>
              <a:t>Col-0</a:t>
            </a:r>
          </a:p>
          <a:p>
            <a:r>
              <a:rPr lang="en-US" sz="800" i="1" dirty="0" smtClean="0">
                <a:latin typeface="Arial"/>
                <a:cs typeface="Arial"/>
              </a:rPr>
              <a:t>npr1-1</a:t>
            </a:r>
          </a:p>
          <a:p>
            <a:r>
              <a:rPr lang="en-US" sz="800" i="1" dirty="0">
                <a:latin typeface="Arial"/>
                <a:cs typeface="Arial"/>
              </a:rPr>
              <a:t>coi1-16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2874069" y="1246910"/>
            <a:ext cx="834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/>
                <a:cs typeface="Arial"/>
              </a:rPr>
              <a:t>untreated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353192" y="599187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/>
                <a:cs typeface="Arial"/>
              </a:rPr>
              <a:t>0 </a:t>
            </a:r>
            <a:r>
              <a:rPr lang="en-US" sz="1200" dirty="0" err="1" smtClean="0">
                <a:latin typeface="Arial"/>
                <a:cs typeface="Arial"/>
              </a:rPr>
              <a:t>hr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3530919" y="599187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/>
                <a:cs typeface="Arial"/>
              </a:rPr>
              <a:t>0 </a:t>
            </a:r>
            <a:r>
              <a:rPr lang="en-US" sz="1200" dirty="0" err="1" smtClean="0">
                <a:latin typeface="Arial"/>
                <a:cs typeface="Arial"/>
              </a:rPr>
              <a:t>hr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4228380" y="1576592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/>
                <a:cs typeface="Arial"/>
              </a:rPr>
              <a:t>1</a:t>
            </a:r>
            <a:r>
              <a:rPr lang="en-US" sz="1200" dirty="0" smtClean="0">
                <a:latin typeface="Arial"/>
                <a:cs typeface="Arial"/>
              </a:rPr>
              <a:t> </a:t>
            </a:r>
            <a:r>
              <a:rPr lang="en-US" sz="1200" dirty="0" err="1" smtClean="0">
                <a:latin typeface="Arial"/>
                <a:cs typeface="Arial"/>
              </a:rPr>
              <a:t>hr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4241946" y="2224736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/>
                <a:cs typeface="Arial"/>
              </a:rPr>
              <a:t>5 </a:t>
            </a:r>
            <a:r>
              <a:rPr lang="en-US" sz="1200" dirty="0" err="1" smtClean="0">
                <a:latin typeface="Arial"/>
                <a:cs typeface="Arial"/>
              </a:rPr>
              <a:t>hr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4245117" y="2869928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/>
                <a:cs typeface="Arial"/>
              </a:rPr>
              <a:t>8</a:t>
            </a:r>
            <a:r>
              <a:rPr lang="en-US" sz="1200" dirty="0" smtClean="0">
                <a:latin typeface="Arial"/>
                <a:cs typeface="Arial"/>
              </a:rPr>
              <a:t> </a:t>
            </a:r>
            <a:r>
              <a:rPr lang="en-US" sz="1200" dirty="0" err="1" smtClean="0">
                <a:latin typeface="Arial"/>
                <a:cs typeface="Arial"/>
              </a:rPr>
              <a:t>hr</a:t>
            </a:r>
            <a:endParaRPr lang="en-US" sz="1200" dirty="0">
              <a:latin typeface="Arial"/>
              <a:cs typeface="Arial"/>
            </a:endParaRPr>
          </a:p>
        </p:txBody>
      </p:sp>
      <p:pic>
        <p:nvPicPr>
          <p:cNvPr id="148" name="Picture 147" descr="JA_responsive_genes_actual_heatmap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65126" y="2343918"/>
            <a:ext cx="2471084" cy="674295"/>
          </a:xfrm>
          <a:prstGeom prst="rect">
            <a:avLst/>
          </a:prstGeom>
        </p:spPr>
      </p:pic>
      <p:pic>
        <p:nvPicPr>
          <p:cNvPr id="149" name="Picture 148" descr="JA_responsive_genes_predicted_heatmap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67164" y="3231610"/>
            <a:ext cx="2469045" cy="673251"/>
          </a:xfrm>
          <a:prstGeom prst="rect">
            <a:avLst/>
          </a:prstGeom>
        </p:spPr>
      </p:pic>
      <p:pic>
        <p:nvPicPr>
          <p:cNvPr id="154" name="Picture 153" descr="JA_pathway_DE_venn.pn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39300" y="4363427"/>
            <a:ext cx="1189262" cy="984731"/>
          </a:xfrm>
          <a:prstGeom prst="rect">
            <a:avLst/>
          </a:prstGeom>
        </p:spPr>
      </p:pic>
      <p:pic>
        <p:nvPicPr>
          <p:cNvPr id="155" name="Picture 154" descr="SA_pathway_DE_venn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2110" y="5366206"/>
            <a:ext cx="1104946" cy="869055"/>
          </a:xfrm>
          <a:prstGeom prst="rect">
            <a:avLst/>
          </a:prstGeom>
        </p:spPr>
      </p:pic>
      <p:sp>
        <p:nvSpPr>
          <p:cNvPr id="157" name="TextBox 156"/>
          <p:cNvSpPr txBox="1"/>
          <p:nvPr/>
        </p:nvSpPr>
        <p:spPr>
          <a:xfrm>
            <a:off x="6541075" y="4678375"/>
            <a:ext cx="270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/>
                <a:cs typeface="Arial"/>
              </a:rPr>
              <a:t>2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7001748" y="4678375"/>
            <a:ext cx="270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/>
                <a:cs typeface="Arial"/>
              </a:rPr>
              <a:t>7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7461069" y="4678375"/>
            <a:ext cx="270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/>
                <a:cs typeface="Arial"/>
              </a:rPr>
              <a:t>1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6451002" y="5616719"/>
            <a:ext cx="355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/>
                <a:cs typeface="Arial"/>
              </a:rPr>
              <a:t>12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6974208" y="5616719"/>
            <a:ext cx="355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/>
                <a:cs typeface="Arial"/>
              </a:rPr>
              <a:t>66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7485492" y="5616719"/>
            <a:ext cx="270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/>
                <a:cs typeface="Arial"/>
              </a:rPr>
              <a:t>8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6458179" y="4251809"/>
            <a:ext cx="13564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>
                <a:latin typeface="Arial"/>
                <a:cs typeface="Arial"/>
              </a:rPr>
              <a:t>MeJA</a:t>
            </a:r>
            <a:r>
              <a:rPr lang="en-US" sz="1200" dirty="0" smtClean="0">
                <a:latin typeface="Arial"/>
                <a:cs typeface="Arial"/>
              </a:rPr>
              <a:t> responsive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6496726" y="5170719"/>
            <a:ext cx="12793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/>
                <a:cs typeface="Arial"/>
              </a:rPr>
              <a:t>BTH responsive</a:t>
            </a:r>
            <a:endParaRPr lang="en-US" sz="1200" dirty="0">
              <a:latin typeface="Arial"/>
              <a:cs typeface="Arial"/>
            </a:endParaRPr>
          </a:p>
        </p:txBody>
      </p:sp>
      <p:grpSp>
        <p:nvGrpSpPr>
          <p:cNvPr id="179" name="Group 178"/>
          <p:cNvGrpSpPr/>
          <p:nvPr/>
        </p:nvGrpSpPr>
        <p:grpSpPr>
          <a:xfrm>
            <a:off x="1794912" y="121603"/>
            <a:ext cx="1058047" cy="388335"/>
            <a:chOff x="1794912" y="137939"/>
            <a:chExt cx="1058047" cy="388335"/>
          </a:xfrm>
        </p:grpSpPr>
        <p:pic>
          <p:nvPicPr>
            <p:cNvPr id="167" name="Picture 166" descr="TPM_colorbar.png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2205977" y="-89238"/>
              <a:ext cx="169126" cy="878775"/>
            </a:xfrm>
            <a:prstGeom prst="rect">
              <a:avLst/>
            </a:prstGeom>
          </p:spPr>
        </p:pic>
        <p:sp>
          <p:nvSpPr>
            <p:cNvPr id="168" name="TextBox 167"/>
            <p:cNvSpPr txBox="1"/>
            <p:nvPr/>
          </p:nvSpPr>
          <p:spPr>
            <a:xfrm>
              <a:off x="1855243" y="137939"/>
              <a:ext cx="89435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latin typeface="Arial"/>
                  <a:cs typeface="Arial"/>
                </a:rPr>
                <a:t>TPM z-score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1794912" y="340230"/>
              <a:ext cx="27881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 smtClean="0"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2451485" y="341608"/>
              <a:ext cx="40147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 smtClean="0">
                  <a:latin typeface="Arial"/>
                  <a:cs typeface="Arial"/>
                </a:rPr>
                <a:t>3</a:t>
              </a:r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1726570" y="446185"/>
            <a:ext cx="1139992" cy="394557"/>
            <a:chOff x="1746415" y="429618"/>
            <a:chExt cx="1139992" cy="394557"/>
          </a:xfrm>
        </p:grpSpPr>
        <p:pic>
          <p:nvPicPr>
            <p:cNvPr id="171" name="Picture 170" descr="geneset_colorbar.png"/>
            <p:cNvPicPr>
              <a:picLocks noChangeAspect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2234823" y="205962"/>
              <a:ext cx="146304" cy="865776"/>
            </a:xfrm>
            <a:prstGeom prst="rect">
              <a:avLst/>
            </a:prstGeom>
          </p:spPr>
        </p:pic>
        <p:sp>
          <p:nvSpPr>
            <p:cNvPr id="172" name="TextBox 171"/>
            <p:cNvSpPr txBox="1"/>
            <p:nvPr/>
          </p:nvSpPr>
          <p:spPr>
            <a:xfrm>
              <a:off x="1746415" y="429618"/>
              <a:ext cx="113999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latin typeface="Arial"/>
                  <a:cs typeface="Arial"/>
                </a:rPr>
                <a:t>gene set z-score</a:t>
              </a: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2209948" y="639509"/>
              <a:ext cx="23325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 smtClean="0"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2555496" y="635425"/>
              <a:ext cx="23325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>
                  <a:latin typeface="Arial"/>
                  <a:cs typeface="Arial"/>
                </a:rPr>
                <a:t>3</a:t>
              </a:r>
              <a:endParaRPr lang="en-US" sz="600" dirty="0" smtClean="0">
                <a:latin typeface="Arial"/>
                <a:cs typeface="Arial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1803417" y="635425"/>
              <a:ext cx="30648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 smtClean="0">
                  <a:latin typeface="Arial"/>
                  <a:cs typeface="Arial"/>
                </a:rPr>
                <a:t>-3</a:t>
              </a:r>
            </a:p>
          </p:txBody>
        </p:sp>
      </p:grpSp>
      <p:cxnSp>
        <p:nvCxnSpPr>
          <p:cNvPr id="182" name="Straight Connector 181"/>
          <p:cNvCxnSpPr/>
          <p:nvPr/>
        </p:nvCxnSpPr>
        <p:spPr>
          <a:xfrm flipV="1">
            <a:off x="1107381" y="4198955"/>
            <a:ext cx="0" cy="118872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V="1">
            <a:off x="3255640" y="4188694"/>
            <a:ext cx="0" cy="118872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5361771" y="3834295"/>
            <a:ext cx="4277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latin typeface="Arial"/>
                <a:cs typeface="Arial"/>
              </a:rPr>
              <a:t>0 </a:t>
            </a:r>
            <a:r>
              <a:rPr lang="en-US" sz="1050" dirty="0" err="1" smtClean="0">
                <a:latin typeface="Arial"/>
                <a:cs typeface="Arial"/>
              </a:rPr>
              <a:t>hr</a:t>
            </a:r>
            <a:endParaRPr lang="en-US" sz="1050" dirty="0">
              <a:latin typeface="Arial"/>
              <a:cs typeface="Arial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976581" y="3834295"/>
            <a:ext cx="4277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Arial"/>
                <a:cs typeface="Arial"/>
              </a:rPr>
              <a:t>1</a:t>
            </a:r>
            <a:r>
              <a:rPr lang="en-US" sz="1050" dirty="0" smtClean="0">
                <a:latin typeface="Arial"/>
                <a:cs typeface="Arial"/>
              </a:rPr>
              <a:t> </a:t>
            </a:r>
            <a:r>
              <a:rPr lang="en-US" sz="1050" dirty="0" err="1" smtClean="0">
                <a:latin typeface="Arial"/>
                <a:cs typeface="Arial"/>
              </a:rPr>
              <a:t>hr</a:t>
            </a:r>
            <a:endParaRPr lang="en-US" sz="1050" dirty="0">
              <a:latin typeface="Arial"/>
              <a:cs typeface="Arial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591391" y="3834295"/>
            <a:ext cx="4277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Arial"/>
                <a:cs typeface="Arial"/>
              </a:rPr>
              <a:t>5</a:t>
            </a:r>
            <a:r>
              <a:rPr lang="en-US" sz="1050" dirty="0" smtClean="0">
                <a:latin typeface="Arial"/>
                <a:cs typeface="Arial"/>
              </a:rPr>
              <a:t> </a:t>
            </a:r>
            <a:r>
              <a:rPr lang="en-US" sz="1050" dirty="0" err="1" smtClean="0">
                <a:latin typeface="Arial"/>
                <a:cs typeface="Arial"/>
              </a:rPr>
              <a:t>hr</a:t>
            </a:r>
            <a:endParaRPr lang="en-US" sz="1050" dirty="0">
              <a:latin typeface="Arial"/>
              <a:cs typeface="Arial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7206201" y="3834295"/>
            <a:ext cx="4277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latin typeface="Arial"/>
                <a:cs typeface="Arial"/>
              </a:rPr>
              <a:t>8</a:t>
            </a:r>
            <a:r>
              <a:rPr lang="en-US" sz="1050" dirty="0" smtClean="0">
                <a:latin typeface="Arial"/>
                <a:cs typeface="Arial"/>
              </a:rPr>
              <a:t> </a:t>
            </a:r>
            <a:r>
              <a:rPr lang="en-US" sz="1050" dirty="0" err="1" smtClean="0">
                <a:latin typeface="Arial"/>
                <a:cs typeface="Arial"/>
              </a:rPr>
              <a:t>hr</a:t>
            </a:r>
            <a:endParaRPr lang="en-US" sz="1050" dirty="0">
              <a:latin typeface="Arial"/>
              <a:cs typeface="Arial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3779480" y="5986479"/>
            <a:ext cx="4277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latin typeface="Arial"/>
                <a:cs typeface="Arial"/>
              </a:rPr>
              <a:t>0 </a:t>
            </a:r>
            <a:r>
              <a:rPr lang="en-US" sz="1050" dirty="0" err="1" smtClean="0">
                <a:latin typeface="Arial"/>
                <a:cs typeface="Arial"/>
              </a:rPr>
              <a:t>hr</a:t>
            </a:r>
            <a:endParaRPr lang="en-US" sz="1050" dirty="0">
              <a:latin typeface="Arial"/>
              <a:cs typeface="Arial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4394290" y="5986479"/>
            <a:ext cx="4277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Arial"/>
                <a:cs typeface="Arial"/>
              </a:rPr>
              <a:t>1</a:t>
            </a:r>
            <a:r>
              <a:rPr lang="en-US" sz="1050" dirty="0" smtClean="0">
                <a:latin typeface="Arial"/>
                <a:cs typeface="Arial"/>
              </a:rPr>
              <a:t> </a:t>
            </a:r>
            <a:r>
              <a:rPr lang="en-US" sz="1050" dirty="0" err="1" smtClean="0">
                <a:latin typeface="Arial"/>
                <a:cs typeface="Arial"/>
              </a:rPr>
              <a:t>hr</a:t>
            </a:r>
            <a:endParaRPr lang="en-US" sz="1050" dirty="0">
              <a:latin typeface="Arial"/>
              <a:cs typeface="Arial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5009100" y="5986479"/>
            <a:ext cx="4277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Arial"/>
                <a:cs typeface="Arial"/>
              </a:rPr>
              <a:t>5</a:t>
            </a:r>
            <a:r>
              <a:rPr lang="en-US" sz="1050" dirty="0" smtClean="0">
                <a:latin typeface="Arial"/>
                <a:cs typeface="Arial"/>
              </a:rPr>
              <a:t> </a:t>
            </a:r>
            <a:r>
              <a:rPr lang="en-US" sz="1050" dirty="0" err="1" smtClean="0">
                <a:latin typeface="Arial"/>
                <a:cs typeface="Arial"/>
              </a:rPr>
              <a:t>hr</a:t>
            </a:r>
            <a:endParaRPr lang="en-US" sz="1050" dirty="0">
              <a:latin typeface="Arial"/>
              <a:cs typeface="Arial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5623910" y="5986479"/>
            <a:ext cx="4277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latin typeface="Arial"/>
                <a:cs typeface="Arial"/>
              </a:rPr>
              <a:t>8</a:t>
            </a:r>
            <a:r>
              <a:rPr lang="en-US" sz="1050" dirty="0" smtClean="0">
                <a:latin typeface="Arial"/>
                <a:cs typeface="Arial"/>
              </a:rPr>
              <a:t> </a:t>
            </a:r>
            <a:r>
              <a:rPr lang="en-US" sz="1050" dirty="0" err="1" smtClean="0">
                <a:latin typeface="Arial"/>
                <a:cs typeface="Arial"/>
              </a:rPr>
              <a:t>hr</a:t>
            </a:r>
            <a:endParaRPr lang="en-US" sz="10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6770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E_genesets_heatmap_predicted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4465756" y="685617"/>
            <a:ext cx="3923347" cy="2552114"/>
          </a:xfrm>
          <a:prstGeom prst="rect">
            <a:avLst/>
          </a:prstGeom>
        </p:spPr>
      </p:pic>
      <p:pic>
        <p:nvPicPr>
          <p:cNvPr id="9" name="Picture 8" descr="roc_curve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2087831"/>
            <a:ext cx="2704093" cy="2028070"/>
          </a:xfrm>
          <a:prstGeom prst="rect">
            <a:avLst/>
          </a:prstGeom>
        </p:spPr>
      </p:pic>
      <p:pic>
        <p:nvPicPr>
          <p:cNvPr id="5" name="Picture 4" descr="LPS_pathway_score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59760"/>
            <a:ext cx="2704093" cy="2028070"/>
          </a:xfrm>
          <a:prstGeom prst="rect">
            <a:avLst/>
          </a:prstGeom>
        </p:spPr>
      </p:pic>
      <p:pic>
        <p:nvPicPr>
          <p:cNvPr id="6" name="Picture 5" descr="DE_genesets_heatmap_true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2163508" y="794363"/>
            <a:ext cx="3923348" cy="2334622"/>
          </a:xfrm>
          <a:prstGeom prst="rect">
            <a:avLst/>
          </a:prstGeom>
        </p:spPr>
      </p:pic>
      <p:grpSp>
        <p:nvGrpSpPr>
          <p:cNvPr id="62" name="Group 61"/>
          <p:cNvGrpSpPr/>
          <p:nvPr/>
        </p:nvGrpSpPr>
        <p:grpSpPr>
          <a:xfrm>
            <a:off x="875066" y="2789339"/>
            <a:ext cx="1311761" cy="1020377"/>
            <a:chOff x="875066" y="2789339"/>
            <a:chExt cx="1311761" cy="1020377"/>
          </a:xfrm>
        </p:grpSpPr>
        <p:pic>
          <p:nvPicPr>
            <p:cNvPr id="11" name="Picture 10" descr="venn.png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45781" y="2789339"/>
              <a:ext cx="1120941" cy="1020377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273532" y="3137459"/>
              <a:ext cx="355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/>
                  <a:cs typeface="Arial"/>
                </a:rPr>
                <a:t>23</a:t>
              </a:r>
              <a:endParaRPr lang="en-US" sz="1200" dirty="0">
                <a:latin typeface="Arial"/>
                <a:cs typeface="Arial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75066" y="3137459"/>
              <a:ext cx="2702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/>
                  <a:cs typeface="Arial"/>
                </a:rPr>
                <a:t>3</a:t>
              </a:r>
              <a:endParaRPr lang="en-US" sz="1200" dirty="0">
                <a:latin typeface="Arial"/>
                <a:cs typeface="Arial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30990" y="3137459"/>
              <a:ext cx="355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/>
                  <a:cs typeface="Arial"/>
                </a:rPr>
                <a:t>21</a:t>
              </a:r>
              <a:endParaRPr lang="en-US" sz="1200" dirty="0">
                <a:latin typeface="Arial"/>
                <a:cs typeface="Arial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041964" y="3884939"/>
            <a:ext cx="983099" cy="246221"/>
            <a:chOff x="3029812" y="3882525"/>
            <a:chExt cx="983099" cy="246221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3129597" y="3923349"/>
              <a:ext cx="226783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029812" y="3882525"/>
              <a:ext cx="9830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rial"/>
                  <a:cs typeface="Arial"/>
                </a:rPr>
                <a:t>control guides</a:t>
              </a:r>
              <a:endParaRPr lang="en-US" sz="1000" dirty="0">
                <a:latin typeface="Arial"/>
                <a:cs typeface="Arial"/>
              </a:endParaRPr>
            </a:p>
          </p:txBody>
        </p:sp>
      </p:grpSp>
      <p:cxnSp>
        <p:nvCxnSpPr>
          <p:cNvPr id="18" name="Straight Connector 17"/>
          <p:cNvCxnSpPr/>
          <p:nvPr/>
        </p:nvCxnSpPr>
        <p:spPr>
          <a:xfrm>
            <a:off x="5344837" y="3925763"/>
            <a:ext cx="226783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245052" y="3884939"/>
            <a:ext cx="9830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/>
                <a:cs typeface="Arial"/>
              </a:rPr>
              <a:t>control guides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3354" y="-16282"/>
            <a:ext cx="1382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Response to LPS</a:t>
            </a:r>
            <a:endParaRPr lang="en-US" sz="1200" dirty="0">
              <a:latin typeface="Arial"/>
              <a:cs typeface="Arial"/>
            </a:endParaRPr>
          </a:p>
        </p:txBody>
      </p:sp>
      <p:pic>
        <p:nvPicPr>
          <p:cNvPr id="23" name="Picture 22" descr="DE_annotations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2872633" y="3028510"/>
            <a:ext cx="230634" cy="846677"/>
          </a:xfrm>
          <a:prstGeom prst="rect">
            <a:avLst/>
          </a:prstGeom>
        </p:spPr>
      </p:pic>
      <p:pic>
        <p:nvPicPr>
          <p:cNvPr id="24" name="Picture 23" descr="DE_annotations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2872633" y="2112253"/>
            <a:ext cx="230634" cy="846677"/>
          </a:xfrm>
          <a:prstGeom prst="rect">
            <a:avLst/>
          </a:prstGeom>
        </p:spPr>
      </p:pic>
      <p:pic>
        <p:nvPicPr>
          <p:cNvPr id="25" name="Picture 24" descr="DE_annotations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2872633" y="1198161"/>
            <a:ext cx="230634" cy="846677"/>
          </a:xfrm>
          <a:prstGeom prst="rect">
            <a:avLst/>
          </a:prstGeom>
        </p:spPr>
      </p:pic>
      <p:pic>
        <p:nvPicPr>
          <p:cNvPr id="26" name="Picture 25" descr="DE_annotations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2872633" y="276999"/>
            <a:ext cx="230634" cy="84667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3892102" y="-13252"/>
            <a:ext cx="683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Actual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55861" y="-13252"/>
            <a:ext cx="943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Predicted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474223" y="561838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0 </a:t>
            </a:r>
            <a:r>
              <a:rPr lang="en-US" sz="1200" dirty="0" err="1" smtClean="0">
                <a:latin typeface="Arial"/>
                <a:cs typeface="Arial"/>
              </a:rPr>
              <a:t>hr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74223" y="1483000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2 </a:t>
            </a:r>
            <a:r>
              <a:rPr lang="en-US" sz="1200" dirty="0" err="1" smtClean="0">
                <a:latin typeface="Arial"/>
                <a:cs typeface="Arial"/>
              </a:rPr>
              <a:t>hr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74223" y="2397093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/>
                <a:cs typeface="Arial"/>
              </a:rPr>
              <a:t>4</a:t>
            </a:r>
            <a:r>
              <a:rPr lang="en-US" sz="1200" dirty="0" smtClean="0">
                <a:latin typeface="Arial"/>
                <a:cs typeface="Arial"/>
              </a:rPr>
              <a:t> </a:t>
            </a:r>
            <a:r>
              <a:rPr lang="en-US" sz="1200" dirty="0" err="1" smtClean="0">
                <a:latin typeface="Arial"/>
                <a:cs typeface="Arial"/>
              </a:rPr>
              <a:t>hr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74223" y="3313350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6 </a:t>
            </a:r>
            <a:r>
              <a:rPr lang="en-US" sz="1200" dirty="0" err="1" smtClean="0">
                <a:latin typeface="Arial"/>
                <a:cs typeface="Arial"/>
              </a:rPr>
              <a:t>hr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-25714" y="-134699"/>
            <a:ext cx="384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Arial"/>
                <a:cs typeface="Arial"/>
              </a:rPr>
              <a:t>a</a:t>
            </a:r>
            <a:endParaRPr lang="en-US" sz="2800" b="1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-35533" y="1873873"/>
            <a:ext cx="4040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/>
                <a:cs typeface="Arial"/>
              </a:rPr>
              <a:t>b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352108" y="-134699"/>
            <a:ext cx="384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Arial"/>
                <a:cs typeface="Arial"/>
              </a:rPr>
              <a:t>c</a:t>
            </a:r>
            <a:endParaRPr lang="en-US" sz="2800" b="1" dirty="0">
              <a:latin typeface="Arial"/>
              <a:cs typeface="Arial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322986" y="3821480"/>
            <a:ext cx="58221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latin typeface="Arial"/>
                <a:cs typeface="Arial"/>
              </a:rPr>
              <a:t>actual DE</a:t>
            </a:r>
            <a:endParaRPr lang="en-US" sz="700" dirty="0">
              <a:latin typeface="Arial"/>
              <a:cs typeface="Arial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194745" y="3922581"/>
            <a:ext cx="71045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latin typeface="Arial"/>
                <a:cs typeface="Arial"/>
              </a:rPr>
              <a:t>predicted DE</a:t>
            </a:r>
            <a:endParaRPr lang="en-US" sz="700" dirty="0">
              <a:latin typeface="Arial"/>
              <a:cs typeface="Arial"/>
            </a:endParaRPr>
          </a:p>
        </p:txBody>
      </p:sp>
      <p:cxnSp>
        <p:nvCxnSpPr>
          <p:cNvPr id="40" name="Elbow Connector 39"/>
          <p:cNvCxnSpPr/>
          <p:nvPr/>
        </p:nvCxnSpPr>
        <p:spPr>
          <a:xfrm flipV="1">
            <a:off x="2821101" y="3895341"/>
            <a:ext cx="124616" cy="40026"/>
          </a:xfrm>
          <a:prstGeom prst="bentConnector3">
            <a:avLst>
              <a:gd name="adj1" fmla="val 97878"/>
            </a:avLst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Isosceles Triangle 60"/>
          <p:cNvSpPr/>
          <p:nvPr/>
        </p:nvSpPr>
        <p:spPr>
          <a:xfrm rot="20510197">
            <a:off x="777403" y="2306162"/>
            <a:ext cx="1060709" cy="556572"/>
          </a:xfrm>
          <a:prstGeom prst="triangle">
            <a:avLst>
              <a:gd name="adj" fmla="val 9701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Elbow Connector 54"/>
          <p:cNvCxnSpPr/>
          <p:nvPr/>
        </p:nvCxnSpPr>
        <p:spPr>
          <a:xfrm flipV="1">
            <a:off x="2821101" y="3893730"/>
            <a:ext cx="208711" cy="132335"/>
          </a:xfrm>
          <a:prstGeom prst="bentConnector3">
            <a:avLst>
              <a:gd name="adj1" fmla="val 101049"/>
            </a:avLst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466740" y="3360360"/>
            <a:ext cx="0" cy="50694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7466740" y="3613830"/>
            <a:ext cx="129663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7466740" y="2434904"/>
            <a:ext cx="129663" cy="506940"/>
            <a:chOff x="7619140" y="3512760"/>
            <a:chExt cx="129663" cy="506940"/>
          </a:xfrm>
        </p:grpSpPr>
        <p:cxnSp>
          <p:nvCxnSpPr>
            <p:cNvPr id="75" name="Straight Connector 74"/>
            <p:cNvCxnSpPr/>
            <p:nvPr/>
          </p:nvCxnSpPr>
          <p:spPr>
            <a:xfrm>
              <a:off x="7619140" y="3512760"/>
              <a:ext cx="0" cy="50694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7619140" y="3766230"/>
              <a:ext cx="129663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7466739" y="1535071"/>
            <a:ext cx="129663" cy="506940"/>
            <a:chOff x="7619140" y="3512760"/>
            <a:chExt cx="129663" cy="506940"/>
          </a:xfrm>
        </p:grpSpPr>
        <p:cxnSp>
          <p:nvCxnSpPr>
            <p:cNvPr id="82" name="Straight Connector 81"/>
            <p:cNvCxnSpPr/>
            <p:nvPr/>
          </p:nvCxnSpPr>
          <p:spPr>
            <a:xfrm>
              <a:off x="7619140" y="3512760"/>
              <a:ext cx="0" cy="50694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7619140" y="3766230"/>
              <a:ext cx="129663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7466740" y="611979"/>
            <a:ext cx="129663" cy="506940"/>
            <a:chOff x="7619140" y="3512760"/>
            <a:chExt cx="129663" cy="506940"/>
          </a:xfrm>
        </p:grpSpPr>
        <p:cxnSp>
          <p:nvCxnSpPr>
            <p:cNvPr id="85" name="Straight Connector 84"/>
            <p:cNvCxnSpPr/>
            <p:nvPr/>
          </p:nvCxnSpPr>
          <p:spPr>
            <a:xfrm>
              <a:off x="7619140" y="3512760"/>
              <a:ext cx="0" cy="50694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7619140" y="3766230"/>
              <a:ext cx="129663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Straight Connector 86"/>
          <p:cNvCxnSpPr/>
          <p:nvPr/>
        </p:nvCxnSpPr>
        <p:spPr>
          <a:xfrm>
            <a:off x="7591645" y="857560"/>
            <a:ext cx="9515" cy="307780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6436154" y="3820493"/>
            <a:ext cx="10054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Arial"/>
                <a:cs typeface="Arial"/>
              </a:rPr>
              <a:t>innate immunity</a:t>
            </a:r>
            <a:endParaRPr lang="en-US" sz="900" dirty="0">
              <a:latin typeface="Arial"/>
              <a:cs typeface="Arial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>
            <a:off x="7362454" y="3945423"/>
            <a:ext cx="25297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667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>
            <a:off x="1307462" y="75399"/>
            <a:ext cx="2726991" cy="1160964"/>
          </a:xfrm>
          <a:prstGeom prst="parallelogram">
            <a:avLst/>
          </a:prstGeom>
          <a:noFill/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pPr algn="ctr"/>
            <a:r>
              <a:rPr lang="en-US" sz="1400" dirty="0" smtClean="0">
                <a:solidFill>
                  <a:srgbClr val="000000"/>
                </a:solidFill>
                <a:latin typeface="Arial"/>
                <a:cs typeface="Arial"/>
              </a:rPr>
              <a:t>Input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solidFill>
                  <a:srgbClr val="000000"/>
                </a:solidFill>
                <a:latin typeface="Arial"/>
                <a:cs typeface="Arial"/>
              </a:rPr>
              <a:t>query table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lang="en-US" sz="1400" dirty="0" smtClean="0">
                <a:solidFill>
                  <a:srgbClr val="000000"/>
                </a:solidFill>
                <a:latin typeface="Arial"/>
                <a:cs typeface="Arial"/>
              </a:rPr>
              <a:t>utput directory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solidFill>
                  <a:srgbClr val="000000"/>
                </a:solidFill>
                <a:latin typeface="Arial"/>
                <a:cs typeface="Arial"/>
              </a:rPr>
              <a:t>Sailfish index</a:t>
            </a:r>
          </a:p>
          <a:p>
            <a:pPr marL="342900" indent="-342900">
              <a:buAutoNum type="arabicPeriod"/>
            </a:pPr>
            <a:r>
              <a:rPr lang="en-US" sz="1400" dirty="0" err="1" smtClean="0">
                <a:solidFill>
                  <a:srgbClr val="000000"/>
                </a:solidFill>
                <a:latin typeface="Arial"/>
                <a:cs typeface="Arial"/>
              </a:rPr>
              <a:t>ascp</a:t>
            </a:r>
            <a:r>
              <a:rPr lang="en-US" sz="1400" dirty="0" smtClean="0">
                <a:solidFill>
                  <a:srgbClr val="000000"/>
                </a:solidFill>
                <a:latin typeface="Arial"/>
                <a:cs typeface="Arial"/>
              </a:rPr>
              <a:t> SSH key</a:t>
            </a:r>
          </a:p>
          <a:p>
            <a:endParaRPr lang="en-US" sz="1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" name="Oval 4"/>
          <p:cNvSpPr/>
          <p:nvPr/>
        </p:nvSpPr>
        <p:spPr>
          <a:xfrm>
            <a:off x="4778704" y="309145"/>
            <a:ext cx="1850011" cy="689898"/>
          </a:xfrm>
          <a:prstGeom prst="ellipse">
            <a:avLst/>
          </a:prstGeom>
          <a:noFill/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Start</a:t>
            </a:r>
            <a:endParaRPr lang="en-US" sz="2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00314" y="1311079"/>
            <a:ext cx="2006792" cy="658539"/>
          </a:xfrm>
          <a:prstGeom prst="rect">
            <a:avLst/>
          </a:prstGeom>
          <a:noFill/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Arial"/>
                <a:cs typeface="Arial"/>
              </a:rPr>
              <a:t>Take next query (SRA sample)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" name="Diamond 7"/>
          <p:cNvSpPr/>
          <p:nvPr/>
        </p:nvSpPr>
        <p:spPr>
          <a:xfrm>
            <a:off x="3963531" y="2318387"/>
            <a:ext cx="3480358" cy="2071067"/>
          </a:xfrm>
          <a:prstGeom prst="diamond">
            <a:avLst/>
          </a:prstGeom>
          <a:noFill/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Arial"/>
                <a:cs typeface="Arial"/>
              </a:rPr>
              <a:t>Does the query meet all of the following criteria?</a:t>
            </a:r>
          </a:p>
          <a:p>
            <a:pPr marL="342900" indent="-342900">
              <a:buAutoNum type="arabicPeriod"/>
            </a:pPr>
            <a:r>
              <a:rPr lang="en-US" sz="1000" dirty="0">
                <a:solidFill>
                  <a:srgbClr val="000000"/>
                </a:solidFill>
                <a:latin typeface="Arial"/>
                <a:cs typeface="Arial"/>
              </a:rPr>
              <a:t>Sequenced </a:t>
            </a:r>
            <a:r>
              <a:rPr lang="en-US" sz="1000" dirty="0" smtClean="0">
                <a:solidFill>
                  <a:srgbClr val="000000"/>
                </a:solidFill>
                <a:latin typeface="Arial"/>
                <a:cs typeface="Arial"/>
              </a:rPr>
              <a:t>using </a:t>
            </a:r>
            <a:r>
              <a:rPr lang="en-US" sz="1000" dirty="0" err="1" smtClean="0">
                <a:solidFill>
                  <a:srgbClr val="000000"/>
                </a:solidFill>
                <a:latin typeface="Arial"/>
                <a:cs typeface="Arial"/>
              </a:rPr>
              <a:t>Illumina</a:t>
            </a:r>
            <a:r>
              <a:rPr lang="en-US" sz="10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Arial"/>
                <a:cs typeface="Arial"/>
              </a:rPr>
              <a:t>technology?</a:t>
            </a:r>
          </a:p>
          <a:p>
            <a:pPr marL="342900" indent="-342900">
              <a:buAutoNum type="arabicPeriod"/>
            </a:pPr>
            <a:r>
              <a:rPr lang="en-US" sz="1000" dirty="0">
                <a:solidFill>
                  <a:srgbClr val="000000"/>
                </a:solidFill>
                <a:latin typeface="Arial"/>
                <a:cs typeface="Arial"/>
              </a:rPr>
              <a:t>Has not already been processed?</a:t>
            </a:r>
          </a:p>
          <a:p>
            <a:pPr marL="342900" indent="-342900">
              <a:buAutoNum type="arabicPeriod"/>
            </a:pPr>
            <a:r>
              <a:rPr lang="en-US" sz="1000" dirty="0">
                <a:solidFill>
                  <a:srgbClr val="000000"/>
                </a:solidFill>
                <a:latin typeface="Arial"/>
                <a:cs typeface="Arial"/>
              </a:rPr>
              <a:t>Has sufficient number of reads?</a:t>
            </a:r>
          </a:p>
        </p:txBody>
      </p:sp>
      <p:sp>
        <p:nvSpPr>
          <p:cNvPr id="9" name="Rectangle 8"/>
          <p:cNvSpPr/>
          <p:nvPr/>
        </p:nvSpPr>
        <p:spPr>
          <a:xfrm>
            <a:off x="1348861" y="3024651"/>
            <a:ext cx="2006792" cy="658539"/>
          </a:xfrm>
          <a:prstGeom prst="rect">
            <a:avLst/>
          </a:prstGeom>
          <a:noFill/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Arial"/>
                <a:cs typeface="Arial"/>
              </a:rPr>
              <a:t>Download query SRA using </a:t>
            </a:r>
            <a:r>
              <a:rPr lang="en-US" sz="1400" dirty="0" err="1" smtClean="0">
                <a:solidFill>
                  <a:srgbClr val="000000"/>
                </a:solidFill>
                <a:latin typeface="Arial"/>
                <a:cs typeface="Arial"/>
              </a:rPr>
              <a:t>ascp</a:t>
            </a:r>
            <a:r>
              <a:rPr lang="en-US" sz="14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400" i="1" dirty="0" err="1" smtClean="0">
                <a:solidFill>
                  <a:srgbClr val="000000"/>
                </a:solidFill>
                <a:latin typeface="Arial"/>
                <a:cs typeface="Arial"/>
              </a:rPr>
              <a:t>fasp</a:t>
            </a:r>
            <a:r>
              <a:rPr lang="en-US" sz="1400" dirty="0" smtClean="0">
                <a:solidFill>
                  <a:srgbClr val="000000"/>
                </a:solidFill>
                <a:latin typeface="Arial"/>
                <a:cs typeface="Arial"/>
              </a:rPr>
              <a:t> transfer program</a:t>
            </a:r>
            <a:endParaRPr lang="en-US" sz="1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48861" y="4049807"/>
            <a:ext cx="2006792" cy="658539"/>
          </a:xfrm>
          <a:prstGeom prst="rect">
            <a:avLst/>
          </a:prstGeom>
          <a:noFill/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Arial"/>
                <a:cs typeface="Arial"/>
              </a:rPr>
              <a:t>Unpack SRA using </a:t>
            </a:r>
            <a:r>
              <a:rPr lang="en-US" sz="1400" dirty="0" err="1" smtClean="0">
                <a:solidFill>
                  <a:srgbClr val="000000"/>
                </a:solidFill>
                <a:latin typeface="Arial"/>
                <a:cs typeface="Arial"/>
              </a:rPr>
              <a:t>sra</a:t>
            </a:r>
            <a:r>
              <a:rPr lang="en-US" sz="1400" dirty="0" smtClean="0">
                <a:solidFill>
                  <a:srgbClr val="000000"/>
                </a:solidFill>
                <a:latin typeface="Arial"/>
                <a:cs typeface="Arial"/>
              </a:rPr>
              <a:t>-toolkit’s </a:t>
            </a:r>
            <a:r>
              <a:rPr lang="en-US" sz="1400" dirty="0" err="1" smtClean="0">
                <a:solidFill>
                  <a:srgbClr val="000000"/>
                </a:solidFill>
                <a:latin typeface="Arial"/>
                <a:cs typeface="Arial"/>
              </a:rPr>
              <a:t>fastq</a:t>
            </a:r>
            <a:r>
              <a:rPr lang="en-US" sz="1400" dirty="0" smtClean="0">
                <a:solidFill>
                  <a:srgbClr val="000000"/>
                </a:solidFill>
                <a:latin typeface="Arial"/>
                <a:cs typeface="Arial"/>
              </a:rPr>
              <a:t>-dump program</a:t>
            </a:r>
            <a:endParaRPr lang="en-US" sz="1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" name="Diamond 10"/>
          <p:cNvSpPr/>
          <p:nvPr/>
        </p:nvSpPr>
        <p:spPr>
          <a:xfrm>
            <a:off x="616374" y="5082803"/>
            <a:ext cx="3480358" cy="2071067"/>
          </a:xfrm>
          <a:prstGeom prst="diamond">
            <a:avLst/>
          </a:prstGeom>
          <a:noFill/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Arial"/>
                <a:cs typeface="Arial"/>
              </a:rPr>
              <a:t>Does the unpacked query FASTQ files have too large a  number of reads (or read pairs)?</a:t>
            </a:r>
            <a:endParaRPr lang="en-US" sz="1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002840" y="5786910"/>
            <a:ext cx="2006792" cy="658539"/>
          </a:xfrm>
          <a:prstGeom prst="rect">
            <a:avLst/>
          </a:prstGeom>
          <a:noFill/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Arial"/>
                <a:cs typeface="Arial"/>
              </a:rPr>
              <a:t>subsample reads (or read pairs) to the tolerated maximum number of reads</a:t>
            </a:r>
            <a:endParaRPr lang="en-US" sz="12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48861" y="7561367"/>
            <a:ext cx="2006792" cy="658539"/>
          </a:xfrm>
          <a:prstGeom prst="rect">
            <a:avLst/>
          </a:prstGeom>
          <a:noFill/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Arial"/>
                <a:cs typeface="Arial"/>
              </a:rPr>
              <a:t>Quantify transcripts using Sailfish, and save results</a:t>
            </a:r>
            <a:endParaRPr lang="en-US" sz="1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15" name="Straight Arrow Connector 14"/>
          <p:cNvCxnSpPr>
            <a:stCxn id="4" idx="2"/>
            <a:endCxn id="5" idx="2"/>
          </p:cNvCxnSpPr>
          <p:nvPr/>
        </p:nvCxnSpPr>
        <p:spPr>
          <a:xfrm flipV="1">
            <a:off x="3889333" y="654094"/>
            <a:ext cx="889371" cy="17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4"/>
            <a:endCxn id="6" idx="0"/>
          </p:cNvCxnSpPr>
          <p:nvPr/>
        </p:nvCxnSpPr>
        <p:spPr>
          <a:xfrm>
            <a:off x="5703710" y="999043"/>
            <a:ext cx="0" cy="3120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2"/>
            <a:endCxn id="8" idx="0"/>
          </p:cNvCxnSpPr>
          <p:nvPr/>
        </p:nvCxnSpPr>
        <p:spPr>
          <a:xfrm>
            <a:off x="5703710" y="1969618"/>
            <a:ext cx="0" cy="34876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8" idx="3"/>
            <a:endCxn id="6" idx="3"/>
          </p:cNvCxnSpPr>
          <p:nvPr/>
        </p:nvCxnSpPr>
        <p:spPr>
          <a:xfrm flipH="1" flipV="1">
            <a:off x="6707106" y="1640349"/>
            <a:ext cx="736783" cy="1713572"/>
          </a:xfrm>
          <a:prstGeom prst="bentConnector3">
            <a:avLst>
              <a:gd name="adj1" fmla="val -31027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303113" y="2299708"/>
            <a:ext cx="384365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no</a:t>
            </a:r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44" name="Straight Arrow Connector 43"/>
          <p:cNvCxnSpPr>
            <a:stCxn id="8" idx="1"/>
            <a:endCxn id="9" idx="3"/>
          </p:cNvCxnSpPr>
          <p:nvPr/>
        </p:nvCxnSpPr>
        <p:spPr>
          <a:xfrm flipH="1">
            <a:off x="3355653" y="3353921"/>
            <a:ext cx="607878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9" idx="2"/>
            <a:endCxn id="10" idx="0"/>
          </p:cNvCxnSpPr>
          <p:nvPr/>
        </p:nvCxnSpPr>
        <p:spPr>
          <a:xfrm>
            <a:off x="2352257" y="3683190"/>
            <a:ext cx="0" cy="36661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0" idx="2"/>
            <a:endCxn id="11" idx="0"/>
          </p:cNvCxnSpPr>
          <p:nvPr/>
        </p:nvCxnSpPr>
        <p:spPr>
          <a:xfrm>
            <a:off x="2352257" y="4708346"/>
            <a:ext cx="4296" cy="37445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1" idx="2"/>
            <a:endCxn id="13" idx="0"/>
          </p:cNvCxnSpPr>
          <p:nvPr/>
        </p:nvCxnSpPr>
        <p:spPr>
          <a:xfrm flipH="1">
            <a:off x="2352257" y="7153870"/>
            <a:ext cx="4296" cy="40749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1" idx="3"/>
            <a:endCxn id="12" idx="1"/>
          </p:cNvCxnSpPr>
          <p:nvPr/>
        </p:nvCxnSpPr>
        <p:spPr>
          <a:xfrm flipV="1">
            <a:off x="4096732" y="6116180"/>
            <a:ext cx="906108" cy="215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12" idx="2"/>
            <a:endCxn id="13" idx="3"/>
          </p:cNvCxnSpPr>
          <p:nvPr/>
        </p:nvCxnSpPr>
        <p:spPr>
          <a:xfrm rot="5400000">
            <a:off x="3958351" y="5842752"/>
            <a:ext cx="1445188" cy="2650583"/>
          </a:xfrm>
          <a:prstGeom prst="bentConnector2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13" idx="1"/>
            <a:endCxn id="6" idx="1"/>
          </p:cNvCxnSpPr>
          <p:nvPr/>
        </p:nvCxnSpPr>
        <p:spPr>
          <a:xfrm rot="10800000" flipH="1">
            <a:off x="1348860" y="1640349"/>
            <a:ext cx="3351453" cy="6250288"/>
          </a:xfrm>
          <a:prstGeom prst="bentConnector3">
            <a:avLst>
              <a:gd name="adj1" fmla="val -30785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462198" y="3008786"/>
            <a:ext cx="476876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yes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261777" y="6082530"/>
            <a:ext cx="476876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yes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348678" y="7153870"/>
            <a:ext cx="384365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no</a:t>
            </a:r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882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mapped_rate_vs_mapped_depth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45168" y="281934"/>
            <a:ext cx="3468409" cy="2601307"/>
          </a:xfrm>
          <a:prstGeom prst="rect">
            <a:avLst/>
          </a:prstGeom>
        </p:spPr>
      </p:pic>
      <p:pic>
        <p:nvPicPr>
          <p:cNvPr id="2" name="Picture 1" descr="mapped_rate_vs_mapped_depth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53965"/>
            <a:ext cx="3509594" cy="2629276"/>
          </a:xfrm>
          <a:prstGeom prst="rect">
            <a:avLst/>
          </a:prstGeom>
        </p:spPr>
      </p:pic>
      <p:pic>
        <p:nvPicPr>
          <p:cNvPr id="3" name="Picture 2" descr="avg_corr_vs_prop_zero_expressed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892630"/>
            <a:ext cx="3509594" cy="26292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8069" y="-15280"/>
            <a:ext cx="1715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Arial"/>
                <a:cs typeface="Arial"/>
              </a:rPr>
              <a:t>A. thaliana</a:t>
            </a:r>
            <a:endParaRPr lang="en-US" sz="2400" i="1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06098" y="-15280"/>
            <a:ext cx="19881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Arial"/>
                <a:cs typeface="Arial"/>
              </a:rPr>
              <a:t>M. </a:t>
            </a:r>
            <a:r>
              <a:rPr lang="en-US" sz="2400" i="1" dirty="0" err="1" smtClean="0">
                <a:latin typeface="Arial"/>
                <a:cs typeface="Arial"/>
              </a:rPr>
              <a:t>musculus</a:t>
            </a:r>
            <a:endParaRPr lang="en-US" sz="2400" i="1" dirty="0"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17889" y="-117590"/>
            <a:ext cx="384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Arial"/>
                <a:cs typeface="Arial"/>
              </a:rPr>
              <a:t>a</a:t>
            </a:r>
            <a:endParaRPr lang="en-US" sz="2800" b="1" dirty="0">
              <a:latin typeface="Arial"/>
              <a:cs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40517" y="-105857"/>
            <a:ext cx="4040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/>
                <a:cs typeface="Arial"/>
              </a:rPr>
              <a:t>b</a:t>
            </a:r>
          </a:p>
        </p:txBody>
      </p:sp>
      <p:sp>
        <p:nvSpPr>
          <p:cNvPr id="13" name="TextBox 12"/>
          <p:cNvSpPr txBox="1"/>
          <p:nvPr/>
        </p:nvSpPr>
        <p:spPr>
          <a:xfrm rot="5400000">
            <a:off x="2780944" y="1339191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density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 rot="5400000">
            <a:off x="2780944" y="4004663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density</a:t>
            </a:r>
            <a:endParaRPr lang="en-US" sz="1400" dirty="0">
              <a:latin typeface="Arial"/>
              <a:cs typeface="Arial"/>
            </a:endParaRPr>
          </a:p>
        </p:txBody>
      </p:sp>
      <p:pic>
        <p:nvPicPr>
          <p:cNvPr id="16" name="Picture 15" descr="avg_corr_vs_prop_zero_expressed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45168" y="2892630"/>
            <a:ext cx="3490995" cy="261824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 rot="5400000">
            <a:off x="6127289" y="1339191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density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 rot="5400000">
            <a:off x="6127289" y="4004663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density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-17889" y="2647256"/>
            <a:ext cx="384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/>
                <a:cs typeface="Arial"/>
              </a:rPr>
              <a:t>c</a:t>
            </a:r>
            <a:endParaRPr lang="en-US" sz="2800" b="1" dirty="0">
              <a:latin typeface="Arial"/>
              <a:cs typeface="Arial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40517" y="2658989"/>
            <a:ext cx="4040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/>
                <a:cs typeface="Arial"/>
              </a:rPr>
              <a:t>d</a:t>
            </a:r>
            <a:endParaRPr lang="en-US" sz="28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5240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38113</TotalTime>
  <Words>671</Words>
  <Application>Microsoft Macintosh PowerPoint</Application>
  <PresentationFormat>Custom</PresentationFormat>
  <Paragraphs>259</Paragraphs>
  <Slides>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Surge Biswas</dc:creator>
  <cp:lastModifiedBy>Surge Biswas</cp:lastModifiedBy>
  <cp:revision>174</cp:revision>
  <dcterms:created xsi:type="dcterms:W3CDTF">2015-06-24T22:04:38Z</dcterms:created>
  <dcterms:modified xsi:type="dcterms:W3CDTF">2016-06-06T03:51:14Z</dcterms:modified>
</cp:coreProperties>
</file>