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31"/>
  </p:notesMasterIdLst>
  <p:sldIdLst>
    <p:sldId id="287" r:id="rId4"/>
    <p:sldId id="257" r:id="rId5"/>
    <p:sldId id="301" r:id="rId6"/>
    <p:sldId id="299" r:id="rId7"/>
    <p:sldId id="258" r:id="rId8"/>
    <p:sldId id="259" r:id="rId9"/>
    <p:sldId id="260" r:id="rId10"/>
    <p:sldId id="261" r:id="rId11"/>
    <p:sldId id="262" r:id="rId12"/>
    <p:sldId id="263" r:id="rId13"/>
    <p:sldId id="264" r:id="rId14"/>
    <p:sldId id="302" r:id="rId15"/>
    <p:sldId id="268" r:id="rId16"/>
    <p:sldId id="269" r:id="rId17"/>
    <p:sldId id="270" r:id="rId18"/>
    <p:sldId id="288" r:id="rId19"/>
    <p:sldId id="289" r:id="rId20"/>
    <p:sldId id="290" r:id="rId21"/>
    <p:sldId id="292" r:id="rId22"/>
    <p:sldId id="293" r:id="rId23"/>
    <p:sldId id="294" r:id="rId24"/>
    <p:sldId id="295" r:id="rId25"/>
    <p:sldId id="303" r:id="rId26"/>
    <p:sldId id="296" r:id="rId27"/>
    <p:sldId id="297" r:id="rId28"/>
    <p:sldId id="298" r:id="rId29"/>
    <p:sldId id="300" r:id="rId30"/>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57" d="100"/>
          <a:sy n="57" d="100"/>
        </p:scale>
        <p:origin x="-77" y="-816"/>
      </p:cViewPr>
      <p:guideLst>
        <p:guide orient="horz" pos="1786"/>
        <p:guide pos="3175"/>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C35B0D45-C5C6-4840-A240-81FE844FAD80}" type="datetimeFigureOut">
              <a:rPr lang="en-US" smtClean="0"/>
              <a:pPr/>
              <a:t>5/22/2025</a:t>
            </a:fld>
            <a:endParaRPr lang="en-US"/>
          </a:p>
        </p:txBody>
      </p:sp>
      <p:sp>
        <p:nvSpPr>
          <p:cNvPr id="4" name="Slide Image Placeholder 3"/>
          <p:cNvSpPr>
            <a:spLocks noGrp="1" noRot="1" noChangeAspect="1"/>
          </p:cNvSpPr>
          <p:nvPr>
            <p:ph type="sldImg" idx="2"/>
          </p:nvPr>
        </p:nvSpPr>
        <p:spPr>
          <a:xfrm>
            <a:off x="215900" y="801688"/>
            <a:ext cx="71278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B2BB0686-6ADC-4D72-BD2F-5A2689CFBA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2BB0686-6ADC-4D72-BD2F-5A2689CFBA72}"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24" name="PlaceHolder 2"/>
          <p:cNvSpPr>
            <a:spLocks noGrp="1"/>
          </p:cNvSpPr>
          <p:nvPr>
            <p:ph/>
          </p:nvPr>
        </p:nvSpPr>
        <p:spPr>
          <a:xfrm>
            <a:off x="503640" y="132660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5" name="PlaceHolder 3"/>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27"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8"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9"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0" name="PlaceHolder 5"/>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32" name="PlaceHolder 2"/>
          <p:cNvSpPr>
            <a:spLocks noGrp="1"/>
          </p:cNvSpPr>
          <p:nvPr>
            <p:ph/>
          </p:nvPr>
        </p:nvSpPr>
        <p:spPr>
          <a:xfrm>
            <a:off x="50364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3" name="PlaceHolder 3"/>
          <p:cNvSpPr>
            <a:spLocks noGrp="1"/>
          </p:cNvSpPr>
          <p:nvPr>
            <p:ph/>
          </p:nvPr>
        </p:nvSpPr>
        <p:spPr>
          <a:xfrm>
            <a:off x="357120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4" name="PlaceHolder 4"/>
          <p:cNvSpPr>
            <a:spLocks noGrp="1"/>
          </p:cNvSpPr>
          <p:nvPr>
            <p:ph/>
          </p:nvPr>
        </p:nvSpPr>
        <p:spPr>
          <a:xfrm>
            <a:off x="663876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5" name="PlaceHolder 5"/>
          <p:cNvSpPr>
            <a:spLocks noGrp="1"/>
          </p:cNvSpPr>
          <p:nvPr>
            <p:ph/>
          </p:nvPr>
        </p:nvSpPr>
        <p:spPr>
          <a:xfrm>
            <a:off x="50364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6" name="PlaceHolder 6"/>
          <p:cNvSpPr>
            <a:spLocks noGrp="1"/>
          </p:cNvSpPr>
          <p:nvPr>
            <p:ph/>
          </p:nvPr>
        </p:nvSpPr>
        <p:spPr>
          <a:xfrm>
            <a:off x="357120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37" name="PlaceHolder 7"/>
          <p:cNvSpPr>
            <a:spLocks noGrp="1"/>
          </p:cNvSpPr>
          <p:nvPr>
            <p:ph/>
          </p:nvPr>
        </p:nvSpPr>
        <p:spPr>
          <a:xfrm>
            <a:off x="663876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CA6B3BD5-F49C-4126-BDE8-93BD2F6A2A98}" type="slidenum">
              <a:rPr/>
              <a:pPr/>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44" name="PlaceHolder 2"/>
          <p:cNvSpPr>
            <a:spLocks noGrp="1"/>
          </p:cNvSpPr>
          <p:nvPr>
            <p:ph type="subTitle"/>
          </p:nvPr>
        </p:nvSpPr>
        <p:spPr>
          <a:xfrm>
            <a:off x="50364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50E7AD1E-8826-473F-9489-7B3F1B20EB46}" type="slidenum">
              <a:rPr/>
              <a:pPr/>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46" name="PlaceHolder 2"/>
          <p:cNvSpPr>
            <a:spLocks noGrp="1"/>
          </p:cNvSpPr>
          <p:nvPr>
            <p:ph/>
          </p:nvPr>
        </p:nvSpPr>
        <p:spPr>
          <a:xfrm>
            <a:off x="503640" y="1326600"/>
            <a:ext cx="907200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C5C61183-FA01-43B6-B89D-FB99F8015516}" type="slidenum">
              <a:rPr/>
              <a:pPr/>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48"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49"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731B0F0-4DDD-4FAD-BA9B-726A5DDAE17D}"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0E995AD3-4911-46BD-B481-63E7435C971F}"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3640" y="226080"/>
            <a:ext cx="9072000" cy="43902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8DAA6A3-2F19-45C7-B893-E3385FA1A3D6}" type="slidenum">
              <a:rPr/>
              <a:pPr/>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53"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4"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5"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818E507A-16F0-45B1-B375-BB2AF658240D}"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3" name="PlaceHolder 2"/>
          <p:cNvSpPr>
            <a:spLocks noGrp="1"/>
          </p:cNvSpPr>
          <p:nvPr>
            <p:ph type="subTitle"/>
          </p:nvPr>
        </p:nvSpPr>
        <p:spPr>
          <a:xfrm>
            <a:off x="50364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57"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8"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9" name="PlaceHolder 4"/>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6CF78CF-80C8-4F89-8E57-1D20389A0D05}"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61"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2"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3" name="PlaceHolder 4"/>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618326CD-D902-493F-A10F-E3D5941FFFF1}" type="slidenum">
              <a:rPr/>
              <a:pPr/>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65" name="PlaceHolder 2"/>
          <p:cNvSpPr>
            <a:spLocks noGrp="1"/>
          </p:cNvSpPr>
          <p:nvPr>
            <p:ph/>
          </p:nvPr>
        </p:nvSpPr>
        <p:spPr>
          <a:xfrm>
            <a:off x="503640" y="132660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6" name="PlaceHolder 3"/>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5478E040-D149-4E01-B6FC-3F7993F62CE3}" type="slidenum">
              <a:rPr/>
              <a:pPr/>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68"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69"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0"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1" name="PlaceHolder 5"/>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7B5BF8B-D432-4A0B-B1FA-35EE2C64B852}" type="slidenum">
              <a:rPr/>
              <a:pPr/>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73" name="PlaceHolder 2"/>
          <p:cNvSpPr>
            <a:spLocks noGrp="1"/>
          </p:cNvSpPr>
          <p:nvPr>
            <p:ph/>
          </p:nvPr>
        </p:nvSpPr>
        <p:spPr>
          <a:xfrm>
            <a:off x="50364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4" name="PlaceHolder 3"/>
          <p:cNvSpPr>
            <a:spLocks noGrp="1"/>
          </p:cNvSpPr>
          <p:nvPr>
            <p:ph/>
          </p:nvPr>
        </p:nvSpPr>
        <p:spPr>
          <a:xfrm>
            <a:off x="357120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5" name="PlaceHolder 4"/>
          <p:cNvSpPr>
            <a:spLocks noGrp="1"/>
          </p:cNvSpPr>
          <p:nvPr>
            <p:ph/>
          </p:nvPr>
        </p:nvSpPr>
        <p:spPr>
          <a:xfrm>
            <a:off x="663876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6" name="PlaceHolder 5"/>
          <p:cNvSpPr>
            <a:spLocks noGrp="1"/>
          </p:cNvSpPr>
          <p:nvPr>
            <p:ph/>
          </p:nvPr>
        </p:nvSpPr>
        <p:spPr>
          <a:xfrm>
            <a:off x="50364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7" name="PlaceHolder 6"/>
          <p:cNvSpPr>
            <a:spLocks noGrp="1"/>
          </p:cNvSpPr>
          <p:nvPr>
            <p:ph/>
          </p:nvPr>
        </p:nvSpPr>
        <p:spPr>
          <a:xfrm>
            <a:off x="357120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78" name="PlaceHolder 7"/>
          <p:cNvSpPr>
            <a:spLocks noGrp="1"/>
          </p:cNvSpPr>
          <p:nvPr>
            <p:ph/>
          </p:nvPr>
        </p:nvSpPr>
        <p:spPr>
          <a:xfrm>
            <a:off x="663876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81DE900-D060-4AA4-8C89-59D240004644}" type="slidenum">
              <a:rPr/>
              <a:pPr/>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82" name="PlaceHolder 2"/>
          <p:cNvSpPr>
            <a:spLocks noGrp="1"/>
          </p:cNvSpPr>
          <p:nvPr>
            <p:ph type="subTitle"/>
          </p:nvPr>
        </p:nvSpPr>
        <p:spPr>
          <a:xfrm>
            <a:off x="503640" y="1326600"/>
            <a:ext cx="9072000" cy="328860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84" name="PlaceHolder 2"/>
          <p:cNvSpPr>
            <a:spLocks noGrp="1"/>
          </p:cNvSpPr>
          <p:nvPr>
            <p:ph/>
          </p:nvPr>
        </p:nvSpPr>
        <p:spPr>
          <a:xfrm>
            <a:off x="503640" y="1326600"/>
            <a:ext cx="907200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86"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87"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5" name="PlaceHolder 2"/>
          <p:cNvSpPr>
            <a:spLocks noGrp="1"/>
          </p:cNvSpPr>
          <p:nvPr>
            <p:ph/>
          </p:nvPr>
        </p:nvSpPr>
        <p:spPr>
          <a:xfrm>
            <a:off x="503640" y="1326600"/>
            <a:ext cx="907200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3640" y="226080"/>
            <a:ext cx="9072000" cy="43902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91"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2"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3"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95"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6"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97" name="PlaceHolder 4"/>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99"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0"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1" name="PlaceHolder 4"/>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03" name="PlaceHolder 2"/>
          <p:cNvSpPr>
            <a:spLocks noGrp="1"/>
          </p:cNvSpPr>
          <p:nvPr>
            <p:ph/>
          </p:nvPr>
        </p:nvSpPr>
        <p:spPr>
          <a:xfrm>
            <a:off x="503640" y="132660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4" name="PlaceHolder 3"/>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06"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7"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8"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09" name="PlaceHolder 5"/>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11" name="PlaceHolder 2"/>
          <p:cNvSpPr>
            <a:spLocks noGrp="1"/>
          </p:cNvSpPr>
          <p:nvPr>
            <p:ph/>
          </p:nvPr>
        </p:nvSpPr>
        <p:spPr>
          <a:xfrm>
            <a:off x="50364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2" name="PlaceHolder 3"/>
          <p:cNvSpPr>
            <a:spLocks noGrp="1"/>
          </p:cNvSpPr>
          <p:nvPr>
            <p:ph/>
          </p:nvPr>
        </p:nvSpPr>
        <p:spPr>
          <a:xfrm>
            <a:off x="357120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3" name="PlaceHolder 4"/>
          <p:cNvSpPr>
            <a:spLocks noGrp="1"/>
          </p:cNvSpPr>
          <p:nvPr>
            <p:ph/>
          </p:nvPr>
        </p:nvSpPr>
        <p:spPr>
          <a:xfrm>
            <a:off x="6638760" y="132660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4" name="PlaceHolder 5"/>
          <p:cNvSpPr>
            <a:spLocks noGrp="1"/>
          </p:cNvSpPr>
          <p:nvPr>
            <p:ph/>
          </p:nvPr>
        </p:nvSpPr>
        <p:spPr>
          <a:xfrm>
            <a:off x="50364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5" name="PlaceHolder 6"/>
          <p:cNvSpPr>
            <a:spLocks noGrp="1"/>
          </p:cNvSpPr>
          <p:nvPr>
            <p:ph/>
          </p:nvPr>
        </p:nvSpPr>
        <p:spPr>
          <a:xfrm>
            <a:off x="357120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16" name="PlaceHolder 7"/>
          <p:cNvSpPr>
            <a:spLocks noGrp="1"/>
          </p:cNvSpPr>
          <p:nvPr>
            <p:ph/>
          </p:nvPr>
        </p:nvSpPr>
        <p:spPr>
          <a:xfrm>
            <a:off x="6638760" y="3044520"/>
            <a:ext cx="292104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7"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8"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3640" y="226080"/>
            <a:ext cx="9072000" cy="439020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2"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3" name="PlaceHolder 3"/>
          <p:cNvSpPr>
            <a:spLocks noGrp="1"/>
          </p:cNvSpPr>
          <p:nvPr>
            <p:ph/>
          </p:nvPr>
        </p:nvSpPr>
        <p:spPr>
          <a:xfrm>
            <a:off x="515232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4" name="PlaceHolder 4"/>
          <p:cNvSpPr>
            <a:spLocks noGrp="1"/>
          </p:cNvSpPr>
          <p:nvPr>
            <p:ph/>
          </p:nvPr>
        </p:nvSpPr>
        <p:spPr>
          <a:xfrm>
            <a:off x="50364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16" name="PlaceHolder 2"/>
          <p:cNvSpPr>
            <a:spLocks noGrp="1"/>
          </p:cNvSpPr>
          <p:nvPr>
            <p:ph/>
          </p:nvPr>
        </p:nvSpPr>
        <p:spPr>
          <a:xfrm>
            <a:off x="503640" y="1326600"/>
            <a:ext cx="4426920" cy="328860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7"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18" name="PlaceHolder 4"/>
          <p:cNvSpPr>
            <a:spLocks noGrp="1"/>
          </p:cNvSpPr>
          <p:nvPr>
            <p:ph/>
          </p:nvPr>
        </p:nvSpPr>
        <p:spPr>
          <a:xfrm>
            <a:off x="5152320" y="304452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226080"/>
            <a:ext cx="9072000" cy="946800"/>
          </a:xfrm>
          <a:prstGeom prst="rect">
            <a:avLst/>
          </a:prstGeom>
          <a:noFill/>
          <a:ln w="0">
            <a:noFill/>
          </a:ln>
        </p:spPr>
        <p:txBody>
          <a:bodyPr lIns="0" tIns="0" rIns="0" bIns="0" anchor="ctr">
            <a:noAutofit/>
          </a:bodyPr>
          <a:lstStyle/>
          <a:p>
            <a:pPr indent="0" algn="ctr">
              <a:buNone/>
            </a:pPr>
            <a:endParaRPr lang="en-IN" sz="950" b="0" strike="noStrike" spc="-1">
              <a:solidFill>
                <a:srgbClr val="000000"/>
              </a:solidFill>
              <a:latin typeface="Calibri"/>
            </a:endParaRPr>
          </a:p>
        </p:txBody>
      </p:sp>
      <p:sp>
        <p:nvSpPr>
          <p:cNvPr id="20" name="PlaceHolder 2"/>
          <p:cNvSpPr>
            <a:spLocks noGrp="1"/>
          </p:cNvSpPr>
          <p:nvPr>
            <p:ph/>
          </p:nvPr>
        </p:nvSpPr>
        <p:spPr>
          <a:xfrm>
            <a:off x="50364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1" name="PlaceHolder 3"/>
          <p:cNvSpPr>
            <a:spLocks noGrp="1"/>
          </p:cNvSpPr>
          <p:nvPr>
            <p:ph/>
          </p:nvPr>
        </p:nvSpPr>
        <p:spPr>
          <a:xfrm>
            <a:off x="5152320" y="1326600"/>
            <a:ext cx="442692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
        <p:nvSpPr>
          <p:cNvPr id="22" name="PlaceHolder 4"/>
          <p:cNvSpPr>
            <a:spLocks noGrp="1"/>
          </p:cNvSpPr>
          <p:nvPr>
            <p:ph/>
          </p:nvPr>
        </p:nvSpPr>
        <p:spPr>
          <a:xfrm>
            <a:off x="503640" y="3044520"/>
            <a:ext cx="9072000" cy="1568520"/>
          </a:xfrm>
          <a:prstGeom prst="rect">
            <a:avLst/>
          </a:prstGeom>
          <a:noFill/>
          <a:ln w="0">
            <a:noFill/>
          </a:ln>
        </p:spPr>
        <p:txBody>
          <a:bodyPr lIns="0" tIns="0" rIns="0" bIns="0" anchor="t">
            <a:normAutofit/>
          </a:bodyPr>
          <a:lstStyle/>
          <a:p>
            <a:pPr indent="0">
              <a:spcBef>
                <a:spcPts val="748"/>
              </a:spcBef>
              <a:buNone/>
            </a:pPr>
            <a:endParaRPr lang="en-IN" sz="9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640" cy="946080"/>
          </a:xfrm>
          <a:prstGeom prst="rect">
            <a:avLst/>
          </a:prstGeom>
          <a:noFill/>
          <a:ln w="0">
            <a:noFill/>
          </a:ln>
        </p:spPr>
        <p:txBody>
          <a:bodyPr lIns="0" tIns="0" rIns="0" bIns="0" anchor="ctr">
            <a:noAutofit/>
          </a:bodyPr>
          <a:lstStyle/>
          <a:p>
            <a:pPr indent="0">
              <a:buNone/>
            </a:pPr>
            <a:r>
              <a:rPr lang="en-IN" sz="1800" b="0" strike="noStrike" spc="-1">
                <a:solidFill>
                  <a:srgbClr val="000000"/>
                </a:solidFill>
                <a:latin typeface="Arial"/>
              </a:rPr>
              <a:t>Click to edit the title text format</a:t>
            </a:r>
          </a:p>
        </p:txBody>
      </p:sp>
      <p:sp>
        <p:nvSpPr>
          <p:cNvPr id="3"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p:cNvSpPr>
          <p:nvPr>
            <p:ph type="ftr" idx="1"/>
          </p:nvPr>
        </p:nvSpPr>
        <p:spPr>
          <a:xfrm>
            <a:off x="3447360" y="5165280"/>
            <a:ext cx="3193920" cy="389520"/>
          </a:xfrm>
          <a:prstGeom prst="rect">
            <a:avLst/>
          </a:prstGeom>
          <a:noFill/>
          <a:ln w="0">
            <a:noFill/>
          </a:ln>
        </p:spPr>
        <p:txBody>
          <a:bodyPr lIns="0" tIns="0" rIns="0" bIns="0" anchor="t">
            <a:noAutofit/>
          </a:bodyPr>
          <a:lstStyle>
            <a:lvl1pPr indent="0" algn="ctr">
              <a:lnSpc>
                <a:spcPct val="100000"/>
              </a:lnSpc>
              <a:buNone/>
              <a:tabLst>
                <a:tab pos="0" algn="l"/>
              </a:tabLst>
              <a:defRPr lang="en-IN" sz="1400" b="0" strike="noStrike" spc="-1">
                <a:solidFill>
                  <a:srgbClr val="000000"/>
                </a:solidFill>
                <a:latin typeface="Times New Roman"/>
              </a:defRPr>
            </a:lvl1pPr>
          </a:lstStyle>
          <a:p>
            <a:pPr indent="0" algn="ctr">
              <a:lnSpc>
                <a:spcPct val="100000"/>
              </a:lnSpc>
              <a:buNone/>
              <a:tabLst>
                <a:tab pos="0" algn="l"/>
              </a:tabLst>
            </a:pPr>
            <a:r>
              <a:rPr lang="en-IN" sz="1400" b="0" strike="noStrike" spc="-1">
                <a:solidFill>
                  <a:srgbClr val="000000"/>
                </a:solidFill>
                <a:latin typeface="Times New Roman"/>
              </a:rPr>
              <a:t>&lt;footer&gt;</a:t>
            </a:r>
          </a:p>
        </p:txBody>
      </p:sp>
      <p:sp>
        <p:nvSpPr>
          <p:cNvPr id="39" name="PlaceHolder 2"/>
          <p:cNvSpPr>
            <a:spLocks noGrp="1"/>
          </p:cNvSpPr>
          <p:nvPr>
            <p:ph type="sldNum" idx="2"/>
          </p:nvPr>
        </p:nvSpPr>
        <p:spPr>
          <a:xfrm>
            <a:off x="7227360" y="5165280"/>
            <a:ext cx="2347200" cy="389520"/>
          </a:xfrm>
          <a:prstGeom prst="rect">
            <a:avLst/>
          </a:prstGeom>
          <a:noFill/>
          <a:ln w="0">
            <a:noFill/>
          </a:ln>
        </p:spPr>
        <p:txBody>
          <a:bodyPr lIns="0" tIns="0" rIns="0" bIns="0" anchor="t">
            <a:noAutofit/>
          </a:bodyPr>
          <a:lstStyle>
            <a:lvl1pPr indent="0" algn="r">
              <a:lnSpc>
                <a:spcPct val="100000"/>
              </a:lnSpc>
              <a:buNone/>
              <a:tabLst>
                <a:tab pos="0" algn="l"/>
              </a:tabLst>
              <a:defRPr lang="en-IN" sz="1400" b="0" strike="noStrike" spc="-1">
                <a:solidFill>
                  <a:srgbClr val="000000"/>
                </a:solidFill>
                <a:latin typeface="Times New Roman"/>
              </a:defRPr>
            </a:lvl1pPr>
          </a:lstStyle>
          <a:p>
            <a:pPr indent="0" algn="r">
              <a:lnSpc>
                <a:spcPct val="100000"/>
              </a:lnSpc>
              <a:buNone/>
              <a:tabLst>
                <a:tab pos="0" algn="l"/>
              </a:tabLst>
            </a:pPr>
            <a:fld id="{A8048C1A-2F8E-490E-BA68-AFC7BD3B4659}" type="slidenum">
              <a:rPr lang="en-IN" sz="1400" b="0" strike="noStrike" spc="-1">
                <a:solidFill>
                  <a:srgbClr val="000000"/>
                </a:solidFill>
                <a:latin typeface="Times New Roman"/>
              </a:rPr>
              <a:pPr indent="0" algn="r">
                <a:lnSpc>
                  <a:spcPct val="100000"/>
                </a:lnSpc>
                <a:buNone/>
                <a:tabLst>
                  <a:tab pos="0" algn="l"/>
                </a:tabLst>
              </a:pPr>
              <a:t>‹#›</a:t>
            </a:fld>
            <a:endParaRPr lang="en-IN" sz="1400" b="0" strike="noStrike" spc="-1">
              <a:solidFill>
                <a:srgbClr val="000000"/>
              </a:solidFill>
              <a:latin typeface="Times New Roman"/>
            </a:endParaRPr>
          </a:p>
        </p:txBody>
      </p:sp>
      <p:sp>
        <p:nvSpPr>
          <p:cNvPr id="40" name="PlaceHolder 3"/>
          <p:cNvSpPr>
            <a:spLocks noGrp="1"/>
          </p:cNvSpPr>
          <p:nvPr>
            <p:ph type="dt" idx="3"/>
          </p:nvPr>
        </p:nvSpPr>
        <p:spPr>
          <a:xfrm>
            <a:off x="504000" y="5165280"/>
            <a:ext cx="2347200" cy="389520"/>
          </a:xfrm>
          <a:prstGeom prst="rect">
            <a:avLst/>
          </a:prstGeom>
          <a:noFill/>
          <a:ln w="0">
            <a:noFill/>
          </a:ln>
        </p:spPr>
        <p:txBody>
          <a:bodyPr lIns="0" tIns="0" rIns="0" bIns="0" anchor="t">
            <a:noAutofit/>
          </a:bodyPr>
          <a:lstStyle>
            <a:lvl1pPr indent="0">
              <a:buNone/>
              <a:defRPr lang="en-IN" sz="1400" b="0" strike="noStrike" spc="-1">
                <a:solidFill>
                  <a:srgbClr val="000000"/>
                </a:solidFill>
                <a:latin typeface="Times New Roman"/>
              </a:defRPr>
            </a:lvl1pPr>
          </a:lstStyle>
          <a:p>
            <a:pPr indent="0">
              <a:buNone/>
            </a:pPr>
            <a:r>
              <a:rPr lang="en-IN" sz="1400" b="0" strike="noStrike" spc="-1">
                <a:solidFill>
                  <a:srgbClr val="000000"/>
                </a:solidFill>
                <a:latin typeface="Times New Roman"/>
              </a:rPr>
              <a:t>&lt;date/time&gt;</a:t>
            </a:r>
          </a:p>
        </p:txBody>
      </p:sp>
      <p:sp>
        <p:nvSpPr>
          <p:cNvPr id="41" name="PlaceHolder 4"/>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2" name="PlaceHolder 5"/>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6080"/>
            <a:ext cx="9072000" cy="94644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80" name="PlaceHolder 2"/>
          <p:cNvSpPr>
            <a:spLocks noGrp="1"/>
          </p:cNvSpPr>
          <p:nvPr>
            <p:ph type="body"/>
          </p:nvPr>
        </p:nvSpPr>
        <p:spPr>
          <a:xfrm>
            <a:off x="504000" y="1326600"/>
            <a:ext cx="9072000" cy="32886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64E14A40-CD6A-62EE-86C8-991B54F95172}"/>
              </a:ext>
            </a:extLst>
          </p:cNvPr>
          <p:cNvSpPr txBox="1"/>
          <p:nvPr/>
        </p:nvSpPr>
        <p:spPr>
          <a:xfrm>
            <a:off x="828154" y="2455242"/>
            <a:ext cx="8458200" cy="655885"/>
          </a:xfrm>
          <a:prstGeom prst="rect">
            <a:avLst/>
          </a:prstGeom>
          <a:noFill/>
        </p:spPr>
        <p:txBody>
          <a:bodyPr wrap="square">
            <a:spAutoFit/>
          </a:bodyPr>
          <a:lstStyle/>
          <a:p>
            <a:pPr algn="ctr">
              <a:lnSpc>
                <a:spcPct val="107000"/>
              </a:lnSpc>
              <a:spcAft>
                <a:spcPts val="800"/>
              </a:spcAft>
            </a:pPr>
            <a:r>
              <a:rPr lang="en-IN" sz="3600" b="1" dirty="0" err="1" smtClean="0">
                <a:latin typeface="Times New Roman"/>
                <a:ea typeface="Calibri"/>
                <a:cs typeface="Times New Roman"/>
              </a:rPr>
              <a:t>Blockchain</a:t>
            </a:r>
            <a:r>
              <a:rPr lang="en-IN" sz="3600" b="1" dirty="0" smtClean="0">
                <a:latin typeface="Times New Roman"/>
                <a:ea typeface="Calibri"/>
                <a:cs typeface="Times New Roman"/>
              </a:rPr>
              <a:t> Based Crime Evidence System</a:t>
            </a:r>
            <a:endParaRPr lang="en-US" sz="2000" dirty="0">
              <a:latin typeface="Calibri"/>
              <a:ea typeface="Calibri"/>
              <a:cs typeface="Times New Roman"/>
            </a:endParaRPr>
          </a:p>
        </p:txBody>
      </p:sp>
    </p:spTree>
    <p:extLst>
      <p:ext uri="{BB962C8B-B14F-4D97-AF65-F5344CB8AC3E}">
        <p14:creationId xmlns="" xmlns:p14="http://schemas.microsoft.com/office/powerpoint/2010/main" val="757776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CustomShape 16"/>
          <p:cNvSpPr/>
          <p:nvPr/>
        </p:nvSpPr>
        <p:spPr>
          <a:xfrm>
            <a:off x="673920" y="470307"/>
            <a:ext cx="8978760" cy="81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62500" lnSpcReduction="20000"/>
          </a:bodyPr>
          <a:lstStyle/>
          <a:p>
            <a:pPr>
              <a:lnSpc>
                <a:spcPct val="100000"/>
              </a:lnSpc>
            </a:pPr>
            <a:r>
              <a:rPr lang="en-US" sz="4400" b="1" u="sng" strike="noStrike" spc="-1" dirty="0">
                <a:solidFill>
                  <a:srgbClr val="775F55"/>
                </a:solidFill>
                <a:uFillTx/>
                <a:latin typeface="Tw Cen MT"/>
                <a:ea typeface="DejaVu Sans"/>
              </a:rPr>
              <a:t>SOFTWARE REQUIREMENTS:</a:t>
            </a:r>
            <a:r>
              <a:rPr sz="4400"/>
              <a:t/>
            </a:r>
            <a:br>
              <a:rPr sz="4400"/>
            </a:br>
            <a:endParaRPr lang="en-IN" sz="4400" b="0" strike="noStrike" spc="-1" dirty="0">
              <a:solidFill>
                <a:srgbClr val="000000"/>
              </a:solidFill>
              <a:latin typeface="Arial"/>
            </a:endParaRPr>
          </a:p>
        </p:txBody>
      </p:sp>
      <p:sp>
        <p:nvSpPr>
          <p:cNvPr id="173" name="CustomShape 15"/>
          <p:cNvSpPr/>
          <p:nvPr/>
        </p:nvSpPr>
        <p:spPr>
          <a:xfrm>
            <a:off x="673920" y="1321920"/>
            <a:ext cx="8978760" cy="3709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pPr>
            <a:r>
              <a:rPr lang="en-IN" sz="2000" dirty="0" smtClean="0"/>
              <a:t>•	Operating system 	: 	 Windows.</a:t>
            </a:r>
            <a:endParaRPr lang="en-US" sz="2000" dirty="0" smtClean="0"/>
          </a:p>
          <a:p>
            <a:pPr>
              <a:lnSpc>
                <a:spcPct val="150000"/>
              </a:lnSpc>
            </a:pPr>
            <a:r>
              <a:rPr lang="en-IN" sz="2000" dirty="0" smtClean="0"/>
              <a:t>•	Coding Language	:	  python.</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7"/>
          <p:cNvSpPr/>
          <p:nvPr/>
        </p:nvSpPr>
        <p:spPr>
          <a:xfrm>
            <a:off x="898592" y="280786"/>
            <a:ext cx="8978760" cy="81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IN" sz="2800" b="1" u="sng" strike="noStrike" spc="-1" dirty="0">
                <a:solidFill>
                  <a:srgbClr val="000000"/>
                </a:solidFill>
                <a:latin typeface="Times New Roman" panose="02020603050405020304" pitchFamily="18" charset="0"/>
                <a:ea typeface="DejaVu Sans"/>
                <a:cs typeface="Times New Roman" panose="02020603050405020304" pitchFamily="18" charset="0"/>
              </a:rPr>
              <a:t>Modules</a:t>
            </a:r>
            <a:endParaRPr lang="en-IN" sz="2800" b="1" u="sng"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2571C4AE-1CAE-293E-CC04-EDD8E103FDC6}"/>
              </a:ext>
            </a:extLst>
          </p:cNvPr>
          <p:cNvSpPr>
            <a:spLocks noChangeArrowheads="1"/>
          </p:cNvSpPr>
          <p:nvPr/>
        </p:nvSpPr>
        <p:spPr bwMode="auto">
          <a:xfrm>
            <a:off x="1006169" y="941630"/>
            <a:ext cx="8440867" cy="3616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Times New Roman"/>
                <a:cs typeface="Times New Roman"/>
              </a:rPr>
              <a:t>Admin Login</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Times New Roman"/>
                <a:cs typeface="Times New Roman"/>
              </a:rPr>
              <a:t>Add Officer Details</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Times New Roman"/>
                <a:cs typeface="Times New Roman"/>
              </a:rPr>
              <a:t>View Officer</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Times New Roman"/>
                <a:cs typeface="Times New Roman"/>
              </a:rPr>
              <a:t>View Evidence</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Times New Roman"/>
                <a:cs typeface="Times New Roman"/>
              </a:rPr>
              <a:t>Officer Login</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Times New Roman"/>
                <a:cs typeface="Times New Roman"/>
              </a:rPr>
              <a:t>Add New Evidences</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Times New Roman"/>
                <a:cs typeface="Times New Roman"/>
              </a:rPr>
              <a:t>Access Evidences</a:t>
            </a:r>
            <a:endParaRPr lang="en-US" sz="1400" dirty="0">
              <a:latin typeface="Calibri"/>
              <a:ea typeface="Calibri"/>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8529" y="578224"/>
            <a:ext cx="4840942" cy="461665"/>
          </a:xfrm>
          <a:prstGeom prst="rect">
            <a:avLst/>
          </a:prstGeom>
          <a:noFill/>
        </p:spPr>
        <p:txBody>
          <a:bodyPr wrap="square" rtlCol="0">
            <a:spAutoFit/>
          </a:bodyPr>
          <a:lstStyle/>
          <a:p>
            <a:r>
              <a:rPr lang="en-IN" sz="2400" b="1" dirty="0" smtClean="0">
                <a:latin typeface="Times New Roman" pitchFamily="18" charset="0"/>
                <a:cs typeface="Times New Roman" pitchFamily="18" charset="0"/>
              </a:rPr>
              <a:t>System Architecture:</a:t>
            </a:r>
            <a:endParaRPr lang="en-US" sz="2400" b="1" dirty="0">
              <a:latin typeface="Times New Roman" pitchFamily="18" charset="0"/>
              <a:cs typeface="Times New Roman" pitchFamily="18" charset="0"/>
            </a:endParaRPr>
          </a:p>
        </p:txBody>
      </p:sp>
      <p:pic>
        <p:nvPicPr>
          <p:cNvPr id="6" name="Picture 5" descr="Sensors | Free Full-Text | Two-Level Blockchain System for Digital ..."/>
          <p:cNvPicPr/>
          <p:nvPr/>
        </p:nvPicPr>
        <p:blipFill>
          <a:blip r:embed="rId2"/>
          <a:srcRect/>
          <a:stretch>
            <a:fillRect/>
          </a:stretch>
        </p:blipFill>
        <p:spPr bwMode="auto">
          <a:xfrm>
            <a:off x="2606805" y="1196975"/>
            <a:ext cx="5165595" cy="3159872"/>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9"/>
          <p:cNvSpPr/>
          <p:nvPr/>
        </p:nvSpPr>
        <p:spPr>
          <a:xfrm>
            <a:off x="673920" y="187920"/>
            <a:ext cx="8978760" cy="81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4400" b="0" strike="noStrike" spc="-1">
                <a:solidFill>
                  <a:srgbClr val="000000"/>
                </a:solidFill>
                <a:latin typeface="Arial"/>
                <a:ea typeface="DejaVu Sans"/>
              </a:rPr>
              <a:t>UML</a:t>
            </a:r>
            <a:endParaRPr lang="en-IN" sz="4400" b="0" strike="noStrike" spc="-1">
              <a:solidFill>
                <a:srgbClr val="000000"/>
              </a:solidFill>
              <a:latin typeface="Arial"/>
            </a:endParaRPr>
          </a:p>
        </p:txBody>
      </p:sp>
      <p:sp>
        <p:nvSpPr>
          <p:cNvPr id="183" name="CustomShape 20"/>
          <p:cNvSpPr/>
          <p:nvPr/>
        </p:nvSpPr>
        <p:spPr>
          <a:xfrm>
            <a:off x="631080" y="824400"/>
            <a:ext cx="8978760" cy="3709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a:lnSpc>
                <a:spcPct val="108000"/>
              </a:lnSpc>
              <a:spcAft>
                <a:spcPts val="799"/>
              </a:spcAft>
            </a:pPr>
            <a:endParaRPr lang="en-IN" sz="1800" b="0" strike="noStrike" spc="-1">
              <a:solidFill>
                <a:srgbClr val="000000"/>
              </a:solidFill>
              <a:latin typeface="Times New Roman"/>
              <a:ea typeface="Times New Roman"/>
            </a:endParaRPr>
          </a:p>
        </p:txBody>
      </p:sp>
      <p:sp>
        <p:nvSpPr>
          <p:cNvPr id="6" name="TextBox 5"/>
          <p:cNvSpPr txBox="1"/>
          <p:nvPr/>
        </p:nvSpPr>
        <p:spPr>
          <a:xfrm>
            <a:off x="1116106" y="1183341"/>
            <a:ext cx="3724835"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Class Diagram:</a:t>
            </a:r>
            <a:endParaRPr lang="en-US" sz="2000" b="1" dirty="0">
              <a:latin typeface="Times New Roman" pitchFamily="18" charset="0"/>
              <a:cs typeface="Times New Roman" pitchFamily="18" charset="0"/>
            </a:endParaRPr>
          </a:p>
        </p:txBody>
      </p:sp>
      <p:pic>
        <p:nvPicPr>
          <p:cNvPr id="9" name="Picture 8"/>
          <p:cNvPicPr/>
          <p:nvPr/>
        </p:nvPicPr>
        <p:blipFill>
          <a:blip r:embed="rId2"/>
          <a:srcRect/>
          <a:stretch>
            <a:fillRect/>
          </a:stretch>
        </p:blipFill>
        <p:spPr bwMode="auto">
          <a:xfrm>
            <a:off x="2584836" y="1985645"/>
            <a:ext cx="5295139" cy="2142602"/>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16106" y="753037"/>
            <a:ext cx="3724835" cy="400110"/>
          </a:xfrm>
          <a:prstGeom prst="rect">
            <a:avLst/>
          </a:prstGeom>
          <a:noFill/>
        </p:spPr>
        <p:txBody>
          <a:bodyPr wrap="square" rtlCol="0">
            <a:spAutoFit/>
          </a:bodyPr>
          <a:lstStyle/>
          <a:p>
            <a:r>
              <a:rPr lang="en-IN" sz="2000" b="1" dirty="0" smtClean="0">
                <a:latin typeface="Times New Roman" pitchFamily="18" charset="0"/>
                <a:cs typeface="Times New Roman" pitchFamily="18" charset="0"/>
              </a:rPr>
              <a:t>Use case Diagram:</a:t>
            </a:r>
            <a:endParaRPr lang="en-US" sz="2000" b="1" dirty="0">
              <a:latin typeface="Times New Roman" pitchFamily="18" charset="0"/>
              <a:cs typeface="Times New Roman" pitchFamily="18" charset="0"/>
            </a:endParaRPr>
          </a:p>
        </p:txBody>
      </p:sp>
      <p:pic>
        <p:nvPicPr>
          <p:cNvPr id="8" name="Picture 7"/>
          <p:cNvPicPr/>
          <p:nvPr/>
        </p:nvPicPr>
        <p:blipFill>
          <a:blip r:embed="rId2"/>
          <a:srcRect/>
          <a:stretch>
            <a:fillRect/>
          </a:stretch>
        </p:blipFill>
        <p:spPr bwMode="auto">
          <a:xfrm>
            <a:off x="1913546" y="1011629"/>
            <a:ext cx="6791415" cy="442722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89212" y="820270"/>
            <a:ext cx="2327881"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Sequence Diagram:</a:t>
            </a:r>
            <a:endParaRPr lang="en-US" sz="2000" b="1" dirty="0">
              <a:latin typeface="Times New Roman" pitchFamily="18" charset="0"/>
              <a:cs typeface="Times New Roman" pitchFamily="18" charset="0"/>
            </a:endParaRPr>
          </a:p>
        </p:txBody>
      </p:sp>
      <p:pic>
        <p:nvPicPr>
          <p:cNvPr id="7" name="Picture 6"/>
          <p:cNvPicPr/>
          <p:nvPr/>
        </p:nvPicPr>
        <p:blipFill>
          <a:blip r:embed="rId2"/>
          <a:srcRect/>
          <a:stretch>
            <a:fillRect/>
          </a:stretch>
        </p:blipFill>
        <p:spPr bwMode="auto">
          <a:xfrm>
            <a:off x="2323558" y="1220470"/>
            <a:ext cx="5836920" cy="445008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58153" y="1021976"/>
            <a:ext cx="2824812" cy="400110"/>
          </a:xfrm>
          <a:prstGeom prst="rect">
            <a:avLst/>
          </a:prstGeom>
          <a:noFill/>
        </p:spPr>
        <p:txBody>
          <a:bodyPr wrap="none" rtlCol="0">
            <a:spAutoFit/>
          </a:bodyPr>
          <a:lstStyle/>
          <a:p>
            <a:r>
              <a:rPr lang="en-IN" sz="2000" b="1" dirty="0" smtClean="0">
                <a:latin typeface="Times New Roman" pitchFamily="18" charset="0"/>
                <a:cs typeface="Times New Roman" pitchFamily="18" charset="0"/>
              </a:rPr>
              <a:t>Collaboration Diagram:</a:t>
            </a:r>
            <a:endParaRPr lang="en-US" sz="2000" b="1" dirty="0">
              <a:latin typeface="Times New Roman" pitchFamily="18" charset="0"/>
              <a:cs typeface="Times New Roman" pitchFamily="18" charset="0"/>
            </a:endParaRPr>
          </a:p>
        </p:txBody>
      </p:sp>
      <p:pic>
        <p:nvPicPr>
          <p:cNvPr id="7" name="Picture 6"/>
          <p:cNvPicPr/>
          <p:nvPr/>
        </p:nvPicPr>
        <p:blipFill>
          <a:blip r:embed="rId2"/>
          <a:srcRect/>
          <a:stretch>
            <a:fillRect/>
          </a:stretch>
        </p:blipFill>
        <p:spPr bwMode="auto">
          <a:xfrm>
            <a:off x="3976425" y="1570579"/>
            <a:ext cx="1912620" cy="3040380"/>
          </a:xfrm>
          <a:prstGeom prst="rect">
            <a:avLst/>
          </a:prstGeom>
          <a:noFill/>
          <a:ln w="9525">
            <a:noFill/>
            <a:miter lim="800000"/>
            <a:headEnd/>
            <a:tailEnd/>
          </a:ln>
        </p:spPr>
      </p:pic>
    </p:spTree>
    <p:extLst>
      <p:ext uri="{BB962C8B-B14F-4D97-AF65-F5344CB8AC3E}">
        <p14:creationId xmlns="" xmlns:p14="http://schemas.microsoft.com/office/powerpoint/2010/main" val="311301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 xmlns:p14="http://schemas.microsoft.com/office/powerpoint/2010/main" val="3604280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 xmlns:p14="http://schemas.microsoft.com/office/powerpoint/2010/main" val="113995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174557" y="1336675"/>
            <a:ext cx="5731510" cy="2997200"/>
          </a:xfrm>
          <a:prstGeom prst="rect">
            <a:avLst/>
          </a:prstGeom>
        </p:spPr>
      </p:pic>
    </p:spTree>
    <p:extLst>
      <p:ext uri="{BB962C8B-B14F-4D97-AF65-F5344CB8AC3E}">
        <p14:creationId xmlns="" xmlns:p14="http://schemas.microsoft.com/office/powerpoint/2010/main" val="2684557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4"/>
          <p:cNvSpPr/>
          <p:nvPr/>
        </p:nvSpPr>
        <p:spPr>
          <a:xfrm>
            <a:off x="0" y="136138"/>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Abstract</a:t>
            </a: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84D1E9ED-49DA-4226-F38F-5F6CDD7DEDE1}"/>
              </a:ext>
            </a:extLst>
          </p:cNvPr>
          <p:cNvSpPr>
            <a:spLocks noChangeArrowheads="1"/>
          </p:cNvSpPr>
          <p:nvPr/>
        </p:nvSpPr>
        <p:spPr bwMode="auto">
          <a:xfrm>
            <a:off x="693599" y="977838"/>
            <a:ext cx="8693426" cy="41919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smtClean="0">
                <a:latin typeface="Times New Roman" pitchFamily="18" charset="0"/>
                <a:cs typeface="Times New Roman" pitchFamily="18" charset="0"/>
              </a:rPr>
              <a:t>In conventional crime management systems, all data including crime reports and evidence are stored in centralized databases, making them vulnerable to tampering by administrators or hackers. Such vulnerabilities undermine the integrity of criminal investigations and legal proceedings. To address this critical issue, the proposed project implements a </a:t>
            </a:r>
            <a:r>
              <a:rPr lang="en-US" sz="2000" b="1" dirty="0" err="1" smtClean="0">
                <a:latin typeface="Times New Roman" pitchFamily="18" charset="0"/>
                <a:cs typeface="Times New Roman" pitchFamily="18" charset="0"/>
              </a:rPr>
              <a:t>Blockchain</a:t>
            </a:r>
            <a:r>
              <a:rPr lang="en-US" sz="2000" b="1" dirty="0" smtClean="0">
                <a:latin typeface="Times New Roman" pitchFamily="18" charset="0"/>
                <a:cs typeface="Times New Roman" pitchFamily="18" charset="0"/>
              </a:rPr>
              <a:t> Based Crime Evidence System</a:t>
            </a:r>
            <a:r>
              <a:rPr lang="en-US" sz="2000" dirty="0" smtClean="0">
                <a:latin typeface="Times New Roman" pitchFamily="18" charset="0"/>
                <a:cs typeface="Times New Roman" pitchFamily="18" charset="0"/>
              </a:rPr>
              <a:t> that ensures </a:t>
            </a:r>
            <a:r>
              <a:rPr lang="en-US" sz="2000" b="1" dirty="0" smtClean="0">
                <a:latin typeface="Times New Roman" pitchFamily="18" charset="0"/>
                <a:cs typeface="Times New Roman" pitchFamily="18" charset="0"/>
              </a:rPr>
              <a:t>tamper-proof, decentralized, and transparent</a:t>
            </a:r>
            <a:r>
              <a:rPr lang="en-US" sz="2000" dirty="0" smtClean="0">
                <a:latin typeface="Times New Roman" pitchFamily="18" charset="0"/>
                <a:cs typeface="Times New Roman" pitchFamily="18" charset="0"/>
              </a:rPr>
              <a:t> storage of crime evidence using </a:t>
            </a:r>
            <a:r>
              <a:rPr lang="en-US" sz="2000" b="1" dirty="0" err="1" smtClean="0">
                <a:latin typeface="Times New Roman" pitchFamily="18" charset="0"/>
                <a:cs typeface="Times New Roman" pitchFamily="18" charset="0"/>
              </a:rPr>
              <a:t>Ethereum</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blockchain</a:t>
            </a:r>
            <a:r>
              <a:rPr lang="en-US" sz="2000" b="1" dirty="0" smtClean="0">
                <a:latin typeface="Times New Roman" pitchFamily="18" charset="0"/>
                <a:cs typeface="Times New Roman" pitchFamily="18" charset="0"/>
              </a:rPr>
              <a:t> technology</a:t>
            </a:r>
            <a:r>
              <a:rPr lang="en-US" sz="2000" dirty="0" smtClean="0">
                <a:latin typeface="Times New Roman" pitchFamily="18" charset="0"/>
                <a:cs typeface="Times New Roman" pitchFamily="18" charset="0"/>
              </a:rPr>
              <a:t>.</a:t>
            </a:r>
          </a:p>
          <a:p>
            <a:pPr algn="just">
              <a:lnSpc>
                <a:spcPct val="150000"/>
              </a:lnSpc>
            </a:pPr>
            <a:r>
              <a:rPr lang="en-US" sz="2000" dirty="0" smtClean="0">
                <a:latin typeface="Times New Roman" pitchFamily="18" charset="0"/>
                <a:cs typeface="Times New Roman" pitchFamily="18" charset="0"/>
              </a:rPr>
              <a:t>The system leverages </a:t>
            </a:r>
            <a:r>
              <a:rPr lang="en-US" sz="2000" b="1" dirty="0" smtClean="0">
                <a:latin typeface="Times New Roman" pitchFamily="18" charset="0"/>
                <a:cs typeface="Times New Roman" pitchFamily="18" charset="0"/>
              </a:rPr>
              <a:t>smart contracts written in Solidity</a:t>
            </a:r>
            <a:r>
              <a:rPr lang="en-US" sz="2000" dirty="0" smtClean="0">
                <a:latin typeface="Times New Roman" pitchFamily="18" charset="0"/>
                <a:cs typeface="Times New Roman" pitchFamily="18" charset="0"/>
              </a:rPr>
              <a:t> to record and retrieve evidence data, which is then accessed via a Python-based web interface. </a:t>
            </a:r>
            <a:endParaRPr lang="en-US" sz="20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 xmlns:p14="http://schemas.microsoft.com/office/powerpoint/2010/main" val="7336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 xmlns:p14="http://schemas.microsoft.com/office/powerpoint/2010/main" val="3436068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2174557" y="1223962"/>
            <a:ext cx="5731510" cy="3222625"/>
          </a:xfrm>
          <a:prstGeom prst="rect">
            <a:avLst/>
          </a:prstGeom>
        </p:spPr>
      </p:pic>
    </p:spTree>
    <p:extLst>
      <p:ext uri="{BB962C8B-B14F-4D97-AF65-F5344CB8AC3E}">
        <p14:creationId xmlns="" xmlns:p14="http://schemas.microsoft.com/office/powerpoint/2010/main" val="3634582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2"/>
          <a:stretch>
            <a:fillRect/>
          </a:stretch>
        </p:blipFill>
        <p:spPr>
          <a:xfrm>
            <a:off x="2174557" y="1223962"/>
            <a:ext cx="5731510" cy="32226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8F02837-69E7-F570-94A1-F410F148CCE6}"/>
              </a:ext>
            </a:extLst>
          </p:cNvPr>
          <p:cNvSpPr txBox="1"/>
          <p:nvPr/>
        </p:nvSpPr>
        <p:spPr>
          <a:xfrm>
            <a:off x="3761815" y="435057"/>
            <a:ext cx="504102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C</a:t>
            </a:r>
            <a:r>
              <a:rPr lang="en-IN" sz="3200" b="1" dirty="0" smtClean="0">
                <a:latin typeface="Times New Roman" panose="02020603050405020304" pitchFamily="18" charset="0"/>
                <a:cs typeface="Times New Roman" panose="02020603050405020304" pitchFamily="18" charset="0"/>
              </a:rPr>
              <a:t>onclusion</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012400A7-CB27-3D65-CD21-44DDFBB3A8EA}"/>
              </a:ext>
            </a:extLst>
          </p:cNvPr>
          <p:cNvSpPr>
            <a:spLocks noChangeArrowheads="1"/>
          </p:cNvSpPr>
          <p:nvPr/>
        </p:nvSpPr>
        <p:spPr bwMode="auto">
          <a:xfrm>
            <a:off x="817156" y="1067590"/>
            <a:ext cx="8528550" cy="39344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dirty="0" smtClean="0">
                <a:latin typeface="Times New Roman"/>
                <a:ea typeface="Calibri"/>
                <a:cs typeface="Times New Roman"/>
              </a:rPr>
              <a:t>The "</a:t>
            </a:r>
            <a:r>
              <a:rPr lang="en-US" dirty="0" err="1" smtClean="0">
                <a:latin typeface="Times New Roman"/>
                <a:ea typeface="Calibri"/>
                <a:cs typeface="Times New Roman"/>
              </a:rPr>
              <a:t>Blockchain</a:t>
            </a:r>
            <a:r>
              <a:rPr lang="en-US" dirty="0" smtClean="0">
                <a:latin typeface="Times New Roman"/>
                <a:ea typeface="Calibri"/>
                <a:cs typeface="Times New Roman"/>
              </a:rPr>
              <a:t> Based Crime Evidence System" successfully demonstrates how </a:t>
            </a:r>
            <a:r>
              <a:rPr lang="en-US" dirty="0" err="1" smtClean="0">
                <a:latin typeface="Times New Roman"/>
                <a:ea typeface="Calibri"/>
                <a:cs typeface="Times New Roman"/>
              </a:rPr>
              <a:t>blockchain</a:t>
            </a:r>
            <a:r>
              <a:rPr lang="en-US" dirty="0" smtClean="0">
                <a:latin typeface="Times New Roman"/>
                <a:ea typeface="Calibri"/>
                <a:cs typeface="Times New Roman"/>
              </a:rPr>
              <a:t> technology can be leveraged to secure, decentralize, and authenticate crime evidence records. Traditional centralized crime evidence systems are vulnerable to tampering, primarily due to unrestricted access by administrators and the lack of traceable audit trails. By using </a:t>
            </a:r>
            <a:r>
              <a:rPr lang="en-US" dirty="0" err="1" smtClean="0">
                <a:latin typeface="Times New Roman"/>
                <a:ea typeface="Calibri"/>
                <a:cs typeface="Times New Roman"/>
              </a:rPr>
              <a:t>blockchain's</a:t>
            </a:r>
            <a:r>
              <a:rPr lang="en-US" dirty="0" smtClean="0">
                <a:latin typeface="Times New Roman"/>
                <a:ea typeface="Calibri"/>
                <a:cs typeface="Times New Roman"/>
              </a:rPr>
              <a:t> immutable and transparent ledger, this system ensures that once evidence is recorded, it cannot be altered or deleted without detection.</a:t>
            </a:r>
            <a:endParaRPr lang="en-US" sz="1400" dirty="0" smtClean="0">
              <a:latin typeface="Calibri"/>
              <a:ea typeface="Calibri"/>
              <a:cs typeface="Times New Roman"/>
            </a:endParaRPr>
          </a:p>
          <a:p>
            <a:pPr algn="just">
              <a:lnSpc>
                <a:spcPct val="150000"/>
              </a:lnSpc>
              <a:spcAft>
                <a:spcPts val="800"/>
              </a:spcAft>
            </a:pPr>
            <a:r>
              <a:rPr lang="en-US" dirty="0" smtClean="0">
                <a:latin typeface="Times New Roman"/>
                <a:ea typeface="Calibri"/>
                <a:cs typeface="Times New Roman"/>
              </a:rPr>
              <a:t>Through smart contracts deployed on </a:t>
            </a:r>
            <a:r>
              <a:rPr lang="en-US" dirty="0" err="1" smtClean="0">
                <a:latin typeface="Times New Roman"/>
                <a:ea typeface="Calibri"/>
                <a:cs typeface="Times New Roman"/>
              </a:rPr>
              <a:t>Ethereum</a:t>
            </a:r>
            <a:r>
              <a:rPr lang="en-US" dirty="0" smtClean="0">
                <a:latin typeface="Times New Roman"/>
                <a:ea typeface="Calibri"/>
                <a:cs typeface="Times New Roman"/>
              </a:rPr>
              <a:t> and integrated with a user-friendly Python-based frontend, both administrators and officers can safely add, retrieve, and view evidence-related </a:t>
            </a:r>
            <a:r>
              <a:rPr lang="en-US" dirty="0" smtClean="0">
                <a:latin typeface="Times New Roman"/>
                <a:ea typeface="Calibri"/>
                <a:cs typeface="Times New Roman"/>
              </a:rPr>
              <a:t>data.</a:t>
            </a:r>
            <a:endParaRPr lang="en-US" sz="1400" dirty="0">
              <a:latin typeface="Calibri"/>
              <a:ea typeface="Calibri"/>
              <a:cs typeface="Times New Roman"/>
            </a:endParaRPr>
          </a:p>
        </p:txBody>
      </p:sp>
    </p:spTree>
    <p:extLst>
      <p:ext uri="{BB962C8B-B14F-4D97-AF65-F5344CB8AC3E}">
        <p14:creationId xmlns="" xmlns:p14="http://schemas.microsoft.com/office/powerpoint/2010/main" val="2421307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D5A5E8B-BA49-8881-A56C-446675C4133C}"/>
              </a:ext>
            </a:extLst>
          </p:cNvPr>
          <p:cNvSpPr txBox="1"/>
          <p:nvPr/>
        </p:nvSpPr>
        <p:spPr>
          <a:xfrm>
            <a:off x="3344957" y="460095"/>
            <a:ext cx="504102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F</a:t>
            </a:r>
            <a:r>
              <a:rPr lang="en-IN" sz="3200" b="1" dirty="0" smtClean="0">
                <a:latin typeface="Times New Roman" panose="02020603050405020304" pitchFamily="18" charset="0"/>
                <a:cs typeface="Times New Roman" panose="02020603050405020304" pitchFamily="18" charset="0"/>
              </a:rPr>
              <a:t>uture </a:t>
            </a:r>
            <a:r>
              <a:rPr lang="en-IN" sz="3200" b="1" dirty="0">
                <a:latin typeface="Times New Roman" panose="02020603050405020304" pitchFamily="18" charset="0"/>
                <a:cs typeface="Times New Roman" panose="02020603050405020304" pitchFamily="18" charset="0"/>
              </a:rPr>
              <a:t>work</a:t>
            </a:r>
          </a:p>
        </p:txBody>
      </p:sp>
      <p:sp>
        <p:nvSpPr>
          <p:cNvPr id="4" name="Rectangle 1">
            <a:extLst>
              <a:ext uri="{FF2B5EF4-FFF2-40B4-BE49-F238E27FC236}">
                <a16:creationId xmlns="" xmlns:a16="http://schemas.microsoft.com/office/drawing/2014/main" id="{E44B1C4B-0455-4877-9244-EEF3D798AF86}"/>
              </a:ext>
            </a:extLst>
          </p:cNvPr>
          <p:cNvSpPr>
            <a:spLocks noChangeArrowheads="1"/>
          </p:cNvSpPr>
          <p:nvPr/>
        </p:nvSpPr>
        <p:spPr bwMode="auto">
          <a:xfrm>
            <a:off x="806825" y="1352901"/>
            <a:ext cx="8404412" cy="264348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Calibri"/>
                <a:cs typeface="Times New Roman"/>
              </a:rPr>
              <a:t>Integration with National Crime Databases</a:t>
            </a:r>
            <a:r>
              <a:rPr lang="en-US" dirty="0" smtClean="0">
                <a:latin typeface="Times New Roman"/>
                <a:ea typeface="Calibri"/>
                <a:cs typeface="Times New Roman"/>
              </a:rPr>
              <a:t>: Future iterations could interface with centralized national or interdepartmental crime databases to allow broader access and verification.</a:t>
            </a:r>
            <a:endParaRPr lang="en-US" sz="1400" dirty="0" smtClean="0">
              <a:latin typeface="Calibri"/>
              <a:ea typeface="Calibri"/>
              <a:cs typeface="Times New Roman"/>
            </a:endParaRPr>
          </a:p>
          <a:p>
            <a:pPr marL="342900" lvl="0" indent="-342900" algn="just">
              <a:lnSpc>
                <a:spcPct val="150000"/>
              </a:lnSpc>
              <a:spcAft>
                <a:spcPts val="800"/>
              </a:spcAft>
              <a:buFont typeface="+mj-lt"/>
              <a:buAutoNum type="arabicPeriod"/>
              <a:tabLst>
                <a:tab pos="457200" algn="l"/>
              </a:tabLst>
            </a:pPr>
            <a:r>
              <a:rPr lang="en-US" b="1" dirty="0" smtClean="0">
                <a:latin typeface="Times New Roman"/>
                <a:ea typeface="Calibri"/>
                <a:cs typeface="Times New Roman"/>
              </a:rPr>
              <a:t>Mobile Accessibility</a:t>
            </a:r>
            <a:r>
              <a:rPr lang="en-US" dirty="0" smtClean="0">
                <a:latin typeface="Times New Roman"/>
                <a:ea typeface="Calibri"/>
                <a:cs typeface="Times New Roman"/>
              </a:rPr>
              <a:t>: Implementing mobile apps for Android and </a:t>
            </a:r>
            <a:r>
              <a:rPr lang="en-US" dirty="0" err="1" smtClean="0">
                <a:latin typeface="Times New Roman"/>
                <a:ea typeface="Calibri"/>
                <a:cs typeface="Times New Roman"/>
              </a:rPr>
              <a:t>iOS</a:t>
            </a:r>
            <a:r>
              <a:rPr lang="en-US" dirty="0" smtClean="0">
                <a:latin typeface="Times New Roman"/>
                <a:ea typeface="Calibri"/>
                <a:cs typeface="Times New Roman"/>
              </a:rPr>
              <a:t> can help officers log evidence from the crime scene in real time, improving efficiency and timeliness.</a:t>
            </a:r>
            <a:endParaRPr lang="en-US" sz="1400" dirty="0">
              <a:latin typeface="Calibri"/>
              <a:ea typeface="Calibri"/>
              <a:cs typeface="Times New Roman"/>
            </a:endParaRPr>
          </a:p>
        </p:txBody>
      </p:sp>
    </p:spTree>
    <p:extLst>
      <p:ext uri="{BB962C8B-B14F-4D97-AF65-F5344CB8AC3E}">
        <p14:creationId xmlns="" xmlns:p14="http://schemas.microsoft.com/office/powerpoint/2010/main" val="38269495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BF5C202-A8AF-CB20-14FE-1BC7A0FB86ED}"/>
              </a:ext>
            </a:extLst>
          </p:cNvPr>
          <p:cNvSpPr txBox="1"/>
          <p:nvPr/>
        </p:nvSpPr>
        <p:spPr>
          <a:xfrm>
            <a:off x="2299795" y="376633"/>
            <a:ext cx="5041024"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R</a:t>
            </a:r>
            <a:r>
              <a:rPr lang="en-IN" sz="3200" b="1" dirty="0" smtClean="0">
                <a:latin typeface="Times New Roman" panose="02020603050405020304" pitchFamily="18" charset="0"/>
                <a:cs typeface="Times New Roman" panose="02020603050405020304" pitchFamily="18" charset="0"/>
              </a:rPr>
              <a:t>eference</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E0363BAD-9D9D-747A-CFE6-730AB53B6F35}"/>
              </a:ext>
            </a:extLst>
          </p:cNvPr>
          <p:cNvSpPr>
            <a:spLocks noChangeArrowheads="1"/>
          </p:cNvSpPr>
          <p:nvPr/>
        </p:nvSpPr>
        <p:spPr bwMode="auto">
          <a:xfrm>
            <a:off x="845608" y="780160"/>
            <a:ext cx="8943849" cy="46183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nSpc>
                <a:spcPct val="150000"/>
              </a:lnSpc>
              <a:spcAft>
                <a:spcPts val="0"/>
              </a:spcAft>
              <a:buFont typeface="+mj-lt"/>
              <a:buAutoNum type="arabicPeriod"/>
              <a:tabLst>
                <a:tab pos="457200" algn="l"/>
              </a:tabLst>
            </a:pPr>
            <a:r>
              <a:rPr lang="en-US" b="1" dirty="0" err="1" smtClean="0">
                <a:latin typeface="Times New Roman"/>
                <a:ea typeface="Times New Roman"/>
                <a:cs typeface="Times New Roman"/>
              </a:rPr>
              <a:t>Nakamoto</a:t>
            </a:r>
            <a:r>
              <a:rPr lang="en-US" b="1" dirty="0" smtClean="0">
                <a:latin typeface="Times New Roman"/>
                <a:ea typeface="Times New Roman"/>
                <a:cs typeface="Times New Roman"/>
              </a:rPr>
              <a:t>, S. (2008)</a:t>
            </a:r>
            <a:r>
              <a:rPr lang="en-US" dirty="0" smtClean="0">
                <a:latin typeface="Times New Roman"/>
                <a:ea typeface="Times New Roman"/>
                <a:cs typeface="Times New Roman"/>
              </a:rPr>
              <a:t/>
            </a:r>
            <a:br>
              <a:rPr lang="en-US" dirty="0" smtClean="0">
                <a:latin typeface="Times New Roman"/>
                <a:ea typeface="Times New Roman"/>
                <a:cs typeface="Times New Roman"/>
              </a:rPr>
            </a:br>
            <a:r>
              <a:rPr lang="en-US" i="1" dirty="0" err="1" smtClean="0">
                <a:latin typeface="Times New Roman"/>
                <a:ea typeface="Times New Roman"/>
                <a:cs typeface="Times New Roman"/>
              </a:rPr>
              <a:t>Bitcoin</a:t>
            </a:r>
            <a:r>
              <a:rPr lang="en-US" i="1" dirty="0" smtClean="0">
                <a:latin typeface="Times New Roman"/>
                <a:ea typeface="Times New Roman"/>
                <a:cs typeface="Times New Roman"/>
              </a:rPr>
              <a:t>: A Peer-to-Peer Electronic Cash System</a:t>
            </a:r>
            <a:r>
              <a:rPr lang="en-US" dirty="0" smtClean="0">
                <a:latin typeface="Times New Roman"/>
                <a:ea typeface="Times New Roman"/>
                <a:cs typeface="Times New Roman"/>
              </a:rPr>
              <a:t/>
            </a:r>
            <a:br>
              <a:rPr lang="en-US" dirty="0" smtClean="0">
                <a:latin typeface="Times New Roman"/>
                <a:ea typeface="Times New Roman"/>
                <a:cs typeface="Times New Roman"/>
              </a:rPr>
            </a:br>
            <a:r>
              <a:rPr lang="en-US" dirty="0" smtClean="0">
                <a:latin typeface="Times New Roman"/>
                <a:ea typeface="Times New Roman"/>
                <a:cs typeface="Times New Roman"/>
              </a:rPr>
              <a:t>This is the original whitepaper that introduced </a:t>
            </a:r>
            <a:r>
              <a:rPr lang="en-US" dirty="0" err="1" smtClean="0">
                <a:latin typeface="Times New Roman"/>
                <a:ea typeface="Times New Roman"/>
                <a:cs typeface="Times New Roman"/>
              </a:rPr>
              <a:t>blockchain</a:t>
            </a:r>
            <a:r>
              <a:rPr lang="en-US" dirty="0" smtClean="0">
                <a:latin typeface="Times New Roman"/>
                <a:ea typeface="Times New Roman"/>
                <a:cs typeface="Times New Roman"/>
              </a:rPr>
              <a:t> technology and its decentralized, tamper-proof architecture.</a:t>
            </a:r>
            <a:br>
              <a:rPr lang="en-US" dirty="0" smtClean="0">
                <a:latin typeface="Times New Roman"/>
                <a:ea typeface="Times New Roman"/>
                <a:cs typeface="Times New Roman"/>
              </a:rPr>
            </a:br>
            <a:r>
              <a:rPr lang="en-US" dirty="0" smtClean="0">
                <a:latin typeface="Times New Roman"/>
                <a:ea typeface="Times New Roman"/>
                <a:cs typeface="Times New Roman"/>
              </a:rPr>
              <a:t>Link</a:t>
            </a:r>
            <a:endParaRPr lang="en-US" sz="1600" dirty="0" smtClean="0">
              <a:latin typeface="Calibri"/>
              <a:ea typeface="Calibri"/>
              <a:cs typeface="Times New Roman"/>
            </a:endParaRPr>
          </a:p>
          <a:p>
            <a:pPr marL="342900" lvl="0" indent="-342900">
              <a:lnSpc>
                <a:spcPct val="150000"/>
              </a:lnSpc>
              <a:spcAft>
                <a:spcPts val="0"/>
              </a:spcAft>
              <a:buFont typeface="+mj-lt"/>
              <a:buAutoNum type="arabicPeriod"/>
              <a:tabLst>
                <a:tab pos="457200" algn="l"/>
              </a:tabLst>
            </a:pPr>
            <a:r>
              <a:rPr lang="en-US" b="1" dirty="0" err="1" smtClean="0">
                <a:latin typeface="Times New Roman"/>
                <a:ea typeface="Times New Roman"/>
                <a:cs typeface="Times New Roman"/>
              </a:rPr>
              <a:t>Zheng</a:t>
            </a:r>
            <a:r>
              <a:rPr lang="en-US" b="1" dirty="0" smtClean="0">
                <a:latin typeface="Times New Roman"/>
                <a:ea typeface="Times New Roman"/>
                <a:cs typeface="Times New Roman"/>
              </a:rPr>
              <a:t>, Z., </a:t>
            </a:r>
            <a:r>
              <a:rPr lang="en-US" b="1" dirty="0" err="1" smtClean="0">
                <a:latin typeface="Times New Roman"/>
                <a:ea typeface="Times New Roman"/>
                <a:cs typeface="Times New Roman"/>
              </a:rPr>
              <a:t>Xie</a:t>
            </a:r>
            <a:r>
              <a:rPr lang="en-US" b="1" dirty="0" smtClean="0">
                <a:latin typeface="Times New Roman"/>
                <a:ea typeface="Times New Roman"/>
                <a:cs typeface="Times New Roman"/>
              </a:rPr>
              <a:t>, S., Dai, H., Chen, X., &amp; Wang, H. (2018)</a:t>
            </a:r>
            <a:r>
              <a:rPr lang="en-US" dirty="0" smtClean="0">
                <a:latin typeface="Times New Roman"/>
                <a:ea typeface="Times New Roman"/>
                <a:cs typeface="Times New Roman"/>
              </a:rPr>
              <a:t/>
            </a:r>
            <a:br>
              <a:rPr lang="en-US" dirty="0" smtClean="0">
                <a:latin typeface="Times New Roman"/>
                <a:ea typeface="Times New Roman"/>
                <a:cs typeface="Times New Roman"/>
              </a:rPr>
            </a:br>
            <a:r>
              <a:rPr lang="en-US" i="1" dirty="0" smtClean="0">
                <a:latin typeface="Times New Roman"/>
                <a:ea typeface="Times New Roman"/>
                <a:cs typeface="Times New Roman"/>
              </a:rPr>
              <a:t>An Overview of </a:t>
            </a:r>
            <a:r>
              <a:rPr lang="en-US" i="1" dirty="0" err="1" smtClean="0">
                <a:latin typeface="Times New Roman"/>
                <a:ea typeface="Times New Roman"/>
                <a:cs typeface="Times New Roman"/>
              </a:rPr>
              <a:t>Blockchain</a:t>
            </a:r>
            <a:r>
              <a:rPr lang="en-US" i="1" dirty="0" smtClean="0">
                <a:latin typeface="Times New Roman"/>
                <a:ea typeface="Times New Roman"/>
                <a:cs typeface="Times New Roman"/>
              </a:rPr>
              <a:t> Technology: Architecture, Consensus, and Future Trends</a:t>
            </a:r>
            <a:r>
              <a:rPr lang="en-US" dirty="0" smtClean="0">
                <a:latin typeface="Times New Roman"/>
                <a:ea typeface="Times New Roman"/>
                <a:cs typeface="Times New Roman"/>
              </a:rPr>
              <a:t/>
            </a:r>
            <a:br>
              <a:rPr lang="en-US" dirty="0" smtClean="0">
                <a:latin typeface="Times New Roman"/>
                <a:ea typeface="Times New Roman"/>
                <a:cs typeface="Times New Roman"/>
              </a:rPr>
            </a:br>
            <a:r>
              <a:rPr lang="en-US" dirty="0" smtClean="0">
                <a:latin typeface="Times New Roman"/>
                <a:ea typeface="Times New Roman"/>
                <a:cs typeface="Times New Roman"/>
              </a:rPr>
              <a:t>In </a:t>
            </a:r>
            <a:r>
              <a:rPr lang="en-US" i="1" dirty="0" smtClean="0">
                <a:latin typeface="Times New Roman"/>
                <a:ea typeface="Times New Roman"/>
                <a:cs typeface="Times New Roman"/>
              </a:rPr>
              <a:t>2017 IEEE International Congress on Big Data (</a:t>
            </a:r>
            <a:r>
              <a:rPr lang="en-US" i="1" dirty="0" err="1" smtClean="0">
                <a:latin typeface="Times New Roman"/>
                <a:ea typeface="Times New Roman"/>
                <a:cs typeface="Times New Roman"/>
              </a:rPr>
              <a:t>BigData</a:t>
            </a:r>
            <a:r>
              <a:rPr lang="en-US" i="1" dirty="0" smtClean="0">
                <a:latin typeface="Times New Roman"/>
                <a:ea typeface="Times New Roman"/>
                <a:cs typeface="Times New Roman"/>
              </a:rPr>
              <a:t> Congress)</a:t>
            </a:r>
            <a:r>
              <a:rPr lang="en-US" dirty="0" smtClean="0">
                <a:latin typeface="Times New Roman"/>
                <a:ea typeface="Times New Roman"/>
                <a:cs typeface="Times New Roman"/>
              </a:rPr>
              <a:t/>
            </a:r>
            <a:br>
              <a:rPr lang="en-US" dirty="0" smtClean="0">
                <a:latin typeface="Times New Roman"/>
                <a:ea typeface="Times New Roman"/>
                <a:cs typeface="Times New Roman"/>
              </a:rPr>
            </a:br>
            <a:r>
              <a:rPr lang="en-US" dirty="0" smtClean="0">
                <a:latin typeface="Times New Roman"/>
                <a:ea typeface="Times New Roman"/>
                <a:cs typeface="Times New Roman"/>
              </a:rPr>
              <a:t>DOI: 10.1109/BigDataCongress.2017.85</a:t>
            </a:r>
            <a:br>
              <a:rPr lang="en-US" dirty="0" smtClean="0">
                <a:latin typeface="Times New Roman"/>
                <a:ea typeface="Times New Roman"/>
                <a:cs typeface="Times New Roman"/>
              </a:rPr>
            </a:br>
            <a:r>
              <a:rPr lang="en-US" dirty="0" smtClean="0">
                <a:latin typeface="Times New Roman"/>
                <a:ea typeface="Times New Roman"/>
                <a:cs typeface="Times New Roman"/>
              </a:rPr>
              <a:t>This paper provides a comprehensive overview of </a:t>
            </a:r>
            <a:r>
              <a:rPr lang="en-US" dirty="0" err="1" smtClean="0">
                <a:latin typeface="Times New Roman"/>
                <a:ea typeface="Times New Roman"/>
                <a:cs typeface="Times New Roman"/>
              </a:rPr>
              <a:t>blockchain</a:t>
            </a:r>
            <a:r>
              <a:rPr lang="en-US" dirty="0" smtClean="0">
                <a:latin typeface="Times New Roman"/>
                <a:ea typeface="Times New Roman"/>
                <a:cs typeface="Times New Roman"/>
              </a:rPr>
              <a:t> technology and its application in secure data storage</a:t>
            </a:r>
            <a:r>
              <a:rPr lang="en-US" dirty="0" smtClean="0">
                <a:latin typeface="Times New Roman"/>
                <a:ea typeface="Times New Roman"/>
                <a:cs typeface="Times New Roman"/>
              </a:rPr>
              <a:t>.</a:t>
            </a:r>
            <a:endParaRPr lang="en-US" sz="1600" dirty="0" smtClean="0">
              <a:latin typeface="Calibri"/>
              <a:ea typeface="Calibri"/>
              <a:cs typeface="Times New Roman"/>
            </a:endParaRPr>
          </a:p>
        </p:txBody>
      </p:sp>
    </p:spTree>
    <p:extLst>
      <p:ext uri="{BB962C8B-B14F-4D97-AF65-F5344CB8AC3E}">
        <p14:creationId xmlns="" xmlns:p14="http://schemas.microsoft.com/office/powerpoint/2010/main" val="3800705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 xmlns:a16="http://schemas.microsoft.com/office/drawing/2014/main" id="{84F27C7C-BEEF-C488-F786-980A6FC08CF4}"/>
              </a:ext>
            </a:extLst>
          </p:cNvPr>
          <p:cNvSpPr>
            <a:spLocks noGrp="1"/>
          </p:cNvSpPr>
          <p:nvPr>
            <p:ph type="subTitle"/>
          </p:nvPr>
        </p:nvSpPr>
        <p:spPr/>
        <p:txBody>
          <a:bodyPr/>
          <a:lstStyle/>
          <a:p>
            <a:pPr marL="0" indent="0" algn="ctr">
              <a:buNone/>
            </a:pPr>
            <a:r>
              <a:rPr lang="en-US" sz="5400" dirty="0">
                <a:latin typeface="Times New Roman" panose="02020603050405020304" pitchFamily="18" charset="0"/>
                <a:cs typeface="Times New Roman" panose="02020603050405020304" pitchFamily="18" charset="0"/>
              </a:rPr>
              <a:t>THANK YOU</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0875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247" y="363070"/>
            <a:ext cx="2232212" cy="523220"/>
          </a:xfrm>
          <a:prstGeom prst="rect">
            <a:avLst/>
          </a:prstGeom>
          <a:noFill/>
        </p:spPr>
        <p:txBody>
          <a:bodyPr wrap="square" rtlCol="0">
            <a:spAutoFit/>
          </a:bodyPr>
          <a:lstStyle/>
          <a:p>
            <a:r>
              <a:rPr lang="en-IN" sz="2800" b="1" dirty="0" smtClean="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TextBox 2"/>
          <p:cNvSpPr txBox="1"/>
          <p:nvPr/>
        </p:nvSpPr>
        <p:spPr>
          <a:xfrm>
            <a:off x="739588" y="726144"/>
            <a:ext cx="8915400" cy="4765407"/>
          </a:xfrm>
          <a:prstGeom prst="rect">
            <a:avLst/>
          </a:prstGeom>
          <a:noFill/>
        </p:spPr>
        <p:txBody>
          <a:bodyPr wrap="square" rtlCol="0">
            <a:spAutoFit/>
          </a:bodyPr>
          <a:lstStyle/>
          <a:p>
            <a:pPr algn="just">
              <a:lnSpc>
                <a:spcPct val="150000"/>
              </a:lnSpc>
              <a:spcAft>
                <a:spcPts val="800"/>
              </a:spcAft>
            </a:pPr>
            <a:r>
              <a:rPr lang="en-US" dirty="0" smtClean="0">
                <a:latin typeface="Times New Roman"/>
                <a:ea typeface="Calibri"/>
                <a:cs typeface="Times New Roman"/>
              </a:rPr>
              <a:t>Crime investigation and evidence management systems are critical components of law enforcement. However, traditional systems rely heavily on centralized databases, which are vulnerable to data tampering, unauthorized access, and lack transparency. Altering crime evidence records can lead to wrongful acquittals or convictions, undermining the justice system.</a:t>
            </a:r>
            <a:endParaRPr lang="en-US" sz="1400" dirty="0" smtClean="0">
              <a:latin typeface="Calibri"/>
              <a:ea typeface="Calibri"/>
              <a:cs typeface="Times New Roman"/>
            </a:endParaRPr>
          </a:p>
          <a:p>
            <a:pPr algn="just">
              <a:lnSpc>
                <a:spcPct val="150000"/>
              </a:lnSpc>
              <a:spcAft>
                <a:spcPts val="800"/>
              </a:spcAft>
            </a:pPr>
            <a:r>
              <a:rPr lang="en-US" dirty="0" smtClean="0">
                <a:latin typeface="Times New Roman"/>
                <a:ea typeface="Calibri"/>
                <a:cs typeface="Times New Roman"/>
              </a:rPr>
              <a:t>To address these vulnerabilities, this project proposes a </a:t>
            </a:r>
            <a:r>
              <a:rPr lang="en-US" b="1" dirty="0" err="1" smtClean="0">
                <a:latin typeface="Times New Roman"/>
                <a:ea typeface="Calibri"/>
                <a:cs typeface="Times New Roman"/>
              </a:rPr>
              <a:t>Blockchain</a:t>
            </a:r>
            <a:r>
              <a:rPr lang="en-US" b="1" dirty="0" smtClean="0">
                <a:latin typeface="Times New Roman"/>
                <a:ea typeface="Calibri"/>
                <a:cs typeface="Times New Roman"/>
              </a:rPr>
              <a:t> Based Crime Evidence System</a:t>
            </a:r>
            <a:r>
              <a:rPr lang="en-US" dirty="0" smtClean="0">
                <a:latin typeface="Times New Roman"/>
                <a:ea typeface="Calibri"/>
                <a:cs typeface="Times New Roman"/>
              </a:rPr>
              <a:t>. By leveraging the decentralized and tamper-proof architecture of </a:t>
            </a:r>
            <a:r>
              <a:rPr lang="en-US" dirty="0" err="1" smtClean="0">
                <a:latin typeface="Times New Roman"/>
                <a:ea typeface="Calibri"/>
                <a:cs typeface="Times New Roman"/>
              </a:rPr>
              <a:t>blockchain</a:t>
            </a:r>
            <a:r>
              <a:rPr lang="en-US" dirty="0" smtClean="0">
                <a:latin typeface="Times New Roman"/>
                <a:ea typeface="Calibri"/>
                <a:cs typeface="Times New Roman"/>
              </a:rPr>
              <a:t> technology, this system ensures that crime evidence is stored securely and immutably across distributed nodes. Each evidence entry is treated as a block containing a unique hash, and any attempt to alter the data would disrupt the hash chain, thereby making tampering detectable and preventable.</a:t>
            </a:r>
            <a:endParaRPr lang="en-US" sz="1400" dirty="0">
              <a:latin typeface="Calibri"/>
              <a:ea typeface="Calibri"/>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5E9B21A-5B79-61A6-578E-106D7DAE09B3}"/>
              </a:ext>
            </a:extLst>
          </p:cNvPr>
          <p:cNvSpPr txBox="1"/>
          <p:nvPr/>
        </p:nvSpPr>
        <p:spPr>
          <a:xfrm>
            <a:off x="3348202" y="268592"/>
            <a:ext cx="504102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L</a:t>
            </a:r>
            <a:r>
              <a:rPr lang="en-IN" sz="3200" b="1" dirty="0" smtClean="0">
                <a:latin typeface="Times New Roman" panose="02020603050405020304" pitchFamily="18" charset="0"/>
                <a:cs typeface="Times New Roman" panose="02020603050405020304" pitchFamily="18" charset="0"/>
              </a:rPr>
              <a:t>iterature </a:t>
            </a:r>
            <a:r>
              <a:rPr lang="en-IN" sz="3200" b="1" dirty="0" err="1">
                <a:latin typeface="Times New Roman" panose="02020603050405020304" pitchFamily="18" charset="0"/>
                <a:cs typeface="Times New Roman" panose="02020603050405020304" pitchFamily="18" charset="0"/>
              </a:rPr>
              <a:t>servvey</a:t>
            </a:r>
            <a:endParaRPr lang="en-IN" sz="32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D18DEC5B-FB3C-411B-D205-4B4F9E28AD19}"/>
              </a:ext>
            </a:extLst>
          </p:cNvPr>
          <p:cNvSpPr>
            <a:spLocks noChangeArrowheads="1"/>
          </p:cNvSpPr>
          <p:nvPr/>
        </p:nvSpPr>
        <p:spPr bwMode="auto">
          <a:xfrm>
            <a:off x="803513" y="837030"/>
            <a:ext cx="8811134" cy="40440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spcAft>
                <a:spcPts val="800"/>
              </a:spcAft>
            </a:pPr>
            <a:r>
              <a:rPr lang="en-US" sz="2000" b="1" dirty="0" smtClean="0">
                <a:latin typeface="Times New Roman"/>
                <a:ea typeface="Times New Roman"/>
                <a:cs typeface="Times New Roman"/>
              </a:rPr>
              <a:t>1. Limitations of Centralized Evidence Systems</a:t>
            </a:r>
            <a:endParaRPr lang="en-US" sz="1600" dirty="0" smtClean="0">
              <a:latin typeface="Calibri"/>
              <a:ea typeface="Calibri"/>
              <a:cs typeface="Times New Roman"/>
            </a:endParaRPr>
          </a:p>
          <a:p>
            <a:pPr>
              <a:lnSpc>
                <a:spcPct val="150000"/>
              </a:lnSpc>
              <a:spcAft>
                <a:spcPts val="800"/>
              </a:spcAft>
            </a:pPr>
            <a:r>
              <a:rPr lang="en-US" sz="2000" dirty="0" smtClean="0">
                <a:latin typeface="Times New Roman"/>
                <a:ea typeface="Times New Roman"/>
                <a:cs typeface="Times New Roman"/>
              </a:rPr>
              <a:t>Traditional crime evidence management relies on centralized databases that are vulnerable to tampering by administrators. There's no integrated mechanism to detect unauthorized changes, compromising the integrity of legal investigations</a:t>
            </a:r>
            <a:r>
              <a:rPr lang="en-US" sz="2000" dirty="0" smtClean="0">
                <a:latin typeface="Times New Roman"/>
                <a:ea typeface="Times New Roman"/>
                <a:cs typeface="Times New Roman"/>
              </a:rPr>
              <a:t>.</a:t>
            </a:r>
            <a:endParaRPr lang="en-US" sz="1600" dirty="0" smtClean="0">
              <a:latin typeface="Calibri"/>
              <a:ea typeface="Calibri"/>
              <a:cs typeface="Times New Roman"/>
            </a:endParaRPr>
          </a:p>
          <a:p>
            <a:pPr>
              <a:lnSpc>
                <a:spcPct val="150000"/>
              </a:lnSpc>
              <a:spcAft>
                <a:spcPts val="800"/>
              </a:spcAft>
            </a:pPr>
            <a:r>
              <a:rPr lang="en-US" sz="2000" b="1" dirty="0" smtClean="0">
                <a:latin typeface="Times New Roman"/>
                <a:ea typeface="Times New Roman"/>
                <a:cs typeface="Times New Roman"/>
              </a:rPr>
              <a:t>2. Tamper-Proof Storage with </a:t>
            </a:r>
            <a:r>
              <a:rPr lang="en-US" sz="2000" b="1" dirty="0" err="1" smtClean="0">
                <a:latin typeface="Times New Roman"/>
                <a:ea typeface="Times New Roman"/>
                <a:cs typeface="Times New Roman"/>
              </a:rPr>
              <a:t>Blockchain</a:t>
            </a:r>
            <a:endParaRPr lang="en-US" sz="1600" dirty="0" smtClean="0">
              <a:latin typeface="Calibri"/>
              <a:ea typeface="Calibri"/>
              <a:cs typeface="Times New Roman"/>
            </a:endParaRPr>
          </a:p>
          <a:p>
            <a:pPr>
              <a:lnSpc>
                <a:spcPct val="150000"/>
              </a:lnSpc>
              <a:spcAft>
                <a:spcPts val="800"/>
              </a:spcAft>
            </a:pPr>
            <a:r>
              <a:rPr lang="en-US" sz="2000" dirty="0" err="1" smtClean="0">
                <a:latin typeface="Times New Roman"/>
                <a:ea typeface="Times New Roman"/>
                <a:cs typeface="Times New Roman"/>
              </a:rPr>
              <a:t>Blockchain</a:t>
            </a:r>
            <a:r>
              <a:rPr lang="en-US" sz="2000" dirty="0" smtClean="0">
                <a:latin typeface="Times New Roman"/>
                <a:ea typeface="Times New Roman"/>
                <a:cs typeface="Times New Roman"/>
              </a:rPr>
              <a:t> offers a decentralized and tamper-resistant architecture. Each data block is linked via unique hash codes, and any unauthorized modification results in hash mismatches, making tampering easily detectable and enhancing data integrity.</a:t>
            </a:r>
            <a:endParaRPr lang="en-US" sz="1600" dirty="0">
              <a:latin typeface="Calibri"/>
              <a:ea typeface="Calibri"/>
              <a:cs typeface="Times New Roman"/>
            </a:endParaRPr>
          </a:p>
        </p:txBody>
      </p:sp>
    </p:spTree>
    <p:extLst>
      <p:ext uri="{BB962C8B-B14F-4D97-AF65-F5344CB8AC3E}">
        <p14:creationId xmlns="" xmlns:p14="http://schemas.microsoft.com/office/powerpoint/2010/main" val="2342907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6"/>
          <p:cNvSpPr/>
          <p:nvPr/>
        </p:nvSpPr>
        <p:spPr>
          <a:xfrm>
            <a:off x="502560" y="225720"/>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Existing System</a:t>
            </a: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4ACAFAE0-BF8D-F884-8035-FD9DB2A6B27A}"/>
              </a:ext>
            </a:extLst>
          </p:cNvPr>
          <p:cNvSpPr>
            <a:spLocks noChangeArrowheads="1"/>
          </p:cNvSpPr>
          <p:nvPr/>
        </p:nvSpPr>
        <p:spPr bwMode="auto">
          <a:xfrm>
            <a:off x="730235" y="1204556"/>
            <a:ext cx="8817178" cy="306737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07000"/>
              </a:lnSpc>
              <a:spcAft>
                <a:spcPts val="800"/>
              </a:spcAft>
              <a:buSzPts val="1000"/>
              <a:buFont typeface="Symbol"/>
              <a:buChar char=""/>
              <a:tabLst>
                <a:tab pos="457200" algn="l"/>
              </a:tabLst>
            </a:pPr>
            <a:r>
              <a:rPr lang="en-US" b="1" dirty="0" smtClean="0">
                <a:latin typeface="Times New Roman"/>
                <a:ea typeface="Calibri"/>
                <a:cs typeface="Times New Roman"/>
              </a:rPr>
              <a:t>Tampering Risk</a:t>
            </a:r>
            <a:r>
              <a:rPr lang="en-US" dirty="0" smtClean="0">
                <a:latin typeface="Times New Roman"/>
                <a:ea typeface="Calibri"/>
                <a:cs typeface="Times New Roman"/>
              </a:rPr>
              <a:t>: The data stored on such a centralized database can be easily altered by individuals with administrative access. There are no built-in mechanisms to detect such unauthorized modifications.</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b="1" dirty="0" smtClean="0">
                <a:latin typeface="Times New Roman"/>
                <a:ea typeface="Calibri"/>
                <a:cs typeface="Times New Roman"/>
              </a:rPr>
              <a:t>Integrity Issues</a:t>
            </a:r>
            <a:r>
              <a:rPr lang="en-US" dirty="0" smtClean="0">
                <a:latin typeface="Times New Roman"/>
                <a:ea typeface="Calibri"/>
                <a:cs typeface="Times New Roman"/>
              </a:rPr>
              <a:t>: Since crime evidence is crucial for legal proceedings and identifying culprits, any alteration can lead to wrongful acquittals or convictions.</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b="1" dirty="0" smtClean="0">
                <a:latin typeface="Times New Roman"/>
                <a:ea typeface="Calibri"/>
                <a:cs typeface="Times New Roman"/>
              </a:rPr>
              <a:t>Lack of Transparency</a:t>
            </a:r>
            <a:r>
              <a:rPr lang="en-US" dirty="0" smtClean="0">
                <a:latin typeface="Times New Roman"/>
                <a:ea typeface="Calibri"/>
                <a:cs typeface="Times New Roman"/>
              </a:rPr>
              <a:t>: The system does not provide verifiable trails for when or how evidence was stored or accessed, making it difficult to ensure data authenticity.</a:t>
            </a:r>
            <a:endParaRPr lang="en-US" sz="1400" dirty="0" smtClean="0">
              <a:latin typeface="Calibri"/>
              <a:ea typeface="Calibri"/>
              <a:cs typeface="Times New Roman"/>
            </a:endParaRPr>
          </a:p>
          <a:p>
            <a:pPr marL="342900" lvl="0" indent="-342900" algn="just">
              <a:lnSpc>
                <a:spcPct val="107000"/>
              </a:lnSpc>
              <a:spcAft>
                <a:spcPts val="800"/>
              </a:spcAft>
              <a:buSzPts val="1000"/>
              <a:buFont typeface="Symbol"/>
              <a:buChar char=""/>
              <a:tabLst>
                <a:tab pos="457200" algn="l"/>
              </a:tabLst>
            </a:pPr>
            <a:r>
              <a:rPr lang="en-US" b="1" dirty="0" smtClean="0">
                <a:latin typeface="Times New Roman"/>
                <a:ea typeface="Calibri"/>
                <a:cs typeface="Times New Roman"/>
              </a:rPr>
              <a:t>No Detection Tools</a:t>
            </a:r>
            <a:r>
              <a:rPr lang="en-US" dirty="0" smtClean="0">
                <a:latin typeface="Times New Roman"/>
                <a:ea typeface="Calibri"/>
                <a:cs typeface="Times New Roman"/>
              </a:rPr>
              <a:t>: There are no automated tools available in the current system to identify or flag unauthorized data alterations.</a:t>
            </a:r>
            <a:endParaRPr lang="en-US" sz="1400" dirty="0">
              <a:latin typeface="Calibri"/>
              <a:ea typeface="Calibri"/>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8"/>
          <p:cNvSpPr/>
          <p:nvPr/>
        </p:nvSpPr>
        <p:spPr>
          <a:xfrm>
            <a:off x="502560" y="225720"/>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Drawbacks</a:t>
            </a:r>
            <a:endParaRPr lang="en-IN" sz="4400" b="0" strike="noStrike" spc="-1">
              <a:solidFill>
                <a:srgbClr val="000000"/>
              </a:solidFill>
              <a:latin typeface="Arial"/>
            </a:endParaRPr>
          </a:p>
        </p:txBody>
      </p:sp>
      <p:sp>
        <p:nvSpPr>
          <p:cNvPr id="2" name="Rectangle 1">
            <a:extLst>
              <a:ext uri="{FF2B5EF4-FFF2-40B4-BE49-F238E27FC236}">
                <a16:creationId xmlns="" xmlns:a16="http://schemas.microsoft.com/office/drawing/2014/main" id="{4D5A3512-BCC8-A273-6B07-740E9E78CA20}"/>
              </a:ext>
            </a:extLst>
          </p:cNvPr>
          <p:cNvSpPr>
            <a:spLocks noChangeArrowheads="1"/>
          </p:cNvSpPr>
          <p:nvPr/>
        </p:nvSpPr>
        <p:spPr bwMode="auto">
          <a:xfrm>
            <a:off x="952793" y="991284"/>
            <a:ext cx="8163339" cy="25812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US" sz="2000" dirty="0" smtClean="0">
                <a:latin typeface="Symbol"/>
                <a:ea typeface="Times New Roman"/>
                <a:cs typeface="Times New Roman"/>
              </a:rPr>
              <a:t>·</a:t>
            </a:r>
            <a:r>
              <a:rPr lang="en-US" sz="2000" dirty="0" smtClean="0">
                <a:latin typeface="Times New Roman"/>
                <a:ea typeface="Times New Roman"/>
                <a:cs typeface="Times New Roman"/>
              </a:rPr>
              <a:t>  </a:t>
            </a:r>
            <a:r>
              <a:rPr lang="en-US" sz="2000" b="1" dirty="0" smtClean="0">
                <a:latin typeface="Times New Roman"/>
                <a:ea typeface="Times New Roman"/>
                <a:cs typeface="Times New Roman"/>
              </a:rPr>
              <a:t>Centralized Storage</a:t>
            </a:r>
            <a:endParaRPr lang="en-US" sz="2000" dirty="0" smtClean="0">
              <a:latin typeface="Calibri"/>
              <a:ea typeface="Calibri"/>
              <a:cs typeface="Times New Roman"/>
            </a:endParaRPr>
          </a:p>
          <a:p>
            <a:pPr marL="342900" lvl="0" indent="-342900">
              <a:lnSpc>
                <a:spcPct val="107000"/>
              </a:lnSpc>
              <a:spcAft>
                <a:spcPts val="800"/>
              </a:spcAft>
              <a:buSzPts val="1000"/>
              <a:buFont typeface="Symbol"/>
              <a:buChar char=""/>
              <a:tabLst>
                <a:tab pos="457200" algn="l"/>
              </a:tabLst>
            </a:pPr>
            <a:r>
              <a:rPr lang="en-US" sz="2000" dirty="0" smtClean="0">
                <a:latin typeface="Times New Roman"/>
                <a:ea typeface="Times New Roman"/>
                <a:cs typeface="Times New Roman"/>
              </a:rPr>
              <a:t>All crime and evidence records are stored in a single central server.</a:t>
            </a:r>
            <a:endParaRPr lang="en-US" sz="2000" dirty="0" smtClean="0">
              <a:latin typeface="Calibri"/>
              <a:ea typeface="Calibri"/>
              <a:cs typeface="Times New Roman"/>
            </a:endParaRPr>
          </a:p>
          <a:p>
            <a:pPr marL="342900" lvl="0" indent="-342900">
              <a:lnSpc>
                <a:spcPct val="107000"/>
              </a:lnSpc>
              <a:spcAft>
                <a:spcPts val="800"/>
              </a:spcAft>
              <a:buSzPts val="1000"/>
              <a:buFont typeface="Symbol"/>
              <a:buChar char=""/>
              <a:tabLst>
                <a:tab pos="457200" algn="l"/>
              </a:tabLst>
            </a:pPr>
            <a:r>
              <a:rPr lang="en-US" sz="2000" dirty="0" smtClean="0">
                <a:latin typeface="Times New Roman"/>
                <a:ea typeface="Times New Roman"/>
                <a:cs typeface="Times New Roman"/>
              </a:rPr>
              <a:t>Single point of failure and easy to compromise.</a:t>
            </a:r>
            <a:endParaRPr lang="en-US" sz="2000" dirty="0" smtClean="0">
              <a:latin typeface="Calibri"/>
              <a:ea typeface="Calibri"/>
              <a:cs typeface="Times New Roman"/>
            </a:endParaRPr>
          </a:p>
          <a:p>
            <a:pPr>
              <a:lnSpc>
                <a:spcPct val="107000"/>
              </a:lnSpc>
              <a:spcAft>
                <a:spcPts val="800"/>
              </a:spcAft>
            </a:pPr>
            <a:r>
              <a:rPr lang="en-US" sz="2000" dirty="0" smtClean="0">
                <a:latin typeface="Symbol"/>
                <a:ea typeface="Times New Roman"/>
                <a:cs typeface="Times New Roman"/>
              </a:rPr>
              <a:t>·</a:t>
            </a:r>
            <a:r>
              <a:rPr lang="en-US" sz="2000" dirty="0" smtClean="0">
                <a:latin typeface="Times New Roman"/>
                <a:ea typeface="Times New Roman"/>
                <a:cs typeface="Times New Roman"/>
              </a:rPr>
              <a:t>  </a:t>
            </a:r>
            <a:r>
              <a:rPr lang="en-US" sz="2000" b="1" dirty="0" smtClean="0">
                <a:latin typeface="Times New Roman"/>
                <a:ea typeface="Times New Roman"/>
                <a:cs typeface="Times New Roman"/>
              </a:rPr>
              <a:t>Tampering Possibility</a:t>
            </a:r>
            <a:endParaRPr lang="en-US" sz="2000" dirty="0" smtClean="0">
              <a:latin typeface="Calibri"/>
              <a:ea typeface="Calibri"/>
              <a:cs typeface="Times New Roman"/>
            </a:endParaRPr>
          </a:p>
          <a:p>
            <a:pPr marL="342900" lvl="0" indent="-342900">
              <a:lnSpc>
                <a:spcPct val="107000"/>
              </a:lnSpc>
              <a:spcAft>
                <a:spcPts val="800"/>
              </a:spcAft>
              <a:buSzPts val="1000"/>
              <a:buFont typeface="Symbol"/>
              <a:buChar char=""/>
              <a:tabLst>
                <a:tab pos="457200" algn="l"/>
              </a:tabLst>
            </a:pPr>
            <a:r>
              <a:rPr lang="en-US" sz="2000" dirty="0" smtClean="0">
                <a:latin typeface="Times New Roman"/>
                <a:ea typeface="Times New Roman"/>
                <a:cs typeface="Times New Roman"/>
              </a:rPr>
              <a:t>Database administrators can alter or delete evidence without detection.</a:t>
            </a:r>
            <a:endParaRPr lang="en-US" sz="2000" dirty="0" smtClean="0">
              <a:latin typeface="Calibri"/>
              <a:ea typeface="Calibri"/>
              <a:cs typeface="Times New Roman"/>
            </a:endParaRPr>
          </a:p>
          <a:p>
            <a:pPr marL="342900" lvl="0" indent="-342900">
              <a:lnSpc>
                <a:spcPct val="107000"/>
              </a:lnSpc>
              <a:spcAft>
                <a:spcPts val="800"/>
              </a:spcAft>
              <a:buSzPts val="1000"/>
              <a:buFont typeface="Symbol"/>
              <a:buChar char=""/>
              <a:tabLst>
                <a:tab pos="457200" algn="l"/>
              </a:tabLst>
            </a:pPr>
            <a:r>
              <a:rPr lang="en-US" sz="2000" dirty="0" smtClean="0">
                <a:latin typeface="Times New Roman"/>
                <a:ea typeface="Times New Roman"/>
                <a:cs typeface="Times New Roman"/>
              </a:rPr>
              <a:t>No built-in mechanism to detect unauthorized changes.</a:t>
            </a:r>
            <a:endParaRPr lang="en-US" sz="2000" dirty="0">
              <a:latin typeface="Calibri"/>
              <a:ea typeface="Calibri"/>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0"/>
          <p:cNvSpPr/>
          <p:nvPr/>
        </p:nvSpPr>
        <p:spPr>
          <a:xfrm>
            <a:off x="502560" y="225720"/>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2800" b="0" strike="noStrike" spc="-1" dirty="0">
                <a:solidFill>
                  <a:srgbClr val="000000"/>
                </a:solidFill>
                <a:latin typeface="Times New Roman" panose="02020603050405020304" pitchFamily="18" charset="0"/>
                <a:ea typeface="DejaVu Sans"/>
                <a:cs typeface="Times New Roman" panose="02020603050405020304" pitchFamily="18" charset="0"/>
              </a:rPr>
              <a:t>Proposed System</a:t>
            </a: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 xmlns:a16="http://schemas.microsoft.com/office/drawing/2014/main" id="{B74160CC-D8EC-52F7-7BCC-FC999B0EC6C1}"/>
              </a:ext>
            </a:extLst>
          </p:cNvPr>
          <p:cNvSpPr>
            <a:spLocks noChangeArrowheads="1"/>
          </p:cNvSpPr>
          <p:nvPr/>
        </p:nvSpPr>
        <p:spPr bwMode="auto">
          <a:xfrm>
            <a:off x="846350" y="927858"/>
            <a:ext cx="8719930" cy="40951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a:lnSpc>
                <a:spcPct val="150000"/>
              </a:lnSpc>
              <a:spcAft>
                <a:spcPts val="800"/>
              </a:spcAft>
              <a:buSzPts val="1000"/>
              <a:buFont typeface="Symbol"/>
              <a:buChar char=""/>
              <a:tabLst>
                <a:tab pos="457200" algn="l"/>
              </a:tabLst>
            </a:pPr>
            <a:r>
              <a:rPr lang="en-US" b="1" dirty="0" smtClean="0">
                <a:latin typeface="Times New Roman"/>
                <a:ea typeface="Calibri"/>
                <a:cs typeface="Times New Roman"/>
              </a:rPr>
              <a:t>Decentralized Storage</a:t>
            </a:r>
            <a:r>
              <a:rPr lang="en-US" dirty="0" smtClean="0">
                <a:latin typeface="Times New Roman"/>
                <a:ea typeface="Calibri"/>
                <a:cs typeface="Times New Roman"/>
              </a:rPr>
              <a:t>: Evidence data is not stored on a single server but across multiple nodes, reducing the risk of data loss or manipulation.</a:t>
            </a:r>
            <a:endParaRPr lang="en-US" sz="1400" dirty="0" smtClean="0">
              <a:latin typeface="Calibri"/>
              <a:ea typeface="Calibri"/>
              <a:cs typeface="Times New Roman"/>
            </a:endParaRPr>
          </a:p>
          <a:p>
            <a:pPr marL="342900" lvl="0" indent="-342900" algn="just">
              <a:lnSpc>
                <a:spcPct val="150000"/>
              </a:lnSpc>
              <a:spcAft>
                <a:spcPts val="800"/>
              </a:spcAft>
              <a:buSzPts val="1000"/>
              <a:buFont typeface="Symbol"/>
              <a:buChar char=""/>
              <a:tabLst>
                <a:tab pos="457200" algn="l"/>
              </a:tabLst>
            </a:pPr>
            <a:r>
              <a:rPr lang="en-US" b="1" dirty="0" smtClean="0">
                <a:latin typeface="Times New Roman"/>
                <a:ea typeface="Calibri"/>
                <a:cs typeface="Times New Roman"/>
              </a:rPr>
              <a:t>Immutability</a:t>
            </a:r>
            <a:r>
              <a:rPr lang="en-US" dirty="0" smtClean="0">
                <a:latin typeface="Times New Roman"/>
                <a:ea typeface="Calibri"/>
                <a:cs typeface="Times New Roman"/>
              </a:rPr>
              <a:t>: Each data entry (block) is linked with a unique hash and timestamp. Any unauthorized change will alter the hash, making tampering detectable.</a:t>
            </a:r>
            <a:endParaRPr lang="en-US" sz="1400" dirty="0" smtClean="0">
              <a:latin typeface="Calibri"/>
              <a:ea typeface="Calibri"/>
              <a:cs typeface="Times New Roman"/>
            </a:endParaRPr>
          </a:p>
          <a:p>
            <a:pPr marL="342900" lvl="0" indent="-342900" algn="just">
              <a:lnSpc>
                <a:spcPct val="150000"/>
              </a:lnSpc>
              <a:spcAft>
                <a:spcPts val="800"/>
              </a:spcAft>
              <a:buSzPts val="1000"/>
              <a:buFont typeface="Symbol"/>
              <a:buChar char=""/>
              <a:tabLst>
                <a:tab pos="457200" algn="l"/>
              </a:tabLst>
            </a:pPr>
            <a:r>
              <a:rPr lang="en-US" b="1" dirty="0" smtClean="0">
                <a:latin typeface="Times New Roman"/>
                <a:ea typeface="Calibri"/>
                <a:cs typeface="Times New Roman"/>
              </a:rPr>
              <a:t>Audit Trail</a:t>
            </a:r>
            <a:r>
              <a:rPr lang="en-US" dirty="0" smtClean="0">
                <a:latin typeface="Times New Roman"/>
                <a:ea typeface="Calibri"/>
                <a:cs typeface="Times New Roman"/>
              </a:rPr>
              <a:t>: All operations—such as adding or retrieving evidence—are recorded in blocks with full transparency and traceability.</a:t>
            </a:r>
            <a:endParaRPr lang="en-US" sz="1400" dirty="0" smtClean="0">
              <a:latin typeface="Calibri"/>
              <a:ea typeface="Calibri"/>
              <a:cs typeface="Times New Roman"/>
            </a:endParaRPr>
          </a:p>
          <a:p>
            <a:pPr marL="342900" lvl="0" indent="-342900" algn="just">
              <a:lnSpc>
                <a:spcPct val="150000"/>
              </a:lnSpc>
              <a:spcAft>
                <a:spcPts val="800"/>
              </a:spcAft>
              <a:buSzPts val="1000"/>
              <a:buFont typeface="Symbol"/>
              <a:buChar char=""/>
              <a:tabLst>
                <a:tab pos="457200" algn="l"/>
              </a:tabLst>
            </a:pPr>
            <a:r>
              <a:rPr lang="en-US" b="1" dirty="0" smtClean="0">
                <a:latin typeface="Times New Roman"/>
                <a:ea typeface="Calibri"/>
                <a:cs typeface="Times New Roman"/>
              </a:rPr>
              <a:t>Smart Contracts</a:t>
            </a:r>
            <a:r>
              <a:rPr lang="en-US" dirty="0" smtClean="0">
                <a:latin typeface="Times New Roman"/>
                <a:ea typeface="Calibri"/>
                <a:cs typeface="Times New Roman"/>
              </a:rPr>
              <a:t>: Evidence can be securely recorded and accessed via smart contracts written in Solidity. These contracts define specific functions to manage evidence, and interactions with them are logged permanently on the </a:t>
            </a:r>
            <a:r>
              <a:rPr lang="en-US" dirty="0" err="1" smtClean="0">
                <a:latin typeface="Times New Roman"/>
                <a:ea typeface="Calibri"/>
                <a:cs typeface="Times New Roman"/>
              </a:rPr>
              <a:t>blockchain</a:t>
            </a:r>
            <a:r>
              <a:rPr lang="en-US" dirty="0" smtClean="0">
                <a:latin typeface="Times New Roman"/>
                <a:ea typeface="Calibri"/>
                <a:cs typeface="Times New Roman"/>
              </a:rPr>
              <a:t>.</a:t>
            </a:r>
            <a:endParaRPr lang="en-US" sz="1400" dirty="0" smtClean="0">
              <a:latin typeface="Calibri"/>
              <a:ea typeface="Calibri"/>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CustomShape 12"/>
          <p:cNvSpPr/>
          <p:nvPr/>
        </p:nvSpPr>
        <p:spPr>
          <a:xfrm>
            <a:off x="502560" y="225720"/>
            <a:ext cx="9063720" cy="93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pPr>
            <a:r>
              <a:rPr lang="en-US" sz="4400" b="0" strike="noStrike" spc="-1">
                <a:solidFill>
                  <a:srgbClr val="000000"/>
                </a:solidFill>
                <a:latin typeface="Calibri"/>
                <a:ea typeface="DejaVu Sans"/>
              </a:rPr>
              <a:t>Advantages</a:t>
            </a:r>
            <a:endParaRPr lang="en-IN" sz="4400" b="0" strike="noStrike" spc="-1">
              <a:solidFill>
                <a:srgbClr val="000000"/>
              </a:solidFill>
              <a:latin typeface="Arial"/>
            </a:endParaRPr>
          </a:p>
        </p:txBody>
      </p:sp>
      <p:sp>
        <p:nvSpPr>
          <p:cNvPr id="3" name="Rectangle 1">
            <a:extLst>
              <a:ext uri="{FF2B5EF4-FFF2-40B4-BE49-F238E27FC236}">
                <a16:creationId xmlns="" xmlns:a16="http://schemas.microsoft.com/office/drawing/2014/main" id="{8EC1ED73-8027-7564-7E45-8E5E7ADF29AD}"/>
              </a:ext>
            </a:extLst>
          </p:cNvPr>
          <p:cNvSpPr>
            <a:spLocks noChangeArrowheads="1"/>
          </p:cNvSpPr>
          <p:nvPr/>
        </p:nvSpPr>
        <p:spPr bwMode="auto">
          <a:xfrm>
            <a:off x="850626" y="1090806"/>
            <a:ext cx="8817810" cy="23834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7000"/>
              </a:lnSpc>
              <a:spcAft>
                <a:spcPts val="800"/>
              </a:spcAft>
            </a:pPr>
            <a:r>
              <a:rPr lang="en-US" b="1" dirty="0" smtClean="0">
                <a:latin typeface="Times New Roman"/>
                <a:ea typeface="Times New Roman"/>
                <a:cs typeface="Times New Roman"/>
              </a:rPr>
              <a:t>🔐 Tamper-Proof &amp; Immutable</a:t>
            </a:r>
            <a:endParaRPr lang="en-US" sz="1400" dirty="0" smtClean="0">
              <a:latin typeface="Calibri"/>
              <a:ea typeface="Calibri"/>
              <a:cs typeface="Times New Roman"/>
            </a:endParaRPr>
          </a:p>
          <a:p>
            <a:pPr marL="342900" lvl="0" indent="-342900">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Once evidence is added to the </a:t>
            </a:r>
            <a:r>
              <a:rPr lang="en-US" dirty="0" err="1" smtClean="0">
                <a:latin typeface="Times New Roman"/>
                <a:ea typeface="Times New Roman"/>
                <a:cs typeface="Times New Roman"/>
              </a:rPr>
              <a:t>blockchain</a:t>
            </a:r>
            <a:r>
              <a:rPr lang="en-US" dirty="0" smtClean="0">
                <a:latin typeface="Times New Roman"/>
                <a:ea typeface="Times New Roman"/>
                <a:cs typeface="Times New Roman"/>
              </a:rPr>
              <a:t>, it </a:t>
            </a:r>
            <a:r>
              <a:rPr lang="en-US" b="1" dirty="0" smtClean="0">
                <a:latin typeface="Times New Roman"/>
                <a:ea typeface="Times New Roman"/>
                <a:cs typeface="Times New Roman"/>
              </a:rPr>
              <a:t>cannot be changed or deleted</a:t>
            </a:r>
            <a:r>
              <a:rPr lang="en-US" dirty="0" smtClean="0">
                <a:latin typeface="Times New Roman"/>
                <a:ea typeface="Times New Roman"/>
                <a:cs typeface="Times New Roman"/>
              </a:rPr>
              <a:t>.</a:t>
            </a:r>
            <a:endParaRPr lang="en-US" sz="1400" dirty="0" smtClean="0">
              <a:latin typeface="Calibri"/>
              <a:ea typeface="Calibri"/>
              <a:cs typeface="Times New Roman"/>
            </a:endParaRPr>
          </a:p>
          <a:p>
            <a:pPr marL="342900" lvl="0" indent="-342900">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Any tampering attempt is </a:t>
            </a:r>
            <a:r>
              <a:rPr lang="en-US" b="1" dirty="0" smtClean="0">
                <a:latin typeface="Times New Roman"/>
                <a:ea typeface="Times New Roman"/>
                <a:cs typeface="Times New Roman"/>
              </a:rPr>
              <a:t>immediately detected</a:t>
            </a:r>
            <a:r>
              <a:rPr lang="en-US" dirty="0" smtClean="0">
                <a:latin typeface="Times New Roman"/>
                <a:ea typeface="Times New Roman"/>
                <a:cs typeface="Times New Roman"/>
              </a:rPr>
              <a:t> through hash mismatches.</a:t>
            </a:r>
            <a:endParaRPr lang="en-US" sz="1400" dirty="0" smtClean="0">
              <a:latin typeface="Calibri"/>
              <a:ea typeface="Calibri"/>
              <a:cs typeface="Times New Roman"/>
            </a:endParaRPr>
          </a:p>
          <a:p>
            <a:pPr>
              <a:lnSpc>
                <a:spcPct val="107000"/>
              </a:lnSpc>
              <a:spcAft>
                <a:spcPts val="800"/>
              </a:spcAft>
            </a:pPr>
            <a:r>
              <a:rPr lang="en-US" b="1" dirty="0" smtClean="0">
                <a:latin typeface="Times New Roman"/>
                <a:ea typeface="Times New Roman"/>
                <a:cs typeface="Times New Roman"/>
              </a:rPr>
              <a:t>🧩 Decentralized Storage</a:t>
            </a:r>
            <a:endParaRPr lang="en-US" sz="1400" dirty="0" smtClean="0">
              <a:latin typeface="Calibri"/>
              <a:ea typeface="Calibri"/>
              <a:cs typeface="Times New Roman"/>
            </a:endParaRPr>
          </a:p>
          <a:p>
            <a:pPr marL="342900" lvl="0" indent="-342900">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Data is stored across multiple nodes, </a:t>
            </a:r>
            <a:r>
              <a:rPr lang="en-US" b="1" dirty="0" smtClean="0">
                <a:latin typeface="Times New Roman"/>
                <a:ea typeface="Times New Roman"/>
                <a:cs typeface="Times New Roman"/>
              </a:rPr>
              <a:t>eliminating a single point of failure</a:t>
            </a:r>
            <a:r>
              <a:rPr lang="en-US" dirty="0" smtClean="0">
                <a:latin typeface="Times New Roman"/>
                <a:ea typeface="Times New Roman"/>
                <a:cs typeface="Times New Roman"/>
              </a:rPr>
              <a:t>.</a:t>
            </a:r>
            <a:endParaRPr lang="en-US" sz="1400" dirty="0" smtClean="0">
              <a:latin typeface="Calibri"/>
              <a:ea typeface="Calibri"/>
              <a:cs typeface="Times New Roman"/>
            </a:endParaRPr>
          </a:p>
          <a:p>
            <a:pPr marL="342900" lvl="0" indent="-342900">
              <a:lnSpc>
                <a:spcPct val="107000"/>
              </a:lnSpc>
              <a:spcAft>
                <a:spcPts val="800"/>
              </a:spcAft>
              <a:buSzPts val="1000"/>
              <a:buFont typeface="Symbol"/>
              <a:buChar char=""/>
              <a:tabLst>
                <a:tab pos="457200" algn="l"/>
              </a:tabLst>
            </a:pPr>
            <a:r>
              <a:rPr lang="en-US" dirty="0" smtClean="0">
                <a:latin typeface="Times New Roman"/>
                <a:ea typeface="Times New Roman"/>
                <a:cs typeface="Times New Roman"/>
              </a:rPr>
              <a:t>More secure and </a:t>
            </a:r>
            <a:r>
              <a:rPr lang="en-US" b="1" dirty="0" smtClean="0">
                <a:latin typeface="Times New Roman"/>
                <a:ea typeface="Times New Roman"/>
                <a:cs typeface="Times New Roman"/>
              </a:rPr>
              <a:t>resilient to attacks</a:t>
            </a:r>
            <a:r>
              <a:rPr lang="en-US" dirty="0" smtClean="0">
                <a:latin typeface="Times New Roman"/>
                <a:ea typeface="Times New Roman"/>
                <a:cs typeface="Times New Roman"/>
              </a:rPr>
              <a:t>.</a:t>
            </a:r>
            <a:endParaRPr lang="en-US" sz="1400" dirty="0">
              <a:latin typeface="Calibri"/>
              <a:ea typeface="Calibri"/>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4"/>
          <p:cNvSpPr/>
          <p:nvPr/>
        </p:nvSpPr>
        <p:spPr>
          <a:xfrm>
            <a:off x="673920" y="483754"/>
            <a:ext cx="8978760" cy="812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62500" lnSpcReduction="20000"/>
          </a:bodyPr>
          <a:lstStyle/>
          <a:p>
            <a:pPr>
              <a:lnSpc>
                <a:spcPct val="100000"/>
              </a:lnSpc>
            </a:pPr>
            <a:r>
              <a:rPr lang="en-US" sz="4400" b="1" u="sng" strike="noStrike" spc="-1">
                <a:solidFill>
                  <a:srgbClr val="775F55"/>
                </a:solidFill>
                <a:uFillTx/>
                <a:latin typeface="Tw Cen MT"/>
                <a:ea typeface="DejaVu Sans"/>
              </a:rPr>
              <a:t>HARDWARE REQUIREMENTS:</a:t>
            </a:r>
            <a:r>
              <a:rPr sz="4400"/>
              <a:t/>
            </a:r>
            <a:br>
              <a:rPr sz="4400"/>
            </a:br>
            <a:endParaRPr lang="en-IN" sz="4400" b="0" strike="noStrike" spc="-1">
              <a:solidFill>
                <a:srgbClr val="000000"/>
              </a:solidFill>
              <a:latin typeface="Arial"/>
            </a:endParaRPr>
          </a:p>
        </p:txBody>
      </p:sp>
      <p:sp>
        <p:nvSpPr>
          <p:cNvPr id="171" name="CustomShape 13"/>
          <p:cNvSpPr/>
          <p:nvPr/>
        </p:nvSpPr>
        <p:spPr>
          <a:xfrm>
            <a:off x="673920" y="1321920"/>
            <a:ext cx="8978760" cy="3709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pPr>
            <a:r>
              <a:rPr lang="en-IN" sz="2000" dirty="0" smtClean="0"/>
              <a:t>•	System		:	 Pentium IV 2.4 GHz.</a:t>
            </a:r>
            <a:endParaRPr lang="en-US" sz="2000" dirty="0" smtClean="0"/>
          </a:p>
          <a:p>
            <a:pPr>
              <a:lnSpc>
                <a:spcPct val="150000"/>
              </a:lnSpc>
            </a:pPr>
            <a:r>
              <a:rPr lang="en-IN" sz="2000" dirty="0" smtClean="0"/>
              <a:t>•	Hard Disk        	: 	40 GB.</a:t>
            </a:r>
            <a:endParaRPr lang="en-US" sz="2000" dirty="0" smtClean="0"/>
          </a:p>
          <a:p>
            <a:pPr>
              <a:lnSpc>
                <a:spcPct val="150000"/>
              </a:lnSpc>
            </a:pPr>
            <a:r>
              <a:rPr lang="en-IN" sz="2000" dirty="0" smtClean="0"/>
              <a:t>•	Ram		: 	512 Mb.</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375</TotalTime>
  <Words>856</Words>
  <Application>Microsoft Office PowerPoint</Application>
  <PresentationFormat>Custom</PresentationFormat>
  <Paragraphs>68</Paragraphs>
  <Slides>27</Slides>
  <Notes>1</Notes>
  <HiddenSlides>0</HiddenSlides>
  <MMClips>0</MMClips>
  <ScaleCrop>false</ScaleCrop>
  <HeadingPairs>
    <vt:vector size="4" baseType="variant">
      <vt:variant>
        <vt:lpstr>Theme</vt:lpstr>
      </vt:variant>
      <vt:variant>
        <vt:i4>3</vt:i4>
      </vt:variant>
      <vt:variant>
        <vt:lpstr>Slide Titles</vt:lpstr>
      </vt:variant>
      <vt:variant>
        <vt:i4>27</vt:i4>
      </vt:variant>
    </vt:vector>
  </HeadingPairs>
  <TitlesOfParts>
    <vt:vector size="30" baseType="lpstr">
      <vt:lpstr>Office Theme</vt:lpstr>
      <vt:lpstr>Office Theme</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perikala Gowtham</dc:creator>
  <cp:lastModifiedBy>sandeep</cp:lastModifiedBy>
  <cp:revision>35</cp:revision>
  <dcterms:created xsi:type="dcterms:W3CDTF">2024-02-19T10:18:03Z</dcterms:created>
  <dcterms:modified xsi:type="dcterms:W3CDTF">2025-05-22T12:06:06Z</dcterms:modified>
  <dc:language>en-IN</dc:language>
</cp:coreProperties>
</file>