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anva Sans" panose="020B0604020202020204" charset="0"/>
      <p:regular r:id="rId23"/>
    </p:embeddedFont>
    <p:embeddedFont>
      <p:font typeface="Canva Sans Bold" panose="020B0604020202020204" charset="0"/>
      <p:regular r:id="rId24"/>
    </p:embeddedFont>
    <p:embeddedFont>
      <p:font typeface="DM Sans" pitchFamily="2" charset="0"/>
      <p:regular r:id="rId25"/>
    </p:embeddedFont>
    <p:embeddedFont>
      <p:font typeface="Lato" panose="020F0502020204030203" pitchFamily="34" charset="0"/>
      <p:regular r:id="rId26"/>
    </p:embeddedFont>
    <p:embeddedFont>
      <p:font typeface="League Spartan"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32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1028700" y="0"/>
            <a:ext cx="15919031" cy="3386843"/>
          </a:xfrm>
          <a:custGeom>
            <a:avLst/>
            <a:gdLst/>
            <a:ahLst/>
            <a:cxnLst/>
            <a:rect l="l" t="t" r="r" b="b"/>
            <a:pathLst>
              <a:path w="15919031" h="3386843">
                <a:moveTo>
                  <a:pt x="0" y="0"/>
                </a:moveTo>
                <a:lnTo>
                  <a:pt x="15919031" y="0"/>
                </a:lnTo>
                <a:lnTo>
                  <a:pt x="15919031" y="3386843"/>
                </a:lnTo>
                <a:lnTo>
                  <a:pt x="0" y="3386843"/>
                </a:lnTo>
                <a:lnTo>
                  <a:pt x="0" y="0"/>
                </a:lnTo>
                <a:close/>
              </a:path>
            </a:pathLst>
          </a:custGeom>
          <a:blipFill>
            <a:blip r:embed="rId3"/>
            <a:stretch>
              <a:fillRect l="-1063" t="-15984" b="-7744"/>
            </a:stretch>
          </a:blipFill>
        </p:spPr>
      </p:sp>
      <p:sp>
        <p:nvSpPr>
          <p:cNvPr id="4" name="TextBox 4"/>
          <p:cNvSpPr txBox="1"/>
          <p:nvPr/>
        </p:nvSpPr>
        <p:spPr>
          <a:xfrm>
            <a:off x="437232" y="3744597"/>
            <a:ext cx="17860293" cy="1602864"/>
          </a:xfrm>
          <a:prstGeom prst="rect">
            <a:avLst/>
          </a:prstGeom>
        </p:spPr>
        <p:txBody>
          <a:bodyPr lIns="0" tIns="0" rIns="0" bIns="0" rtlCol="0" anchor="t">
            <a:spAutoFit/>
          </a:bodyPr>
          <a:lstStyle/>
          <a:p>
            <a:pPr algn="ctr">
              <a:lnSpc>
                <a:spcPts val="6478"/>
              </a:lnSpc>
              <a:spcBef>
                <a:spcPct val="0"/>
              </a:spcBef>
            </a:pPr>
            <a:r>
              <a:rPr lang="en-US" sz="4627">
                <a:solidFill>
                  <a:srgbClr val="000000"/>
                </a:solidFill>
                <a:latin typeface="League Spartan"/>
                <a:ea typeface="League Spartan"/>
                <a:cs typeface="League Spartan"/>
                <a:sym typeface="League Spartan"/>
              </a:rPr>
              <a:t>Artificial Neural Network (ANN) based control system for induction motors</a:t>
            </a:r>
          </a:p>
        </p:txBody>
      </p:sp>
      <p:sp>
        <p:nvSpPr>
          <p:cNvPr id="5" name="TextBox 5"/>
          <p:cNvSpPr txBox="1"/>
          <p:nvPr/>
        </p:nvSpPr>
        <p:spPr>
          <a:xfrm>
            <a:off x="2069197" y="5242685"/>
            <a:ext cx="14149606" cy="5280429"/>
          </a:xfrm>
          <a:prstGeom prst="rect">
            <a:avLst/>
          </a:prstGeom>
        </p:spPr>
        <p:txBody>
          <a:bodyPr lIns="0" tIns="0" rIns="0" bIns="0" rtlCol="0" anchor="t">
            <a:spAutoFit/>
          </a:bodyPr>
          <a:lstStyle/>
          <a:p>
            <a:pPr algn="ctr">
              <a:lnSpc>
                <a:spcPts val="7537"/>
              </a:lnSpc>
            </a:pPr>
            <a:r>
              <a:rPr lang="en-US" sz="5384">
                <a:solidFill>
                  <a:srgbClr val="000000"/>
                </a:solidFill>
                <a:latin typeface="DM Sans"/>
                <a:ea typeface="DM Sans"/>
                <a:cs typeface="DM Sans"/>
                <a:sym typeface="DM Sans"/>
              </a:rPr>
              <a:t>TEAM MEMBERS </a:t>
            </a:r>
          </a:p>
          <a:p>
            <a:pPr algn="ctr">
              <a:lnSpc>
                <a:spcPts val="5717"/>
              </a:lnSpc>
            </a:pPr>
            <a:r>
              <a:rPr lang="en-US" sz="4084">
                <a:solidFill>
                  <a:srgbClr val="000000"/>
                </a:solidFill>
                <a:latin typeface="Canva Sans"/>
                <a:ea typeface="Canva Sans"/>
                <a:cs typeface="Canva Sans"/>
                <a:sym typeface="Canva Sans"/>
              </a:rPr>
              <a:t>1.Roahiyaa  T          - CB.SC.U4AIE24043</a:t>
            </a:r>
          </a:p>
          <a:p>
            <a:pPr algn="ctr">
              <a:lnSpc>
                <a:spcPts val="5717"/>
              </a:lnSpc>
            </a:pPr>
            <a:r>
              <a:rPr lang="en-US" sz="4084">
                <a:solidFill>
                  <a:srgbClr val="000000"/>
                </a:solidFill>
                <a:latin typeface="Canva Sans"/>
                <a:ea typeface="Canva Sans"/>
                <a:cs typeface="Canva Sans"/>
                <a:sym typeface="Canva Sans"/>
              </a:rPr>
              <a:t>2.Shivanandana A - CB.SC.U4AIE24049</a:t>
            </a:r>
          </a:p>
          <a:p>
            <a:pPr algn="ctr">
              <a:lnSpc>
                <a:spcPts val="5717"/>
              </a:lnSpc>
            </a:pPr>
            <a:r>
              <a:rPr lang="en-US" sz="4084">
                <a:solidFill>
                  <a:srgbClr val="000000"/>
                </a:solidFill>
                <a:latin typeface="Canva Sans"/>
                <a:ea typeface="Canva Sans"/>
                <a:cs typeface="Canva Sans"/>
                <a:sym typeface="Canva Sans"/>
              </a:rPr>
              <a:t>3.Srinithi K               - CB.SC.U4AIE24055 </a:t>
            </a:r>
          </a:p>
          <a:p>
            <a:pPr algn="ctr">
              <a:lnSpc>
                <a:spcPts val="5717"/>
              </a:lnSpc>
            </a:pPr>
            <a:r>
              <a:rPr lang="en-US" sz="4084">
                <a:solidFill>
                  <a:srgbClr val="000000"/>
                </a:solidFill>
                <a:latin typeface="Canva Sans"/>
                <a:ea typeface="Canva Sans"/>
                <a:cs typeface="Canva Sans"/>
                <a:sym typeface="Canva Sans"/>
              </a:rPr>
              <a:t> 4.Vanishree S          - CB.SC.U4AIE24059 </a:t>
            </a:r>
          </a:p>
          <a:p>
            <a:pPr algn="ctr">
              <a:lnSpc>
                <a:spcPts val="5717"/>
              </a:lnSpc>
            </a:pPr>
            <a:endParaRPr lang="en-US" sz="4084">
              <a:solidFill>
                <a:srgbClr val="000000"/>
              </a:solidFill>
              <a:latin typeface="Canva Sans"/>
              <a:ea typeface="Canva Sans"/>
              <a:cs typeface="Canva Sans"/>
              <a:sym typeface="Canva Sans"/>
            </a:endParaRPr>
          </a:p>
          <a:p>
            <a:pPr algn="ctr">
              <a:lnSpc>
                <a:spcPts val="5717"/>
              </a:lnSpc>
              <a:spcBef>
                <a:spcPct val="0"/>
              </a:spcBef>
            </a:pPr>
            <a:r>
              <a:rPr lang="en-US" sz="4084">
                <a:solidFill>
                  <a:srgbClr val="000000"/>
                </a:solidFill>
                <a:latin typeface="Canva Sans"/>
                <a:ea typeface="Canva Sans"/>
                <a:cs typeface="Canva Sans"/>
                <a:sym typeface="Canva Sans"/>
              </a:rPr>
              <a:t> </a:t>
            </a: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10234457" y="6315567"/>
            <a:ext cx="3624069" cy="679450"/>
          </a:xfrm>
          <a:prstGeom prst="rect">
            <a:avLst/>
          </a:prstGeom>
        </p:spPr>
        <p:txBody>
          <a:bodyPr lIns="0" tIns="0" rIns="0" bIns="0" rtlCol="0" anchor="t">
            <a:spAutoFit/>
          </a:bodyPr>
          <a:lstStyle/>
          <a:p>
            <a:pPr algn="ctr">
              <a:lnSpc>
                <a:spcPts val="5599"/>
              </a:lnSpc>
            </a:pPr>
            <a:r>
              <a:rPr lang="en-US" sz="3999">
                <a:solidFill>
                  <a:srgbClr val="DCE3EC"/>
                </a:solidFill>
                <a:latin typeface="Lato"/>
                <a:ea typeface="Lato"/>
                <a:cs typeface="Lato"/>
                <a:sym typeface="Lato"/>
              </a:rPr>
              <a:t>Discuss﻿ion</a:t>
            </a:r>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
        <p:nvSpPr>
          <p:cNvPr id="4" name="TextBox 4"/>
          <p:cNvSpPr txBox="1"/>
          <p:nvPr/>
        </p:nvSpPr>
        <p:spPr>
          <a:xfrm>
            <a:off x="1324215" y="179826"/>
            <a:ext cx="15392985" cy="1612022"/>
          </a:xfrm>
          <a:prstGeom prst="rect">
            <a:avLst/>
          </a:prstGeom>
        </p:spPr>
        <p:txBody>
          <a:bodyPr lIns="0" tIns="0" rIns="0" bIns="0" rtlCol="0" anchor="t">
            <a:spAutoFit/>
          </a:bodyPr>
          <a:lstStyle/>
          <a:p>
            <a:pPr algn="ctr">
              <a:lnSpc>
                <a:spcPts val="6492"/>
              </a:lnSpc>
            </a:pPr>
            <a:r>
              <a:rPr lang="en-US" sz="4637" b="1">
                <a:solidFill>
                  <a:srgbClr val="000000"/>
                </a:solidFill>
                <a:latin typeface="Canva Sans Bold"/>
                <a:ea typeface="Canva Sans Bold"/>
                <a:cs typeface="Canva Sans Bold"/>
                <a:sym typeface="Canva Sans Bold"/>
              </a:rPr>
              <a:t>Volts-per-Hertz (V/F) Control for Speed Regulation with PI Controller</a:t>
            </a:r>
          </a:p>
        </p:txBody>
      </p:sp>
      <p:sp>
        <p:nvSpPr>
          <p:cNvPr id="5" name="TextBox 5"/>
          <p:cNvSpPr txBox="1"/>
          <p:nvPr/>
        </p:nvSpPr>
        <p:spPr>
          <a:xfrm>
            <a:off x="905408" y="2037080"/>
            <a:ext cx="16230600" cy="6155691"/>
          </a:xfrm>
          <a:prstGeom prst="rect">
            <a:avLst/>
          </a:prstGeom>
        </p:spPr>
        <p:txBody>
          <a:bodyPr lIns="0" tIns="0" rIns="0" bIns="0" rtlCol="0" anchor="t">
            <a:spAutoFit/>
          </a:bodyPr>
          <a:lstStyle/>
          <a:p>
            <a:pPr marL="626106" lvl="1" indent="-313053" algn="l">
              <a:lnSpc>
                <a:spcPts val="4059"/>
              </a:lnSpc>
              <a:buFont typeface="Arial"/>
              <a:buChar char="•"/>
            </a:pPr>
            <a:r>
              <a:rPr lang="en-US" sz="2899">
                <a:solidFill>
                  <a:srgbClr val="000000"/>
                </a:solidFill>
                <a:latin typeface="Canva Sans"/>
                <a:ea typeface="Canva Sans"/>
                <a:cs typeface="Canva Sans"/>
                <a:sym typeface="Canva Sans"/>
              </a:rPr>
              <a:t>The V/F control method maintains a constant voltage-to-frequency ratio to keep the motor flux constant, ensuring steady torque across speed ranges.</a:t>
            </a:r>
          </a:p>
          <a:p>
            <a:pPr marL="626106" lvl="1" indent="-313053" algn="l">
              <a:lnSpc>
                <a:spcPts val="4059"/>
              </a:lnSpc>
              <a:buFont typeface="Arial"/>
              <a:buChar char="•"/>
            </a:pPr>
            <a:r>
              <a:rPr lang="en-US" sz="2899">
                <a:solidFill>
                  <a:srgbClr val="000000"/>
                </a:solidFill>
                <a:latin typeface="Canva Sans"/>
                <a:ea typeface="Canva Sans"/>
                <a:cs typeface="Canva Sans"/>
                <a:sym typeface="Canva Sans"/>
              </a:rPr>
              <a:t>A closed-loop system is used to enhance accuracy by feeding back the motor speed.</a:t>
            </a:r>
          </a:p>
          <a:p>
            <a:pPr marL="626106" lvl="1" indent="-313053" algn="l">
              <a:lnSpc>
                <a:spcPts val="4059"/>
              </a:lnSpc>
              <a:buFont typeface="Arial"/>
              <a:buChar char="•"/>
            </a:pPr>
            <a:r>
              <a:rPr lang="en-US" sz="2899">
                <a:solidFill>
                  <a:srgbClr val="000000"/>
                </a:solidFill>
                <a:latin typeface="Canva Sans"/>
                <a:ea typeface="Canva Sans"/>
                <a:cs typeface="Canva Sans"/>
                <a:sym typeface="Canva Sans"/>
              </a:rPr>
              <a:t>A Proportional-Integral (PI) controller compares the reference and actual speed to minimize error.</a:t>
            </a:r>
          </a:p>
          <a:p>
            <a:pPr marL="626106" lvl="1" indent="-313053" algn="l">
              <a:lnSpc>
                <a:spcPts val="4059"/>
              </a:lnSpc>
              <a:buFont typeface="Arial"/>
              <a:buChar char="•"/>
            </a:pPr>
            <a:r>
              <a:rPr lang="en-US" sz="2899">
                <a:solidFill>
                  <a:srgbClr val="000000"/>
                </a:solidFill>
                <a:latin typeface="Canva Sans"/>
                <a:ea typeface="Canva Sans"/>
                <a:cs typeface="Canva Sans"/>
                <a:sym typeface="Canva Sans"/>
              </a:rPr>
              <a:t>The PI output regulates the frequency and voltage fed into the motor via a PWM inverter.</a:t>
            </a:r>
          </a:p>
          <a:p>
            <a:pPr marL="626106" lvl="1" indent="-313053" algn="l">
              <a:lnSpc>
                <a:spcPts val="4059"/>
              </a:lnSpc>
              <a:buFont typeface="Arial"/>
              <a:buChar char="•"/>
            </a:pPr>
            <a:r>
              <a:rPr lang="en-US" sz="2899">
                <a:solidFill>
                  <a:srgbClr val="000000"/>
                </a:solidFill>
                <a:latin typeface="Canva Sans"/>
                <a:ea typeface="Canva Sans"/>
                <a:cs typeface="Canva Sans"/>
                <a:sym typeface="Canva Sans"/>
              </a:rPr>
              <a:t>This method provides simplified speed control suitable for many real-world applications without the complexity of vector control.</a:t>
            </a:r>
          </a:p>
          <a:p>
            <a:pPr marL="626106" lvl="1" indent="-313053" algn="l">
              <a:lnSpc>
                <a:spcPts val="4059"/>
              </a:lnSpc>
              <a:buFont typeface="Arial"/>
              <a:buChar char="•"/>
            </a:pPr>
            <a:r>
              <a:rPr lang="en-US" sz="2899">
                <a:solidFill>
                  <a:srgbClr val="000000"/>
                </a:solidFill>
                <a:latin typeface="Canva Sans"/>
                <a:ea typeface="Canva Sans"/>
                <a:cs typeface="Canva Sans"/>
                <a:sym typeface="Canva Sans"/>
              </a:rPr>
              <a:t>MATLAB/Simulink is used to design, simulate, and evaluate the effectiveness of the proposed control system.</a:t>
            </a:r>
          </a:p>
          <a:p>
            <a:pPr algn="l">
              <a:lnSpc>
                <a:spcPts val="4059"/>
              </a:lnSpc>
              <a:spcBef>
                <a:spcPct val="0"/>
              </a:spcBef>
            </a:pPr>
            <a:endParaRPr lang="en-US" sz="2899">
              <a:solidFill>
                <a:srgbClr val="000000"/>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
        <p:nvSpPr>
          <p:cNvPr id="3" name="TextBox 3"/>
          <p:cNvSpPr txBox="1"/>
          <p:nvPr/>
        </p:nvSpPr>
        <p:spPr>
          <a:xfrm>
            <a:off x="3473737" y="335464"/>
            <a:ext cx="10798215" cy="693236"/>
          </a:xfrm>
          <a:prstGeom prst="rect">
            <a:avLst/>
          </a:prstGeom>
        </p:spPr>
        <p:txBody>
          <a:bodyPr lIns="0" tIns="0" rIns="0" bIns="0" rtlCol="0" anchor="t">
            <a:spAutoFit/>
          </a:bodyPr>
          <a:lstStyle/>
          <a:p>
            <a:pPr algn="ctr">
              <a:lnSpc>
                <a:spcPts val="5668"/>
              </a:lnSpc>
              <a:spcBef>
                <a:spcPct val="0"/>
              </a:spcBef>
            </a:pPr>
            <a:r>
              <a:rPr lang="en-US" sz="4049" b="1">
                <a:solidFill>
                  <a:srgbClr val="000000"/>
                </a:solidFill>
                <a:latin typeface="Canva Sans Bold"/>
                <a:ea typeface="Canva Sans Bold"/>
                <a:cs typeface="Canva Sans Bold"/>
                <a:sym typeface="Canva Sans Bold"/>
              </a:rPr>
              <a:t>Integrating ANN into the Simulink Model</a:t>
            </a:r>
          </a:p>
        </p:txBody>
      </p:sp>
      <p:sp>
        <p:nvSpPr>
          <p:cNvPr id="4" name="TextBox 4"/>
          <p:cNvSpPr txBox="1"/>
          <p:nvPr/>
        </p:nvSpPr>
        <p:spPr>
          <a:xfrm>
            <a:off x="149816" y="1525952"/>
            <a:ext cx="17988367" cy="6615970"/>
          </a:xfrm>
          <a:prstGeom prst="rect">
            <a:avLst/>
          </a:prstGeom>
        </p:spPr>
        <p:txBody>
          <a:bodyPr lIns="0" tIns="0" rIns="0" bIns="0" rtlCol="0" anchor="t">
            <a:spAutoFit/>
          </a:bodyPr>
          <a:lstStyle/>
          <a:p>
            <a:pPr marL="680891" lvl="1" indent="-340446" algn="l">
              <a:lnSpc>
                <a:spcPts val="4415"/>
              </a:lnSpc>
              <a:buFont typeface="Arial"/>
              <a:buChar char="•"/>
            </a:pPr>
            <a:r>
              <a:rPr lang="en-US" sz="3153">
                <a:solidFill>
                  <a:srgbClr val="000000"/>
                </a:solidFill>
                <a:latin typeface="Canva Sans"/>
                <a:ea typeface="Canva Sans"/>
                <a:cs typeface="Canva Sans"/>
                <a:sym typeface="Canva Sans"/>
              </a:rPr>
              <a:t>Artificial Neural Network (ANN) is introduced to enhance the adaptability of the V/F control system.</a:t>
            </a:r>
          </a:p>
          <a:p>
            <a:pPr marL="680891" lvl="1" indent="-340446" algn="l">
              <a:lnSpc>
                <a:spcPts val="4415"/>
              </a:lnSpc>
              <a:buFont typeface="Arial"/>
              <a:buChar char="•"/>
            </a:pPr>
            <a:r>
              <a:rPr lang="en-US" sz="3153">
                <a:solidFill>
                  <a:srgbClr val="000000"/>
                </a:solidFill>
                <a:latin typeface="Canva Sans"/>
                <a:ea typeface="Canva Sans"/>
                <a:cs typeface="Canva Sans"/>
                <a:sym typeface="Canva Sans"/>
              </a:rPr>
              <a:t>ANN is trained using input-output data from the motor.</a:t>
            </a:r>
          </a:p>
          <a:p>
            <a:pPr marL="680891" lvl="1" indent="-340446" algn="l">
              <a:lnSpc>
                <a:spcPts val="4415"/>
              </a:lnSpc>
              <a:buFont typeface="Arial"/>
              <a:buChar char="•"/>
            </a:pPr>
            <a:r>
              <a:rPr lang="en-US" sz="3153">
                <a:solidFill>
                  <a:srgbClr val="000000"/>
                </a:solidFill>
                <a:latin typeface="Canva Sans"/>
                <a:ea typeface="Canva Sans"/>
                <a:cs typeface="Canva Sans"/>
                <a:sym typeface="Canva Sans"/>
              </a:rPr>
              <a:t>A feedforward backpropagation network is created and trained in MATLAB Neural Network Toolbox.</a:t>
            </a:r>
          </a:p>
          <a:p>
            <a:pPr marL="680891" lvl="1" indent="-340446" algn="l">
              <a:lnSpc>
                <a:spcPts val="4415"/>
              </a:lnSpc>
              <a:buFont typeface="Arial"/>
              <a:buChar char="•"/>
            </a:pPr>
            <a:r>
              <a:rPr lang="en-US" sz="3153">
                <a:solidFill>
                  <a:srgbClr val="000000"/>
                </a:solidFill>
                <a:latin typeface="Canva Sans"/>
                <a:ea typeface="Canva Sans"/>
                <a:cs typeface="Canva Sans"/>
                <a:sym typeface="Canva Sans"/>
              </a:rPr>
              <a:t>The trained ANN model is exported and integrated into Simulink as a functional block.</a:t>
            </a:r>
          </a:p>
          <a:p>
            <a:pPr marL="680891" lvl="1" indent="-340446" algn="l">
              <a:lnSpc>
                <a:spcPts val="4415"/>
              </a:lnSpc>
              <a:buFont typeface="Arial"/>
              <a:buChar char="•"/>
            </a:pPr>
            <a:r>
              <a:rPr lang="en-US" sz="3153">
                <a:solidFill>
                  <a:srgbClr val="000000"/>
                </a:solidFill>
                <a:latin typeface="Canva Sans"/>
                <a:ea typeface="Canva Sans"/>
                <a:cs typeface="Canva Sans"/>
                <a:sym typeface="Canva Sans"/>
              </a:rPr>
              <a:t>ANN replaces traditional PI control by predicting optimal control actions based on learned behavior.</a:t>
            </a:r>
          </a:p>
          <a:p>
            <a:pPr marL="680891" lvl="1" indent="-340446" algn="l">
              <a:lnSpc>
                <a:spcPts val="4415"/>
              </a:lnSpc>
              <a:buFont typeface="Arial"/>
              <a:buChar char="•"/>
            </a:pPr>
            <a:r>
              <a:rPr lang="en-US" sz="3153">
                <a:solidFill>
                  <a:srgbClr val="000000"/>
                </a:solidFill>
                <a:latin typeface="Canva Sans"/>
                <a:ea typeface="Canva Sans"/>
                <a:cs typeface="Canva Sans"/>
                <a:sym typeface="Canva Sans"/>
              </a:rPr>
              <a:t>Helps in handling non-linearities, disturbances, or parameter variations more effectively.</a:t>
            </a:r>
          </a:p>
          <a:p>
            <a:pPr marL="680891" lvl="1" indent="-340446" algn="l">
              <a:lnSpc>
                <a:spcPts val="4415"/>
              </a:lnSpc>
              <a:buFont typeface="Arial"/>
              <a:buChar char="•"/>
            </a:pPr>
            <a:r>
              <a:rPr lang="en-US" sz="3153">
                <a:solidFill>
                  <a:srgbClr val="000000"/>
                </a:solidFill>
                <a:latin typeface="Canva Sans"/>
                <a:ea typeface="Canva Sans"/>
                <a:cs typeface="Canva Sans"/>
                <a:sym typeface="Canva Sans"/>
              </a:rPr>
              <a:t>Improves the system’s response time, accuracy, and robustness under varying load and speed conditions.</a:t>
            </a:r>
          </a:p>
          <a:p>
            <a:pPr algn="l">
              <a:lnSpc>
                <a:spcPts val="4415"/>
              </a:lnSpc>
              <a:spcBef>
                <a:spcPct val="0"/>
              </a:spcBef>
            </a:pPr>
            <a:endParaRPr lang="en-US" sz="3153">
              <a:solidFill>
                <a:srgbClr val="000000"/>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10234457" y="6315567"/>
            <a:ext cx="3624069" cy="679450"/>
          </a:xfrm>
          <a:prstGeom prst="rect">
            <a:avLst/>
          </a:prstGeom>
        </p:spPr>
        <p:txBody>
          <a:bodyPr lIns="0" tIns="0" rIns="0" bIns="0" rtlCol="0" anchor="t">
            <a:spAutoFit/>
          </a:bodyPr>
          <a:lstStyle/>
          <a:p>
            <a:pPr algn="ctr">
              <a:lnSpc>
                <a:spcPts val="5599"/>
              </a:lnSpc>
            </a:pPr>
            <a:r>
              <a:rPr lang="en-US" sz="3999">
                <a:solidFill>
                  <a:srgbClr val="DCE3EC"/>
                </a:solidFill>
                <a:latin typeface="Lato"/>
                <a:ea typeface="Lato"/>
                <a:cs typeface="Lato"/>
                <a:sym typeface="Lato"/>
              </a:rPr>
              <a:t>Discuss﻿ion</a:t>
            </a:r>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
        <p:nvSpPr>
          <p:cNvPr id="4" name="TextBox 4"/>
          <p:cNvSpPr txBox="1"/>
          <p:nvPr/>
        </p:nvSpPr>
        <p:spPr>
          <a:xfrm>
            <a:off x="1028700" y="195609"/>
            <a:ext cx="14511258" cy="1580456"/>
          </a:xfrm>
          <a:prstGeom prst="rect">
            <a:avLst/>
          </a:prstGeom>
        </p:spPr>
        <p:txBody>
          <a:bodyPr lIns="0" tIns="0" rIns="0" bIns="0" rtlCol="0" anchor="t">
            <a:spAutoFit/>
          </a:bodyPr>
          <a:lstStyle/>
          <a:p>
            <a:pPr algn="ctr">
              <a:lnSpc>
                <a:spcPts val="6342"/>
              </a:lnSpc>
            </a:pPr>
            <a:r>
              <a:rPr lang="en-US" sz="4530" b="1">
                <a:solidFill>
                  <a:srgbClr val="000000"/>
                </a:solidFill>
                <a:latin typeface="Canva Sans Bold"/>
                <a:ea typeface="Canva Sans Bold"/>
                <a:cs typeface="Canva Sans Bold"/>
                <a:sym typeface="Canva Sans Bold"/>
              </a:rPr>
              <a:t>MATLAB Simulink Model Development &amp; ANN Integration</a:t>
            </a:r>
          </a:p>
        </p:txBody>
      </p:sp>
      <p:sp>
        <p:nvSpPr>
          <p:cNvPr id="5" name="TextBox 5"/>
          <p:cNvSpPr txBox="1"/>
          <p:nvPr/>
        </p:nvSpPr>
        <p:spPr>
          <a:xfrm>
            <a:off x="1625711" y="1869399"/>
            <a:ext cx="13599981" cy="655735"/>
          </a:xfrm>
          <a:prstGeom prst="rect">
            <a:avLst/>
          </a:prstGeom>
        </p:spPr>
        <p:txBody>
          <a:bodyPr lIns="0" tIns="0" rIns="0" bIns="0" rtlCol="0" anchor="t">
            <a:spAutoFit/>
          </a:bodyPr>
          <a:lstStyle/>
          <a:p>
            <a:pPr algn="ctr">
              <a:lnSpc>
                <a:spcPts val="5240"/>
              </a:lnSpc>
            </a:pPr>
            <a:r>
              <a:rPr lang="en-US" sz="3743" b="1">
                <a:solidFill>
                  <a:srgbClr val="000000"/>
                </a:solidFill>
                <a:latin typeface="Canva Sans Bold"/>
                <a:ea typeface="Canva Sans Bold"/>
                <a:cs typeface="Canva Sans Bold"/>
                <a:sym typeface="Canva Sans Bold"/>
              </a:rPr>
              <a:t>Developing the MATLAB Simulink Model</a:t>
            </a:r>
          </a:p>
        </p:txBody>
      </p:sp>
      <p:sp>
        <p:nvSpPr>
          <p:cNvPr id="6" name="TextBox 6"/>
          <p:cNvSpPr txBox="1"/>
          <p:nvPr/>
        </p:nvSpPr>
        <p:spPr>
          <a:xfrm>
            <a:off x="225587" y="4202140"/>
            <a:ext cx="17171051" cy="4612641"/>
          </a:xfrm>
          <a:prstGeom prst="rect">
            <a:avLst/>
          </a:prstGeom>
        </p:spPr>
        <p:txBody>
          <a:bodyPr lIns="0" tIns="0" rIns="0" bIns="0" rtlCol="0" anchor="t">
            <a:spAutoFit/>
          </a:bodyPr>
          <a:lstStyle/>
          <a:p>
            <a:pPr algn="just">
              <a:lnSpc>
                <a:spcPts val="4059"/>
              </a:lnSpc>
            </a:pPr>
            <a:r>
              <a:rPr lang="en-US" sz="2899">
                <a:solidFill>
                  <a:srgbClr val="000000"/>
                </a:solidFill>
                <a:latin typeface="Canva Sans"/>
                <a:ea typeface="Canva Sans"/>
                <a:cs typeface="Canva Sans"/>
                <a:sym typeface="Canva Sans"/>
              </a:rPr>
              <a:t>A hybrid control model was developed in MATLAB Simulink for the speed control of a 3-phase induction motor using the Volts-per-Hertz (V/F) method integrated with an Artificial Neural Network (ANN) controller. The model maintains a constant V/f ratio to ensure stable magnetic flux and torque. The ANN replaces the conventional PI controller, offering adaptive and nonlinear control for improved performance under dynamic load and speed variations. The ANN predicts the optimal frequency adjustment based on speed error input. This frequency modulates sinusoidal references, which are used to generate PWM signals for the inverter. The closed-loop system ensures accurate and intelligent motor speed regulation.</a:t>
            </a:r>
          </a:p>
          <a:p>
            <a:pPr algn="just">
              <a:lnSpc>
                <a:spcPts val="4059"/>
              </a:lnSpc>
              <a:spcBef>
                <a:spcPct val="0"/>
              </a:spcBef>
            </a:pPr>
            <a:endParaRPr lang="en-US" sz="2899">
              <a:solidFill>
                <a:srgbClr val="000000"/>
              </a:solidFill>
              <a:latin typeface="Canva Sans"/>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2895478" y="2654187"/>
            <a:ext cx="14505090" cy="6558697"/>
          </a:xfrm>
          <a:custGeom>
            <a:avLst/>
            <a:gdLst/>
            <a:ahLst/>
            <a:cxnLst/>
            <a:rect l="l" t="t" r="r" b="b"/>
            <a:pathLst>
              <a:path w="14505090" h="6558697">
                <a:moveTo>
                  <a:pt x="0" y="0"/>
                </a:moveTo>
                <a:lnTo>
                  <a:pt x="14505090" y="0"/>
                </a:lnTo>
                <a:lnTo>
                  <a:pt x="14505090" y="6558697"/>
                </a:lnTo>
                <a:lnTo>
                  <a:pt x="0" y="6558697"/>
                </a:lnTo>
                <a:lnTo>
                  <a:pt x="0" y="0"/>
                </a:lnTo>
                <a:close/>
              </a:path>
            </a:pathLst>
          </a:custGeom>
          <a:blipFill>
            <a:blip r:embed="rId2"/>
            <a:stretch>
              <a:fillRect l="-2273" r="-2273"/>
            </a:stretch>
          </a:blipFill>
        </p:spPr>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
        <p:nvSpPr>
          <p:cNvPr id="4" name="TextBox 4"/>
          <p:cNvSpPr txBox="1"/>
          <p:nvPr/>
        </p:nvSpPr>
        <p:spPr>
          <a:xfrm>
            <a:off x="4406458" y="111648"/>
            <a:ext cx="8115118" cy="917052"/>
          </a:xfrm>
          <a:prstGeom prst="rect">
            <a:avLst/>
          </a:prstGeom>
        </p:spPr>
        <p:txBody>
          <a:bodyPr lIns="0" tIns="0" rIns="0" bIns="0" rtlCol="0" anchor="t">
            <a:spAutoFit/>
          </a:bodyPr>
          <a:lstStyle/>
          <a:p>
            <a:pPr algn="ctr">
              <a:lnSpc>
                <a:spcPts val="7467"/>
              </a:lnSpc>
            </a:pPr>
            <a:r>
              <a:rPr lang="en-US" sz="5334" b="1">
                <a:solidFill>
                  <a:srgbClr val="000000"/>
                </a:solidFill>
                <a:latin typeface="Canva Sans Bold"/>
                <a:ea typeface="Canva Sans Bold"/>
                <a:cs typeface="Canva Sans Bold"/>
                <a:sym typeface="Canva Sans Bold"/>
              </a:rPr>
              <a:t>MATLAB Simulink model</a:t>
            </a:r>
          </a:p>
        </p:txBody>
      </p:sp>
      <p:sp>
        <p:nvSpPr>
          <p:cNvPr id="5" name="TextBox 5"/>
          <p:cNvSpPr txBox="1"/>
          <p:nvPr/>
        </p:nvSpPr>
        <p:spPr>
          <a:xfrm>
            <a:off x="1028700" y="1564790"/>
            <a:ext cx="14245285" cy="498846"/>
          </a:xfrm>
          <a:prstGeom prst="rect">
            <a:avLst/>
          </a:prstGeom>
        </p:spPr>
        <p:txBody>
          <a:bodyPr lIns="0" tIns="0" rIns="0" bIns="0" rtlCol="0" anchor="t">
            <a:spAutoFit/>
          </a:bodyPr>
          <a:lstStyle/>
          <a:p>
            <a:pPr algn="ctr">
              <a:lnSpc>
                <a:spcPts val="4114"/>
              </a:lnSpc>
              <a:spcBef>
                <a:spcPct val="0"/>
              </a:spcBef>
            </a:pPr>
            <a:r>
              <a:rPr lang="en-US" sz="2939" b="1">
                <a:solidFill>
                  <a:srgbClr val="000000"/>
                </a:solidFill>
                <a:latin typeface="Canva Sans Bold"/>
                <a:ea typeface="Canva Sans Bold"/>
                <a:cs typeface="Canva Sans Bold"/>
                <a:sym typeface="Canva Sans Bold"/>
              </a:rPr>
              <a:t> P-I Control For Speed controlling in 3 phase induction motor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1895845" y="2378974"/>
            <a:ext cx="13992661" cy="6524078"/>
          </a:xfrm>
          <a:custGeom>
            <a:avLst/>
            <a:gdLst/>
            <a:ahLst/>
            <a:cxnLst/>
            <a:rect l="l" t="t" r="r" b="b"/>
            <a:pathLst>
              <a:path w="13992661" h="6524078">
                <a:moveTo>
                  <a:pt x="0" y="0"/>
                </a:moveTo>
                <a:lnTo>
                  <a:pt x="13992661" y="0"/>
                </a:lnTo>
                <a:lnTo>
                  <a:pt x="13992661" y="6524078"/>
                </a:lnTo>
                <a:lnTo>
                  <a:pt x="0" y="6524078"/>
                </a:lnTo>
                <a:lnTo>
                  <a:pt x="0" y="0"/>
                </a:lnTo>
                <a:close/>
              </a:path>
            </a:pathLst>
          </a:custGeom>
          <a:blipFill>
            <a:blip r:embed="rId2"/>
            <a:stretch>
              <a:fillRect/>
            </a:stretch>
          </a:blipFill>
        </p:spPr>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
        <p:nvSpPr>
          <p:cNvPr id="4" name="TextBox 4"/>
          <p:cNvSpPr txBox="1"/>
          <p:nvPr/>
        </p:nvSpPr>
        <p:spPr>
          <a:xfrm>
            <a:off x="1162225" y="546280"/>
            <a:ext cx="3860364" cy="621485"/>
          </a:xfrm>
          <a:prstGeom prst="rect">
            <a:avLst/>
          </a:prstGeom>
        </p:spPr>
        <p:txBody>
          <a:bodyPr lIns="0" tIns="0" rIns="0" bIns="0" rtlCol="0" anchor="t">
            <a:spAutoFit/>
          </a:bodyPr>
          <a:lstStyle/>
          <a:p>
            <a:pPr algn="ctr">
              <a:lnSpc>
                <a:spcPts val="5119"/>
              </a:lnSpc>
              <a:spcBef>
                <a:spcPct val="0"/>
              </a:spcBef>
            </a:pPr>
            <a:r>
              <a:rPr lang="en-US" sz="3657" b="1">
                <a:solidFill>
                  <a:srgbClr val="000000"/>
                </a:solidFill>
                <a:latin typeface="Canva Sans Bold"/>
                <a:ea typeface="Canva Sans Bold"/>
                <a:cs typeface="Canva Sans Bold"/>
                <a:sym typeface="Canva Sans Bold"/>
              </a:rPr>
              <a:t>OUTPUT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1934967" y="2223395"/>
            <a:ext cx="15466970" cy="6670131"/>
          </a:xfrm>
          <a:custGeom>
            <a:avLst/>
            <a:gdLst/>
            <a:ahLst/>
            <a:cxnLst/>
            <a:rect l="l" t="t" r="r" b="b"/>
            <a:pathLst>
              <a:path w="15466970" h="6670131">
                <a:moveTo>
                  <a:pt x="0" y="0"/>
                </a:moveTo>
                <a:lnTo>
                  <a:pt x="15466970" y="0"/>
                </a:lnTo>
                <a:lnTo>
                  <a:pt x="15466970" y="6670131"/>
                </a:lnTo>
                <a:lnTo>
                  <a:pt x="0" y="6670131"/>
                </a:lnTo>
                <a:lnTo>
                  <a:pt x="0" y="0"/>
                </a:lnTo>
                <a:close/>
              </a:path>
            </a:pathLst>
          </a:custGeom>
          <a:blipFill>
            <a:blip r:embed="rId2"/>
            <a:stretch>
              <a:fillRect/>
            </a:stretch>
          </a:blipFill>
        </p:spPr>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sp>
        <p:nvSpPr>
          <p:cNvPr id="4" name="TextBox 4"/>
          <p:cNvSpPr txBox="1"/>
          <p:nvPr/>
        </p:nvSpPr>
        <p:spPr>
          <a:xfrm>
            <a:off x="5181503" y="962025"/>
            <a:ext cx="6258180" cy="629921"/>
          </a:xfrm>
          <a:prstGeom prst="rect">
            <a:avLst/>
          </a:prstGeom>
        </p:spPr>
        <p:txBody>
          <a:bodyPr lIns="0" tIns="0" rIns="0" bIns="0" rtlCol="0" anchor="t">
            <a:spAutoFit/>
          </a:bodyPr>
          <a:lstStyle/>
          <a:p>
            <a:pPr algn="ctr">
              <a:lnSpc>
                <a:spcPts val="5179"/>
              </a:lnSpc>
              <a:spcBef>
                <a:spcPct val="0"/>
              </a:spcBef>
            </a:pPr>
            <a:r>
              <a:rPr lang="en-US" sz="3699" b="1">
                <a:solidFill>
                  <a:srgbClr val="000000"/>
                </a:solidFill>
                <a:latin typeface="Canva Sans Bold"/>
                <a:ea typeface="Canva Sans Bold"/>
                <a:cs typeface="Canva Sans Bold"/>
                <a:sym typeface="Canva Sans Bold"/>
              </a:rPr>
              <a:t>ANN based speed control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1028700" y="1692672"/>
            <a:ext cx="14762900" cy="6901656"/>
          </a:xfrm>
          <a:custGeom>
            <a:avLst/>
            <a:gdLst/>
            <a:ahLst/>
            <a:cxnLst/>
            <a:rect l="l" t="t" r="r" b="b"/>
            <a:pathLst>
              <a:path w="14762900" h="6901656">
                <a:moveTo>
                  <a:pt x="0" y="0"/>
                </a:moveTo>
                <a:lnTo>
                  <a:pt x="14762900" y="0"/>
                </a:lnTo>
                <a:lnTo>
                  <a:pt x="14762900" y="6901656"/>
                </a:lnTo>
                <a:lnTo>
                  <a:pt x="0" y="6901656"/>
                </a:lnTo>
                <a:lnTo>
                  <a:pt x="0" y="0"/>
                </a:lnTo>
                <a:close/>
              </a:path>
            </a:pathLst>
          </a:custGeom>
          <a:blipFill>
            <a:blip r:embed="rId2"/>
            <a:stretch>
              <a:fillRect/>
            </a:stretch>
          </a:blipFill>
        </p:spPr>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16</a:t>
            </a:r>
          </a:p>
        </p:txBody>
      </p:sp>
      <p:sp>
        <p:nvSpPr>
          <p:cNvPr id="4" name="TextBox 4"/>
          <p:cNvSpPr txBox="1"/>
          <p:nvPr/>
        </p:nvSpPr>
        <p:spPr>
          <a:xfrm>
            <a:off x="1323254" y="423521"/>
            <a:ext cx="3202526" cy="605179"/>
          </a:xfrm>
          <a:prstGeom prst="rect">
            <a:avLst/>
          </a:prstGeom>
        </p:spPr>
        <p:txBody>
          <a:bodyPr lIns="0" tIns="0" rIns="0" bIns="0" rtlCol="0" anchor="t">
            <a:spAutoFit/>
          </a:bodyPr>
          <a:lstStyle/>
          <a:p>
            <a:pPr algn="ctr">
              <a:lnSpc>
                <a:spcPts val="4968"/>
              </a:lnSpc>
              <a:spcBef>
                <a:spcPct val="0"/>
              </a:spcBef>
            </a:pPr>
            <a:r>
              <a:rPr lang="en-US" sz="3549" b="1">
                <a:solidFill>
                  <a:srgbClr val="000000"/>
                </a:solidFill>
                <a:latin typeface="Canva Sans Bold"/>
                <a:ea typeface="Canva Sans Bold"/>
                <a:cs typeface="Canva Sans Bold"/>
                <a:sym typeface="Canva Sans Bold"/>
              </a:rPr>
              <a:t>OUTPUT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17</a:t>
            </a:r>
          </a:p>
        </p:txBody>
      </p:sp>
      <p:sp>
        <p:nvSpPr>
          <p:cNvPr id="3" name="TextBox 3"/>
          <p:cNvSpPr txBox="1"/>
          <p:nvPr/>
        </p:nvSpPr>
        <p:spPr>
          <a:xfrm>
            <a:off x="4144865" y="592170"/>
            <a:ext cx="8376249" cy="827341"/>
          </a:xfrm>
          <a:prstGeom prst="rect">
            <a:avLst/>
          </a:prstGeom>
        </p:spPr>
        <p:txBody>
          <a:bodyPr lIns="0" tIns="0" rIns="0" bIns="0" rtlCol="0" anchor="t">
            <a:spAutoFit/>
          </a:bodyPr>
          <a:lstStyle/>
          <a:p>
            <a:pPr algn="ctr">
              <a:lnSpc>
                <a:spcPts val="6898"/>
              </a:lnSpc>
              <a:spcBef>
                <a:spcPct val="0"/>
              </a:spcBef>
            </a:pPr>
            <a:r>
              <a:rPr lang="en-US" sz="4927">
                <a:solidFill>
                  <a:srgbClr val="000000"/>
                </a:solidFill>
                <a:latin typeface="League Spartan"/>
                <a:ea typeface="League Spartan"/>
                <a:cs typeface="League Spartan"/>
                <a:sym typeface="League Spartan"/>
              </a:rPr>
              <a:t>USER INTERFACE DESIGN</a:t>
            </a:r>
          </a:p>
        </p:txBody>
      </p:sp>
      <p:sp>
        <p:nvSpPr>
          <p:cNvPr id="4" name="TextBox 4"/>
          <p:cNvSpPr txBox="1"/>
          <p:nvPr/>
        </p:nvSpPr>
        <p:spPr>
          <a:xfrm>
            <a:off x="550133" y="2235686"/>
            <a:ext cx="16313183" cy="6357081"/>
          </a:xfrm>
          <a:prstGeom prst="rect">
            <a:avLst/>
          </a:prstGeom>
        </p:spPr>
        <p:txBody>
          <a:bodyPr lIns="0" tIns="0" rIns="0" bIns="0" rtlCol="0" anchor="t">
            <a:spAutoFit/>
          </a:bodyPr>
          <a:lstStyle/>
          <a:p>
            <a:pPr marL="776427" lvl="1" indent="-388214" algn="l">
              <a:lnSpc>
                <a:spcPts val="5034"/>
              </a:lnSpc>
              <a:buFont typeface="Arial"/>
              <a:buChar char="•"/>
            </a:pPr>
            <a:r>
              <a:rPr lang="en-US" sz="3596">
                <a:solidFill>
                  <a:srgbClr val="000000"/>
                </a:solidFill>
                <a:latin typeface="Canva Sans"/>
                <a:ea typeface="Canva Sans"/>
                <a:cs typeface="Canva Sans"/>
                <a:sym typeface="Canva Sans"/>
              </a:rPr>
              <a:t>User Interface (UI) is the connection point between the user and a digital system, enabling interaction and control.</a:t>
            </a:r>
          </a:p>
          <a:p>
            <a:pPr marL="776427" lvl="1" indent="-388214" algn="l">
              <a:lnSpc>
                <a:spcPts val="5034"/>
              </a:lnSpc>
              <a:buFont typeface="Arial"/>
              <a:buChar char="•"/>
            </a:pPr>
            <a:r>
              <a:rPr lang="en-US" sz="3596">
                <a:solidFill>
                  <a:srgbClr val="000000"/>
                </a:solidFill>
                <a:latin typeface="Canva Sans"/>
                <a:ea typeface="Canva Sans"/>
                <a:cs typeface="Canva Sans"/>
                <a:sym typeface="Canva Sans"/>
              </a:rPr>
              <a:t>A good UI helps users easily understand, navigate, and operate system features without confusion.</a:t>
            </a:r>
          </a:p>
          <a:p>
            <a:pPr marL="776427" lvl="1" indent="-388214" algn="l">
              <a:lnSpc>
                <a:spcPts val="5034"/>
              </a:lnSpc>
              <a:buFont typeface="Arial"/>
              <a:buChar char="•"/>
            </a:pPr>
            <a:r>
              <a:rPr lang="en-US" sz="3596">
                <a:solidFill>
                  <a:srgbClr val="000000"/>
                </a:solidFill>
                <a:latin typeface="Canva Sans"/>
                <a:ea typeface="Canva Sans"/>
                <a:cs typeface="Canva Sans"/>
                <a:sym typeface="Canva Sans"/>
              </a:rPr>
              <a:t>In our project, the UI allows users to login, select subheadings, and explore ANN-based motor speed control details.</a:t>
            </a:r>
          </a:p>
          <a:p>
            <a:pPr marL="776427" lvl="1" indent="-388214" algn="l">
              <a:lnSpc>
                <a:spcPts val="5034"/>
              </a:lnSpc>
              <a:buFont typeface="Arial"/>
              <a:buChar char="•"/>
            </a:pPr>
            <a:r>
              <a:rPr lang="en-US" sz="3596">
                <a:solidFill>
                  <a:srgbClr val="000000"/>
                </a:solidFill>
                <a:latin typeface="Canva Sans"/>
                <a:ea typeface="Canva Sans"/>
                <a:cs typeface="Canva Sans"/>
                <a:sym typeface="Canva Sans"/>
              </a:rPr>
              <a:t>The design focuses on a clean, attractive, and user-friendly experience using HTML, CSS (Flexbox), and a handwritten Housky font for aesthetics.</a:t>
            </a:r>
          </a:p>
          <a:p>
            <a:pPr algn="l">
              <a:lnSpc>
                <a:spcPts val="5034"/>
              </a:lnSpc>
              <a:spcBef>
                <a:spcPct val="0"/>
              </a:spcBef>
            </a:pPr>
            <a:endParaRPr lang="en-US" sz="3596">
              <a:solidFill>
                <a:srgbClr val="000000"/>
              </a:solidFill>
              <a:latin typeface="Canva Sans"/>
              <a:ea typeface="Canva Sans"/>
              <a:cs typeface="Canva Sans"/>
              <a:sym typeface="Canv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18</a:t>
            </a:r>
          </a:p>
        </p:txBody>
      </p:sp>
      <p:sp>
        <p:nvSpPr>
          <p:cNvPr id="3" name="TextBox 3"/>
          <p:cNvSpPr txBox="1"/>
          <p:nvPr/>
        </p:nvSpPr>
        <p:spPr>
          <a:xfrm>
            <a:off x="4820067" y="537527"/>
            <a:ext cx="7647742"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Objectives of UI Design </a:t>
            </a:r>
          </a:p>
        </p:txBody>
      </p:sp>
      <p:sp>
        <p:nvSpPr>
          <p:cNvPr id="4" name="TextBox 4"/>
          <p:cNvSpPr txBox="1"/>
          <p:nvPr/>
        </p:nvSpPr>
        <p:spPr>
          <a:xfrm>
            <a:off x="762000" y="2116194"/>
            <a:ext cx="16638568" cy="6356035"/>
          </a:xfrm>
          <a:prstGeom prst="rect">
            <a:avLst/>
          </a:prstGeom>
        </p:spPr>
        <p:txBody>
          <a:bodyPr lIns="0" tIns="0" rIns="0" bIns="0" rtlCol="0" anchor="t">
            <a:spAutoFit/>
          </a:bodyPr>
          <a:lstStyle/>
          <a:p>
            <a:pPr marL="785318" lvl="1" indent="-392659" algn="l">
              <a:lnSpc>
                <a:spcPts val="5092"/>
              </a:lnSpc>
              <a:buFont typeface="Arial"/>
              <a:buChar char="•"/>
            </a:pPr>
            <a:r>
              <a:rPr lang="en-US" sz="3637" b="1">
                <a:solidFill>
                  <a:srgbClr val="000000"/>
                </a:solidFill>
                <a:latin typeface="Canva Sans Bold"/>
                <a:ea typeface="Canva Sans Bold"/>
                <a:cs typeface="Canva Sans Bold"/>
                <a:sym typeface="Canva Sans Bold"/>
              </a:rPr>
              <a:t>Enhance Usability</a:t>
            </a:r>
            <a:r>
              <a:rPr lang="en-US" sz="3637">
                <a:solidFill>
                  <a:srgbClr val="000000"/>
                </a:solidFill>
                <a:latin typeface="Canva Sans"/>
                <a:ea typeface="Canva Sans"/>
                <a:cs typeface="Canva Sans"/>
                <a:sym typeface="Canva Sans"/>
              </a:rPr>
              <a:t>: Ensure users can easily navigate, interact, and understand the system without requiring technical expertise.</a:t>
            </a:r>
          </a:p>
          <a:p>
            <a:pPr marL="785318" lvl="1" indent="-392659" algn="l">
              <a:lnSpc>
                <a:spcPts val="5092"/>
              </a:lnSpc>
              <a:buFont typeface="Arial"/>
              <a:buChar char="•"/>
            </a:pPr>
            <a:r>
              <a:rPr lang="en-US" sz="3637" b="1">
                <a:solidFill>
                  <a:srgbClr val="000000"/>
                </a:solidFill>
                <a:latin typeface="Canva Sans Bold"/>
                <a:ea typeface="Canva Sans Bold"/>
                <a:cs typeface="Canva Sans Bold"/>
                <a:sym typeface="Canva Sans Bold"/>
              </a:rPr>
              <a:t>Improve Visual Appeal</a:t>
            </a:r>
            <a:r>
              <a:rPr lang="en-US" sz="3637">
                <a:solidFill>
                  <a:srgbClr val="000000"/>
                </a:solidFill>
                <a:latin typeface="Canva Sans"/>
                <a:ea typeface="Canva Sans"/>
                <a:cs typeface="Canva Sans"/>
                <a:sym typeface="Canva Sans"/>
              </a:rPr>
              <a:t>: Create an attractive layout with good color schemes, fonts (Housky), and clear structure for a pleasant experience.</a:t>
            </a:r>
          </a:p>
          <a:p>
            <a:pPr marL="785318" lvl="1" indent="-392659" algn="l">
              <a:lnSpc>
                <a:spcPts val="5092"/>
              </a:lnSpc>
              <a:buFont typeface="Arial"/>
              <a:buChar char="•"/>
            </a:pPr>
            <a:r>
              <a:rPr lang="en-US" sz="3637" b="1">
                <a:solidFill>
                  <a:srgbClr val="000000"/>
                </a:solidFill>
                <a:latin typeface="Canva Sans Bold"/>
                <a:ea typeface="Canva Sans Bold"/>
                <a:cs typeface="Canva Sans Bold"/>
                <a:sym typeface="Canva Sans Bold"/>
              </a:rPr>
              <a:t>Streamline Navigation</a:t>
            </a:r>
            <a:r>
              <a:rPr lang="en-US" sz="3637">
                <a:solidFill>
                  <a:srgbClr val="000000"/>
                </a:solidFill>
                <a:latin typeface="Canva Sans"/>
                <a:ea typeface="Canva Sans"/>
                <a:cs typeface="Canva Sans"/>
                <a:sym typeface="Canva Sans"/>
              </a:rPr>
              <a:t>: Provide smooth transitions between login, subheadings, and content pages with minimal user effort.</a:t>
            </a:r>
          </a:p>
          <a:p>
            <a:pPr marL="785318" lvl="1" indent="-392659" algn="l">
              <a:lnSpc>
                <a:spcPts val="5092"/>
              </a:lnSpc>
              <a:buFont typeface="Arial"/>
              <a:buChar char="•"/>
            </a:pPr>
            <a:r>
              <a:rPr lang="en-US" sz="3637" b="1">
                <a:solidFill>
                  <a:srgbClr val="000000"/>
                </a:solidFill>
                <a:latin typeface="Canva Sans Bold"/>
                <a:ea typeface="Canva Sans Bold"/>
                <a:cs typeface="Canva Sans Bold"/>
                <a:sym typeface="Canva Sans Bold"/>
              </a:rPr>
              <a:t>Increase User Engagement</a:t>
            </a:r>
            <a:r>
              <a:rPr lang="en-US" sz="3637">
                <a:solidFill>
                  <a:srgbClr val="000000"/>
                </a:solidFill>
                <a:latin typeface="Canva Sans"/>
                <a:ea typeface="Canva Sans"/>
                <a:cs typeface="Canva Sans"/>
                <a:sym typeface="Canva Sans"/>
              </a:rPr>
              <a:t>: Make the interface intuitive and engaging, encouraging users to interact more with the ANN-based motor control system.</a:t>
            </a:r>
          </a:p>
          <a:p>
            <a:pPr algn="l">
              <a:lnSpc>
                <a:spcPts val="5092"/>
              </a:lnSpc>
              <a:spcBef>
                <a:spcPct val="0"/>
              </a:spcBef>
            </a:pPr>
            <a:endParaRPr lang="en-US" sz="3637">
              <a:solidFill>
                <a:srgbClr val="000000"/>
              </a:solidFill>
              <a:latin typeface="Canva Sans"/>
              <a:ea typeface="Canva Sans"/>
              <a:cs typeface="Canva Sans"/>
              <a:sym typeface="Canv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19</a:t>
            </a:r>
          </a:p>
        </p:txBody>
      </p:sp>
      <p:sp>
        <p:nvSpPr>
          <p:cNvPr id="3" name="Freeform 3"/>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3171763" y="482887"/>
            <a:ext cx="9792363" cy="977325"/>
          </a:xfrm>
          <a:prstGeom prst="rect">
            <a:avLst/>
          </a:prstGeom>
        </p:spPr>
        <p:txBody>
          <a:bodyPr lIns="0" tIns="0" rIns="0" bIns="0" rtlCol="0" anchor="t">
            <a:spAutoFit/>
          </a:bodyPr>
          <a:lstStyle/>
          <a:p>
            <a:pPr algn="ctr">
              <a:lnSpc>
                <a:spcPts val="8040"/>
              </a:lnSpc>
              <a:spcBef>
                <a:spcPct val="0"/>
              </a:spcBef>
            </a:pPr>
            <a:r>
              <a:rPr lang="en-US" sz="5742" b="1">
                <a:solidFill>
                  <a:srgbClr val="000000"/>
                </a:solidFill>
                <a:latin typeface="Canva Sans Bold"/>
                <a:ea typeface="Canva Sans Bold"/>
                <a:cs typeface="Canva Sans Bold"/>
                <a:sym typeface="Canva Sans Bold"/>
              </a:rPr>
              <a:t>CONCLUSION</a:t>
            </a:r>
          </a:p>
        </p:txBody>
      </p:sp>
      <p:sp>
        <p:nvSpPr>
          <p:cNvPr id="6" name="TextBox 6"/>
          <p:cNvSpPr txBox="1"/>
          <p:nvPr/>
        </p:nvSpPr>
        <p:spPr>
          <a:xfrm>
            <a:off x="1289424" y="1996342"/>
            <a:ext cx="15709151" cy="6607568"/>
          </a:xfrm>
          <a:prstGeom prst="rect">
            <a:avLst/>
          </a:prstGeom>
        </p:spPr>
        <p:txBody>
          <a:bodyPr lIns="0" tIns="0" rIns="0" bIns="0" rtlCol="0" anchor="t">
            <a:spAutoFit/>
          </a:bodyPr>
          <a:lstStyle/>
          <a:p>
            <a:pPr marL="671346" lvl="1" indent="-335673" algn="l">
              <a:lnSpc>
                <a:spcPts val="4353"/>
              </a:lnSpc>
              <a:buFont typeface="Arial"/>
              <a:buChar char="•"/>
            </a:pPr>
            <a:r>
              <a:rPr lang="en-US" sz="3109">
                <a:solidFill>
                  <a:srgbClr val="000000"/>
                </a:solidFill>
                <a:latin typeface="Canva Sans"/>
                <a:ea typeface="Canva Sans"/>
                <a:cs typeface="Canva Sans"/>
                <a:sym typeface="Canva Sans"/>
              </a:rPr>
              <a:t>The Volts-per-Hertz (V/F) control method offers a simple and reliable solution for the speed regulation of 3-phase induction motors.</a:t>
            </a:r>
          </a:p>
          <a:p>
            <a:pPr marL="671346" lvl="1" indent="-335673" algn="l">
              <a:lnSpc>
                <a:spcPts val="4353"/>
              </a:lnSpc>
              <a:buFont typeface="Arial"/>
              <a:buChar char="•"/>
            </a:pPr>
            <a:r>
              <a:rPr lang="en-US" sz="3109">
                <a:solidFill>
                  <a:srgbClr val="000000"/>
                </a:solidFill>
                <a:latin typeface="Canva Sans"/>
                <a:ea typeface="Canva Sans"/>
                <a:cs typeface="Canva Sans"/>
                <a:sym typeface="Canva Sans"/>
              </a:rPr>
              <a:t>Using a PI controller in a closed-loop system improves accuracy and dynamic response compared to open-loop control.</a:t>
            </a:r>
          </a:p>
          <a:p>
            <a:pPr marL="671346" lvl="1" indent="-335673" algn="l">
              <a:lnSpc>
                <a:spcPts val="4353"/>
              </a:lnSpc>
              <a:buFont typeface="Arial"/>
              <a:buChar char="•"/>
            </a:pPr>
            <a:r>
              <a:rPr lang="en-US" sz="3109">
                <a:solidFill>
                  <a:srgbClr val="000000"/>
                </a:solidFill>
                <a:latin typeface="Canva Sans"/>
                <a:ea typeface="Canva Sans"/>
                <a:cs typeface="Canva Sans"/>
                <a:sym typeface="Canva Sans"/>
              </a:rPr>
              <a:t>The integration of an Artificial Neural Network (ANN) enhances adaptability and performance by learning from system behavior.</a:t>
            </a:r>
          </a:p>
          <a:p>
            <a:pPr marL="671346" lvl="1" indent="-335673" algn="l">
              <a:lnSpc>
                <a:spcPts val="4353"/>
              </a:lnSpc>
              <a:buFont typeface="Arial"/>
              <a:buChar char="•"/>
            </a:pPr>
            <a:r>
              <a:rPr lang="en-US" sz="3109">
                <a:solidFill>
                  <a:srgbClr val="000000"/>
                </a:solidFill>
                <a:latin typeface="Canva Sans"/>
                <a:ea typeface="Canva Sans"/>
                <a:cs typeface="Canva Sans"/>
                <a:sym typeface="Canva Sans"/>
              </a:rPr>
              <a:t>Simulation results in MATLAB/Simulink show improved speed tracking, torque smoothness, and response under varying load conditions.</a:t>
            </a:r>
          </a:p>
          <a:p>
            <a:pPr marL="671346" lvl="1" indent="-335673" algn="l">
              <a:lnSpc>
                <a:spcPts val="4353"/>
              </a:lnSpc>
              <a:buFont typeface="Arial"/>
              <a:buChar char="•"/>
            </a:pPr>
            <a:r>
              <a:rPr lang="en-US" sz="3109">
                <a:solidFill>
                  <a:srgbClr val="000000"/>
                </a:solidFill>
                <a:latin typeface="Canva Sans"/>
                <a:ea typeface="Canva Sans"/>
                <a:cs typeface="Canva Sans"/>
                <a:sym typeface="Canva Sans"/>
              </a:rPr>
              <a:t>The proposed ANN-based V/F control approach proves to be cost-effective, intelligent, and efficient, making it suitable for real-world industrial applications.</a:t>
            </a:r>
          </a:p>
          <a:p>
            <a:pPr algn="l">
              <a:lnSpc>
                <a:spcPts val="4353"/>
              </a:lnSpc>
              <a:spcBef>
                <a:spcPct val="0"/>
              </a:spcBef>
            </a:pPr>
            <a:endParaRPr lang="en-US" sz="3109">
              <a:solidFill>
                <a:srgbClr val="000000"/>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3041644" y="733574"/>
            <a:ext cx="10969048" cy="891452"/>
          </a:xfrm>
          <a:prstGeom prst="rect">
            <a:avLst/>
          </a:prstGeom>
        </p:spPr>
        <p:txBody>
          <a:bodyPr lIns="0" tIns="0" rIns="0" bIns="0" rtlCol="0" anchor="t">
            <a:spAutoFit/>
          </a:bodyPr>
          <a:lstStyle/>
          <a:p>
            <a:pPr algn="ctr">
              <a:lnSpc>
                <a:spcPts val="7391"/>
              </a:lnSpc>
              <a:spcBef>
                <a:spcPct val="0"/>
              </a:spcBef>
            </a:pPr>
            <a:r>
              <a:rPr lang="en-US" sz="5279">
                <a:solidFill>
                  <a:srgbClr val="000000"/>
                </a:solidFill>
                <a:latin typeface="League Spartan"/>
                <a:ea typeface="League Spartan"/>
                <a:cs typeface="League Spartan"/>
                <a:sym typeface="League Spartan"/>
              </a:rPr>
              <a:t>INTRODUCTION</a:t>
            </a:r>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
        <p:nvSpPr>
          <p:cNvPr id="4" name="TextBox 4"/>
          <p:cNvSpPr txBox="1"/>
          <p:nvPr/>
        </p:nvSpPr>
        <p:spPr>
          <a:xfrm>
            <a:off x="1028700" y="1426869"/>
            <a:ext cx="15363592" cy="8363594"/>
          </a:xfrm>
          <a:prstGeom prst="rect">
            <a:avLst/>
          </a:prstGeom>
        </p:spPr>
        <p:txBody>
          <a:bodyPr lIns="0" tIns="0" rIns="0" bIns="0" rtlCol="0" anchor="t">
            <a:spAutoFit/>
          </a:bodyPr>
          <a:lstStyle/>
          <a:p>
            <a:pPr marL="642225" lvl="1" indent="-321113" algn="l">
              <a:lnSpc>
                <a:spcPts val="4164"/>
              </a:lnSpc>
              <a:buFont typeface="Arial"/>
              <a:buChar char="•"/>
            </a:pPr>
            <a:r>
              <a:rPr lang="en-US" sz="2974">
                <a:solidFill>
                  <a:srgbClr val="000000"/>
                </a:solidFill>
                <a:latin typeface="Canva Sans"/>
                <a:ea typeface="Canva Sans"/>
                <a:cs typeface="Canva Sans"/>
                <a:sym typeface="Canva Sans"/>
              </a:rPr>
              <a:t>3-phase induction motors are widely used in industrial and commercial applications.</a:t>
            </a:r>
          </a:p>
          <a:p>
            <a:pPr marL="642225" lvl="1" indent="-321113" algn="l">
              <a:lnSpc>
                <a:spcPts val="4164"/>
              </a:lnSpc>
              <a:buFont typeface="Arial"/>
              <a:buChar char="•"/>
            </a:pPr>
            <a:r>
              <a:rPr lang="en-US" sz="2974">
                <a:solidFill>
                  <a:srgbClr val="000000"/>
                </a:solidFill>
                <a:latin typeface="Canva Sans"/>
                <a:ea typeface="Canva Sans"/>
                <a:cs typeface="Canva Sans"/>
                <a:sym typeface="Canva Sans"/>
              </a:rPr>
              <a:t>Known for their robustness, reliability, and low maintenance requirements.</a:t>
            </a:r>
          </a:p>
          <a:p>
            <a:pPr marL="642225" lvl="1" indent="-321113" algn="l">
              <a:lnSpc>
                <a:spcPts val="4164"/>
              </a:lnSpc>
              <a:buFont typeface="Arial"/>
              <a:buChar char="•"/>
            </a:pPr>
            <a:r>
              <a:rPr lang="en-US" sz="2974">
                <a:solidFill>
                  <a:srgbClr val="000000"/>
                </a:solidFill>
                <a:latin typeface="Canva Sans"/>
                <a:ea typeface="Canva Sans"/>
                <a:cs typeface="Canva Sans"/>
                <a:sym typeface="Canva Sans"/>
              </a:rPr>
              <a:t>Operate based on Faraday’s law of electromagnetic induction.</a:t>
            </a:r>
          </a:p>
          <a:p>
            <a:pPr marL="642225" lvl="1" indent="-321113" algn="l">
              <a:lnSpc>
                <a:spcPts val="4164"/>
              </a:lnSpc>
              <a:buFont typeface="Arial"/>
              <a:buChar char="•"/>
            </a:pPr>
            <a:r>
              <a:rPr lang="en-US" sz="2974">
                <a:solidFill>
                  <a:srgbClr val="000000"/>
                </a:solidFill>
                <a:latin typeface="Canva Sans"/>
                <a:ea typeface="Canva Sans"/>
                <a:cs typeface="Canva Sans"/>
                <a:sym typeface="Canva Sans"/>
              </a:rPr>
              <a:t>Speed control is essential for improving efficiency, performance, and energy savings.</a:t>
            </a:r>
          </a:p>
          <a:p>
            <a:pPr marL="642225" lvl="1" indent="-321113" algn="l">
              <a:lnSpc>
                <a:spcPts val="4164"/>
              </a:lnSpc>
              <a:buFont typeface="Arial"/>
              <a:buChar char="•"/>
            </a:pPr>
            <a:r>
              <a:rPr lang="en-US" sz="2974">
                <a:solidFill>
                  <a:srgbClr val="000000"/>
                </a:solidFill>
                <a:latin typeface="Canva Sans"/>
                <a:ea typeface="Canva Sans"/>
                <a:cs typeface="Canva Sans"/>
                <a:sym typeface="Canva Sans"/>
              </a:rPr>
              <a:t>Induction motors are inherently coupled systems, making speed control a challenging task.</a:t>
            </a:r>
          </a:p>
          <a:p>
            <a:pPr marL="642225" lvl="1" indent="-321113" algn="l">
              <a:lnSpc>
                <a:spcPts val="4164"/>
              </a:lnSpc>
              <a:buFont typeface="Arial"/>
              <a:buChar char="•"/>
            </a:pPr>
            <a:r>
              <a:rPr lang="en-US" sz="2974">
                <a:solidFill>
                  <a:srgbClr val="000000"/>
                </a:solidFill>
                <a:latin typeface="Canva Sans"/>
                <a:ea typeface="Canva Sans"/>
                <a:cs typeface="Canva Sans"/>
                <a:sym typeface="Canva Sans"/>
              </a:rPr>
              <a:t>Various control techniques exist: Scalar control (V/F), Fuzzy Logic, FOC etc.</a:t>
            </a:r>
          </a:p>
          <a:p>
            <a:pPr marL="642225" lvl="1" indent="-321113" algn="l">
              <a:lnSpc>
                <a:spcPts val="4164"/>
              </a:lnSpc>
              <a:buFont typeface="Arial"/>
              <a:buChar char="•"/>
            </a:pPr>
            <a:r>
              <a:rPr lang="en-US" sz="2974">
                <a:solidFill>
                  <a:srgbClr val="000000"/>
                </a:solidFill>
                <a:latin typeface="Canva Sans"/>
                <a:ea typeface="Canva Sans"/>
                <a:cs typeface="Canva Sans"/>
                <a:sym typeface="Canva Sans"/>
              </a:rPr>
              <a:t>V/F (Volts-per-Hertz) method is simple, cost-effective, and suitable for most practical applications.</a:t>
            </a:r>
          </a:p>
          <a:p>
            <a:pPr marL="642225" lvl="1" indent="-321113" algn="l">
              <a:lnSpc>
                <a:spcPts val="4164"/>
              </a:lnSpc>
              <a:buFont typeface="Arial"/>
              <a:buChar char="•"/>
            </a:pPr>
            <a:r>
              <a:rPr lang="en-US" sz="2974">
                <a:solidFill>
                  <a:srgbClr val="000000"/>
                </a:solidFill>
                <a:latin typeface="Canva Sans"/>
                <a:ea typeface="Canva Sans"/>
                <a:cs typeface="Canva Sans"/>
                <a:sym typeface="Canva Sans"/>
              </a:rPr>
              <a:t>In this project, a closed-loop V/F control with a PI controller is used for accurate speed regulation.</a:t>
            </a:r>
          </a:p>
          <a:p>
            <a:pPr marL="642225" lvl="1" indent="-321113" algn="l">
              <a:lnSpc>
                <a:spcPts val="4164"/>
              </a:lnSpc>
              <a:buFont typeface="Arial"/>
              <a:buChar char="•"/>
            </a:pPr>
            <a:r>
              <a:rPr lang="en-US" sz="2974">
                <a:solidFill>
                  <a:srgbClr val="000000"/>
                </a:solidFill>
                <a:latin typeface="Canva Sans"/>
                <a:ea typeface="Canva Sans"/>
                <a:cs typeface="Canva Sans"/>
                <a:sym typeface="Canva Sans"/>
              </a:rPr>
              <a:t>Implementation is done using MATLAB/Simulink, demonstrating stable speed and torque performance.</a:t>
            </a:r>
          </a:p>
          <a:p>
            <a:pPr algn="l">
              <a:lnSpc>
                <a:spcPts val="4164"/>
              </a:lnSpc>
              <a:spcBef>
                <a:spcPct val="0"/>
              </a:spcBef>
            </a:pPr>
            <a:endParaRPr lang="en-US" sz="2974">
              <a:solidFill>
                <a:srgbClr val="000000"/>
              </a:solidFill>
              <a:latin typeface="Canva Sans"/>
              <a:ea typeface="Canva Sans"/>
              <a:cs typeface="Canva Sans"/>
              <a:sym typeface="Canv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20</a:t>
            </a:r>
          </a:p>
        </p:txBody>
      </p:sp>
      <p:sp>
        <p:nvSpPr>
          <p:cNvPr id="5" name="TextBox 5"/>
          <p:cNvSpPr txBox="1"/>
          <p:nvPr/>
        </p:nvSpPr>
        <p:spPr>
          <a:xfrm>
            <a:off x="1140065" y="1646603"/>
            <a:ext cx="16007870" cy="7027179"/>
          </a:xfrm>
          <a:prstGeom prst="rect">
            <a:avLst/>
          </a:prstGeom>
        </p:spPr>
        <p:txBody>
          <a:bodyPr lIns="0" tIns="0" rIns="0" bIns="0" rtlCol="0" anchor="t">
            <a:spAutoFit/>
          </a:bodyPr>
          <a:lstStyle/>
          <a:p>
            <a:pPr marL="667001" lvl="1" indent="-333501" algn="l">
              <a:lnSpc>
                <a:spcPts val="4325"/>
              </a:lnSpc>
              <a:buAutoNum type="arabicPeriod"/>
            </a:pPr>
            <a:r>
              <a:rPr lang="en-US" sz="3089">
                <a:solidFill>
                  <a:srgbClr val="000000"/>
                </a:solidFill>
                <a:latin typeface="Canva Sans"/>
                <a:ea typeface="Canva Sans"/>
                <a:cs typeface="Canva Sans"/>
                <a:sym typeface="Canva Sans"/>
              </a:rPr>
              <a:t>H. M. D. Habbi, H. J. Ajeel, and I. I. Ali, “Speed Control of Induction Motor using PI and V/F Scalar Vector Controllers,” International Journal of Computer Applications, vol. 151, no. 7, pp. 36–43, Oct. 2016. [Online]. Available: https://doi.org/10.5120/ijca2016911831</a:t>
            </a:r>
          </a:p>
          <a:p>
            <a:pPr marL="667001" lvl="1" indent="-333501" algn="l">
              <a:lnSpc>
                <a:spcPts val="4325"/>
              </a:lnSpc>
              <a:buAutoNum type="arabicPeriod"/>
            </a:pPr>
            <a:r>
              <a:rPr lang="en-US" sz="3089">
                <a:solidFill>
                  <a:srgbClr val="000000"/>
                </a:solidFill>
                <a:latin typeface="Canva Sans"/>
                <a:ea typeface="Canva Sans"/>
                <a:cs typeface="Canva Sans"/>
                <a:sym typeface="Canva Sans"/>
              </a:rPr>
              <a:t>R. Arulmozhiyal and K. Baskaran, “Implementation of a Fuzzy PI Controller for Speed Control of Induction Motor using FPGA,” IEEE Transactions on Industrial Electronics, vol. 56, no. 8, pp. 2475–2483, Aug. 2009. [Online]. Available: https://doi.org/10.1109/TIE.2008.2003205</a:t>
            </a:r>
          </a:p>
          <a:p>
            <a:pPr marL="667001" lvl="1" indent="-333501" algn="l">
              <a:lnSpc>
                <a:spcPts val="4325"/>
              </a:lnSpc>
              <a:buAutoNum type="arabicPeriod"/>
            </a:pPr>
            <a:r>
              <a:rPr lang="en-US" sz="3089">
                <a:solidFill>
                  <a:srgbClr val="000000"/>
                </a:solidFill>
                <a:latin typeface="Canva Sans"/>
                <a:ea typeface="Canva Sans"/>
                <a:cs typeface="Canva Sans"/>
                <a:sym typeface="Canva Sans"/>
              </a:rPr>
              <a:t>Y. Wang, Z. Li, and X. Liu, “Speed Regulation of Induction Motor Using ANN-Based Control Strategy,” IEEE Transactions on Neural Networks and Learning Systems, vol. 27, no. 6, pp. 1293–1303, Jun. 2016. [Online]. Available: https://doi.org/10.1109/TNNLS.2015.2426672</a:t>
            </a:r>
          </a:p>
          <a:p>
            <a:pPr algn="l">
              <a:lnSpc>
                <a:spcPts val="4325"/>
              </a:lnSpc>
              <a:spcBef>
                <a:spcPct val="0"/>
              </a:spcBef>
            </a:pPr>
            <a:endParaRPr lang="en-US" sz="3089">
              <a:solidFill>
                <a:srgbClr val="000000"/>
              </a:solidFill>
              <a:latin typeface="Canva Sans"/>
              <a:ea typeface="Canva Sans"/>
              <a:cs typeface="Canva Sans"/>
              <a:sym typeface="Canva Sans"/>
            </a:endParaRPr>
          </a:p>
        </p:txBody>
      </p:sp>
      <p:sp>
        <p:nvSpPr>
          <p:cNvPr id="6" name="TextBox 6"/>
          <p:cNvSpPr txBox="1"/>
          <p:nvPr/>
        </p:nvSpPr>
        <p:spPr>
          <a:xfrm>
            <a:off x="5123968" y="728140"/>
            <a:ext cx="7102681" cy="780316"/>
          </a:xfrm>
          <a:prstGeom prst="rect">
            <a:avLst/>
          </a:prstGeom>
        </p:spPr>
        <p:txBody>
          <a:bodyPr lIns="0" tIns="0" rIns="0" bIns="0" rtlCol="0" anchor="t">
            <a:spAutoFit/>
          </a:bodyPr>
          <a:lstStyle/>
          <a:p>
            <a:pPr algn="ctr">
              <a:lnSpc>
                <a:spcPts val="6340"/>
              </a:lnSpc>
              <a:spcBef>
                <a:spcPct val="0"/>
              </a:spcBef>
            </a:pPr>
            <a:r>
              <a:rPr lang="en-US" sz="4528">
                <a:solidFill>
                  <a:srgbClr val="000000"/>
                </a:solidFill>
                <a:latin typeface="League Spartan"/>
                <a:ea typeface="League Spartan"/>
                <a:cs typeface="League Spartan"/>
                <a:sym typeface="League Spartan"/>
              </a:rPr>
              <a:t>REFERENCES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a:off x="2852388" y="2567505"/>
            <a:ext cx="12583225" cy="4987533"/>
          </a:xfrm>
          <a:custGeom>
            <a:avLst/>
            <a:gdLst/>
            <a:ahLst/>
            <a:cxnLst/>
            <a:rect l="l" t="t" r="r" b="b"/>
            <a:pathLst>
              <a:path w="12583225" h="4987533">
                <a:moveTo>
                  <a:pt x="0" y="0"/>
                </a:moveTo>
                <a:lnTo>
                  <a:pt x="12583224" y="0"/>
                </a:lnTo>
                <a:lnTo>
                  <a:pt x="12583224" y="4987533"/>
                </a:lnTo>
                <a:lnTo>
                  <a:pt x="0" y="4987533"/>
                </a:lnTo>
                <a:lnTo>
                  <a:pt x="0" y="0"/>
                </a:lnTo>
                <a:close/>
              </a:path>
            </a:pathLst>
          </a:custGeom>
          <a:blipFill>
            <a:blip r:embed="rId3">
              <a:alphaModFix amt="75000"/>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280770" y="6134592"/>
            <a:ext cx="3864095" cy="3899545"/>
          </a:xfrm>
          <a:custGeom>
            <a:avLst/>
            <a:gdLst/>
            <a:ahLst/>
            <a:cxnLst/>
            <a:rect l="l" t="t" r="r" b="b"/>
            <a:pathLst>
              <a:path w="3864095" h="3899545">
                <a:moveTo>
                  <a:pt x="0" y="3899545"/>
                </a:moveTo>
                <a:lnTo>
                  <a:pt x="3864095" y="3899545"/>
                </a:lnTo>
                <a:lnTo>
                  <a:pt x="3864095" y="0"/>
                </a:lnTo>
                <a:lnTo>
                  <a:pt x="0" y="0"/>
                </a:lnTo>
                <a:lnTo>
                  <a:pt x="0" y="3899545"/>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577296" y="3673126"/>
            <a:ext cx="15133407" cy="2249256"/>
          </a:xfrm>
          <a:prstGeom prst="rect">
            <a:avLst/>
          </a:prstGeom>
        </p:spPr>
        <p:txBody>
          <a:bodyPr lIns="0" tIns="0" rIns="0" bIns="0" rtlCol="0" anchor="t">
            <a:spAutoFit/>
          </a:bodyPr>
          <a:lstStyle/>
          <a:p>
            <a:pPr algn="ctr">
              <a:lnSpc>
                <a:spcPts val="18300"/>
              </a:lnSpc>
            </a:pPr>
            <a:r>
              <a:rPr lang="en-US" sz="13071">
                <a:solidFill>
                  <a:srgbClr val="163C3F"/>
                </a:solidFill>
                <a:latin typeface="League Spartan"/>
                <a:ea typeface="League Spartan"/>
                <a:cs typeface="League Spartan"/>
                <a:sym typeface="League Spartan"/>
              </a:rPr>
              <a:t>THANK YOU</a:t>
            </a:r>
          </a:p>
        </p:txBody>
      </p:sp>
      <p:sp>
        <p:nvSpPr>
          <p:cNvPr id="6" name="Freeform 6"/>
          <p:cNvSpPr/>
          <p:nvPr/>
        </p:nvSpPr>
        <p:spPr>
          <a:xfrm flipH="1">
            <a:off x="14199852" y="271913"/>
            <a:ext cx="3864095" cy="3899545"/>
          </a:xfrm>
          <a:custGeom>
            <a:avLst/>
            <a:gdLst/>
            <a:ahLst/>
            <a:cxnLst/>
            <a:rect l="l" t="t" r="r" b="b"/>
            <a:pathLst>
              <a:path w="3864095" h="3899545">
                <a:moveTo>
                  <a:pt x="3864095" y="0"/>
                </a:moveTo>
                <a:lnTo>
                  <a:pt x="0" y="0"/>
                </a:lnTo>
                <a:lnTo>
                  <a:pt x="0" y="3899545"/>
                </a:lnTo>
                <a:lnTo>
                  <a:pt x="3864095" y="3899545"/>
                </a:lnTo>
                <a:lnTo>
                  <a:pt x="3864095"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5486400" y="6022208"/>
            <a:ext cx="7315200" cy="252707"/>
          </a:xfrm>
          <a:custGeom>
            <a:avLst/>
            <a:gdLst/>
            <a:ahLst/>
            <a:cxnLst/>
            <a:rect l="l" t="t" r="r" b="b"/>
            <a:pathLst>
              <a:path w="7315200" h="252707">
                <a:moveTo>
                  <a:pt x="0" y="0"/>
                </a:moveTo>
                <a:lnTo>
                  <a:pt x="7315200" y="0"/>
                </a:lnTo>
                <a:lnTo>
                  <a:pt x="7315200" y="252707"/>
                </a:lnTo>
                <a:lnTo>
                  <a:pt x="0" y="2527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163C3F"/>
                </a:solidFill>
                <a:latin typeface="Canva Sans"/>
                <a:ea typeface="Canva Sans"/>
                <a:cs typeface="Canva Sans"/>
                <a:sym typeface="Canva Sans"/>
              </a:rPr>
              <a:t>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Freeform 2"/>
          <p:cNvSpPr/>
          <p:nvPr/>
        </p:nvSpPr>
        <p:spPr>
          <a:xfrm>
            <a:off x="6357241" y="1888904"/>
            <a:ext cx="6095691" cy="7962880"/>
          </a:xfrm>
          <a:custGeom>
            <a:avLst/>
            <a:gdLst/>
            <a:ahLst/>
            <a:cxnLst/>
            <a:rect l="l" t="t" r="r" b="b"/>
            <a:pathLst>
              <a:path w="6095691" h="7962880">
                <a:moveTo>
                  <a:pt x="0" y="0"/>
                </a:moveTo>
                <a:lnTo>
                  <a:pt x="6095690" y="0"/>
                </a:lnTo>
                <a:lnTo>
                  <a:pt x="6095690" y="7962881"/>
                </a:lnTo>
                <a:lnTo>
                  <a:pt x="0" y="7962881"/>
                </a:lnTo>
                <a:lnTo>
                  <a:pt x="0" y="0"/>
                </a:lnTo>
                <a:close/>
              </a:path>
            </a:pathLst>
          </a:custGeom>
          <a:blipFill>
            <a:blip r:embed="rId2"/>
            <a:stretch>
              <a:fillRect t="-7642" r="-336" b="-7642"/>
            </a:stretch>
          </a:blipFill>
        </p:spPr>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
        <p:nvSpPr>
          <p:cNvPr id="4" name="TextBox 4"/>
          <p:cNvSpPr txBox="1"/>
          <p:nvPr/>
        </p:nvSpPr>
        <p:spPr>
          <a:xfrm>
            <a:off x="4971562" y="382369"/>
            <a:ext cx="8840023" cy="828172"/>
          </a:xfrm>
          <a:prstGeom prst="rect">
            <a:avLst/>
          </a:prstGeom>
        </p:spPr>
        <p:txBody>
          <a:bodyPr lIns="0" tIns="0" rIns="0" bIns="0" rtlCol="0" anchor="t">
            <a:spAutoFit/>
          </a:bodyPr>
          <a:lstStyle/>
          <a:p>
            <a:pPr algn="ctr">
              <a:lnSpc>
                <a:spcPts val="6803"/>
              </a:lnSpc>
              <a:spcBef>
                <a:spcPct val="0"/>
              </a:spcBef>
            </a:pPr>
            <a:r>
              <a:rPr lang="en-US" sz="4859" b="1">
                <a:solidFill>
                  <a:srgbClr val="000000"/>
                </a:solidFill>
                <a:latin typeface="Canva Sans Bold"/>
                <a:ea typeface="Canva Sans Bold"/>
                <a:cs typeface="Canva Sans Bold"/>
                <a:sym typeface="Canva Sans Bold"/>
              </a:rPr>
              <a:t>WORK 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5336827" y="533773"/>
            <a:ext cx="6100665" cy="894603"/>
          </a:xfrm>
          <a:prstGeom prst="rect">
            <a:avLst/>
          </a:prstGeom>
        </p:spPr>
        <p:txBody>
          <a:bodyPr lIns="0" tIns="0" rIns="0" bIns="0" rtlCol="0" anchor="t">
            <a:spAutoFit/>
          </a:bodyPr>
          <a:lstStyle/>
          <a:p>
            <a:pPr algn="ctr">
              <a:lnSpc>
                <a:spcPts val="7391"/>
              </a:lnSpc>
              <a:spcBef>
                <a:spcPct val="0"/>
              </a:spcBef>
            </a:pPr>
            <a:r>
              <a:rPr lang="en-US" sz="5279">
                <a:solidFill>
                  <a:srgbClr val="000000"/>
                </a:solidFill>
                <a:latin typeface="League Spartan"/>
                <a:ea typeface="League Spartan"/>
                <a:cs typeface="League Spartan"/>
                <a:sym typeface="League Spartan"/>
              </a:rPr>
              <a:t>OBJECTIVES</a:t>
            </a:r>
          </a:p>
        </p:txBody>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
        <p:nvSpPr>
          <p:cNvPr id="4" name="TextBox 4"/>
          <p:cNvSpPr txBox="1"/>
          <p:nvPr/>
        </p:nvSpPr>
        <p:spPr>
          <a:xfrm>
            <a:off x="453323" y="1942359"/>
            <a:ext cx="17381354" cy="8170651"/>
          </a:xfrm>
          <a:prstGeom prst="rect">
            <a:avLst/>
          </a:prstGeom>
        </p:spPr>
        <p:txBody>
          <a:bodyPr lIns="0" tIns="0" rIns="0" bIns="0" rtlCol="0" anchor="t">
            <a:spAutoFit/>
          </a:bodyPr>
          <a:lstStyle/>
          <a:p>
            <a:pPr marL="662991" lvl="1" indent="-331495" algn="l">
              <a:lnSpc>
                <a:spcPts val="4299"/>
              </a:lnSpc>
              <a:buFont typeface="Arial"/>
              <a:buChar char="•"/>
            </a:pPr>
            <a:r>
              <a:rPr lang="en-US" sz="3070">
                <a:solidFill>
                  <a:srgbClr val="000000"/>
                </a:solidFill>
                <a:latin typeface="Canva Sans"/>
                <a:ea typeface="Canva Sans"/>
                <a:cs typeface="Canva Sans"/>
                <a:sym typeface="Canva Sans"/>
              </a:rPr>
              <a:t>To control the speed of a 3-phase induction motor using the Volts-per-Hertz (V/F) method)</a:t>
            </a:r>
          </a:p>
          <a:p>
            <a:pPr algn="l">
              <a:lnSpc>
                <a:spcPts val="4299"/>
              </a:lnSpc>
            </a:pPr>
            <a:r>
              <a:rPr lang="en-US" sz="3070">
                <a:solidFill>
                  <a:srgbClr val="000000"/>
                </a:solidFill>
                <a:latin typeface="Canva Sans"/>
                <a:ea typeface="Canva Sans"/>
                <a:cs typeface="Canva Sans"/>
                <a:sym typeface="Canva Sans"/>
              </a:rPr>
              <a:t>         → Adjust voltage and frequency proportionally to maintain constant magnetic flux.</a:t>
            </a:r>
          </a:p>
          <a:p>
            <a:pPr marL="662991" lvl="1" indent="-331495" algn="l">
              <a:lnSpc>
                <a:spcPts val="4299"/>
              </a:lnSpc>
              <a:buFont typeface="Arial"/>
              <a:buChar char="•"/>
            </a:pPr>
            <a:r>
              <a:rPr lang="en-US" sz="3070">
                <a:solidFill>
                  <a:srgbClr val="000000"/>
                </a:solidFill>
                <a:latin typeface="Canva Sans"/>
                <a:ea typeface="Canva Sans"/>
                <a:cs typeface="Canva Sans"/>
                <a:sym typeface="Canva Sans"/>
              </a:rPr>
              <a:t>To implement a closed-loop control system with a PI controller</a:t>
            </a:r>
          </a:p>
          <a:p>
            <a:pPr algn="l">
              <a:lnSpc>
                <a:spcPts val="4299"/>
              </a:lnSpc>
            </a:pPr>
            <a:r>
              <a:rPr lang="en-US" sz="3070">
                <a:solidFill>
                  <a:srgbClr val="000000"/>
                </a:solidFill>
                <a:latin typeface="Canva Sans"/>
                <a:ea typeface="Canva Sans"/>
                <a:cs typeface="Canva Sans"/>
                <a:sym typeface="Canva Sans"/>
              </a:rPr>
              <a:t>         → Feedback system using a Proportional-Integral (PI) controller to minimize speed error.</a:t>
            </a:r>
          </a:p>
          <a:p>
            <a:pPr marL="662991" lvl="1" indent="-331495" algn="l">
              <a:lnSpc>
                <a:spcPts val="4299"/>
              </a:lnSpc>
              <a:buFont typeface="Arial"/>
              <a:buChar char="•"/>
            </a:pPr>
            <a:r>
              <a:rPr lang="en-US" sz="3070">
                <a:solidFill>
                  <a:srgbClr val="000000"/>
                </a:solidFill>
                <a:latin typeface="Canva Sans"/>
                <a:ea typeface="Canva Sans"/>
                <a:cs typeface="Canva Sans"/>
                <a:sym typeface="Canva Sans"/>
              </a:rPr>
              <a:t>To simulate and analyze the motor performance using MATLAB/Simulink</a:t>
            </a:r>
          </a:p>
          <a:p>
            <a:pPr algn="l">
              <a:lnSpc>
                <a:spcPts val="4299"/>
              </a:lnSpc>
            </a:pPr>
            <a:r>
              <a:rPr lang="en-US" sz="3070">
                <a:solidFill>
                  <a:srgbClr val="000000"/>
                </a:solidFill>
                <a:latin typeface="Canva Sans"/>
                <a:ea typeface="Canva Sans"/>
                <a:cs typeface="Canva Sans"/>
                <a:sym typeface="Canva Sans"/>
              </a:rPr>
              <a:t>         → Use simulation tools to build, test, and observe system behavior.</a:t>
            </a:r>
          </a:p>
          <a:p>
            <a:pPr marL="662991" lvl="1" indent="-331495" algn="l">
              <a:lnSpc>
                <a:spcPts val="4299"/>
              </a:lnSpc>
              <a:buFont typeface="Arial"/>
              <a:buChar char="•"/>
            </a:pPr>
            <a:r>
              <a:rPr lang="en-US" sz="3070">
                <a:solidFill>
                  <a:srgbClr val="000000"/>
                </a:solidFill>
                <a:latin typeface="Canva Sans"/>
                <a:ea typeface="Canva Sans"/>
                <a:cs typeface="Canva Sans"/>
                <a:sym typeface="Canva Sans"/>
              </a:rPr>
              <a:t>To demonstrate stable speed and torque under varying loads</a:t>
            </a:r>
          </a:p>
          <a:p>
            <a:pPr algn="l">
              <a:lnSpc>
                <a:spcPts val="4299"/>
              </a:lnSpc>
            </a:pPr>
            <a:r>
              <a:rPr lang="en-US" sz="3070">
                <a:solidFill>
                  <a:srgbClr val="000000"/>
                </a:solidFill>
                <a:latin typeface="Canva Sans"/>
                <a:ea typeface="Canva Sans"/>
                <a:cs typeface="Canva Sans"/>
                <a:sym typeface="Canva Sans"/>
              </a:rPr>
              <a:t>         → Ensure the motor maintains desired performance even when the load changes.</a:t>
            </a:r>
          </a:p>
          <a:p>
            <a:pPr marL="662991" lvl="1" indent="-331495" algn="l">
              <a:lnSpc>
                <a:spcPts val="4299"/>
              </a:lnSpc>
              <a:buFont typeface="Arial"/>
              <a:buChar char="•"/>
            </a:pPr>
            <a:r>
              <a:rPr lang="en-US" sz="3070">
                <a:solidFill>
                  <a:srgbClr val="000000"/>
                </a:solidFill>
                <a:latin typeface="Canva Sans"/>
                <a:ea typeface="Canva Sans"/>
                <a:cs typeface="Canva Sans"/>
                <a:sym typeface="Canva Sans"/>
              </a:rPr>
              <a:t>To provide a cost-effective and simpler alternative to complex control methods</a:t>
            </a:r>
          </a:p>
          <a:p>
            <a:pPr algn="l">
              <a:lnSpc>
                <a:spcPts val="4299"/>
              </a:lnSpc>
            </a:pPr>
            <a:r>
              <a:rPr lang="en-US" sz="3070">
                <a:solidFill>
                  <a:srgbClr val="000000"/>
                </a:solidFill>
                <a:latin typeface="Canva Sans"/>
                <a:ea typeface="Canva Sans"/>
                <a:cs typeface="Canva Sans"/>
                <a:sym typeface="Canva Sans"/>
              </a:rPr>
              <a:t>        → Highlight the ease and efficiency of V/F compared to advanced methods like vector control.</a:t>
            </a:r>
          </a:p>
          <a:p>
            <a:pPr marL="662991" lvl="1" indent="-331495" algn="l">
              <a:lnSpc>
                <a:spcPts val="4299"/>
              </a:lnSpc>
              <a:buFont typeface="Arial"/>
              <a:buChar char="•"/>
            </a:pPr>
            <a:r>
              <a:rPr lang="en-US" sz="3070">
                <a:solidFill>
                  <a:srgbClr val="000000"/>
                </a:solidFill>
                <a:latin typeface="Canva Sans"/>
                <a:ea typeface="Canva Sans"/>
                <a:cs typeface="Canva Sans"/>
                <a:sym typeface="Canva Sans"/>
              </a:rPr>
              <a:t>To compare system performance with theoretical expectations</a:t>
            </a:r>
          </a:p>
          <a:p>
            <a:pPr algn="l">
              <a:lnSpc>
                <a:spcPts val="4719"/>
              </a:lnSpc>
            </a:pPr>
            <a:r>
              <a:rPr lang="en-US" sz="3370">
                <a:solidFill>
                  <a:srgbClr val="000000"/>
                </a:solidFill>
                <a:latin typeface="Canva Sans"/>
                <a:ea typeface="Canva Sans"/>
                <a:cs typeface="Canva Sans"/>
                <a:sym typeface="Canva Sans"/>
              </a:rPr>
              <a:t>       → Validate simulation results against predicted behavior.</a:t>
            </a:r>
          </a:p>
          <a:p>
            <a:pPr algn="l">
              <a:lnSpc>
                <a:spcPts val="4299"/>
              </a:lnSpc>
              <a:spcBef>
                <a:spcPct val="0"/>
              </a:spcBef>
            </a:pPr>
            <a:endParaRPr lang="en-US" sz="3370">
              <a:solidFill>
                <a:srgbClr val="000000"/>
              </a:solidFill>
              <a:latin typeface="Canva Sans"/>
              <a:ea typeface="Canva Sans"/>
              <a:cs typeface="Canva Sans"/>
              <a:sym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5964938" y="346564"/>
            <a:ext cx="5964281" cy="821424"/>
          </a:xfrm>
          <a:prstGeom prst="rect">
            <a:avLst/>
          </a:prstGeom>
        </p:spPr>
        <p:txBody>
          <a:bodyPr lIns="0" tIns="0" rIns="0" bIns="0" rtlCol="0" anchor="t">
            <a:spAutoFit/>
          </a:bodyPr>
          <a:lstStyle/>
          <a:p>
            <a:pPr algn="ctr">
              <a:lnSpc>
                <a:spcPts val="6714"/>
              </a:lnSpc>
              <a:spcBef>
                <a:spcPct val="0"/>
              </a:spcBef>
            </a:pPr>
            <a:r>
              <a:rPr lang="en-US" sz="4796">
                <a:solidFill>
                  <a:srgbClr val="000000"/>
                </a:solidFill>
                <a:latin typeface="League Spartan"/>
                <a:ea typeface="League Spartan"/>
                <a:cs typeface="League Spartan"/>
                <a:sym typeface="League Spartan"/>
              </a:rPr>
              <a:t>METHODOLOGY</a:t>
            </a:r>
          </a:p>
        </p:txBody>
      </p:sp>
      <p:sp>
        <p:nvSpPr>
          <p:cNvPr id="3" name="TextBox 3"/>
          <p:cNvSpPr txBox="1"/>
          <p:nvPr/>
        </p:nvSpPr>
        <p:spPr>
          <a:xfrm>
            <a:off x="17109162" y="9495936"/>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
        <p:nvSpPr>
          <p:cNvPr id="4" name="TextBox 4"/>
          <p:cNvSpPr txBox="1"/>
          <p:nvPr/>
        </p:nvSpPr>
        <p:spPr>
          <a:xfrm>
            <a:off x="897612" y="2339907"/>
            <a:ext cx="15963093" cy="6581357"/>
          </a:xfrm>
          <a:prstGeom prst="rect">
            <a:avLst/>
          </a:prstGeom>
        </p:spPr>
        <p:txBody>
          <a:bodyPr lIns="0" tIns="0" rIns="0" bIns="0" rtlCol="0" anchor="t">
            <a:spAutoFit/>
          </a:bodyPr>
          <a:lstStyle/>
          <a:p>
            <a:pPr algn="l">
              <a:lnSpc>
                <a:spcPts val="4748"/>
              </a:lnSpc>
            </a:pPr>
            <a:r>
              <a:rPr lang="en-US" sz="3391" b="1">
                <a:solidFill>
                  <a:srgbClr val="000000"/>
                </a:solidFill>
                <a:latin typeface="Canva Sans Bold"/>
                <a:ea typeface="Canva Sans Bold"/>
                <a:cs typeface="Canva Sans Bold"/>
                <a:sym typeface="Canva Sans Bold"/>
              </a:rPr>
              <a:t>Step 1: Design and Implementation of V/F Control in Simulink</a:t>
            </a:r>
          </a:p>
          <a:p>
            <a:pPr marL="732212" lvl="1" indent="-366106" algn="l">
              <a:lnSpc>
                <a:spcPts val="4748"/>
              </a:lnSpc>
              <a:buFont typeface="Arial"/>
              <a:buChar char="•"/>
            </a:pPr>
            <a:r>
              <a:rPr lang="en-US" sz="3391">
                <a:solidFill>
                  <a:srgbClr val="000000"/>
                </a:solidFill>
                <a:latin typeface="Canva Sans"/>
                <a:ea typeface="Canva Sans"/>
                <a:cs typeface="Canva Sans"/>
                <a:sym typeface="Canva Sans"/>
              </a:rPr>
              <a:t>A closed-loop V/F control system is built using MATLAB/Simulink.</a:t>
            </a:r>
          </a:p>
          <a:p>
            <a:pPr marL="732212" lvl="1" indent="-366106" algn="l">
              <a:lnSpc>
                <a:spcPts val="4748"/>
              </a:lnSpc>
              <a:buFont typeface="Arial"/>
              <a:buChar char="•"/>
            </a:pPr>
            <a:r>
              <a:rPr lang="en-US" sz="3391">
                <a:solidFill>
                  <a:srgbClr val="000000"/>
                </a:solidFill>
                <a:latin typeface="Canva Sans"/>
                <a:ea typeface="Canva Sans"/>
                <a:cs typeface="Canva Sans"/>
                <a:sym typeface="Canva Sans"/>
              </a:rPr>
              <a:t>The model includes:</a:t>
            </a:r>
          </a:p>
          <a:p>
            <a:pPr marL="1464424" lvl="2" indent="-488141" algn="l">
              <a:lnSpc>
                <a:spcPts val="4748"/>
              </a:lnSpc>
              <a:buFont typeface="Arial"/>
              <a:buChar char="⚬"/>
            </a:pPr>
            <a:r>
              <a:rPr lang="en-US" sz="3391">
                <a:solidFill>
                  <a:srgbClr val="000000"/>
                </a:solidFill>
                <a:latin typeface="Canva Sans"/>
                <a:ea typeface="Canva Sans"/>
                <a:cs typeface="Canva Sans"/>
                <a:sym typeface="Canva Sans"/>
              </a:rPr>
              <a:t>Reference speed input</a:t>
            </a:r>
          </a:p>
          <a:p>
            <a:pPr marL="1464424" lvl="2" indent="-488141" algn="l">
              <a:lnSpc>
                <a:spcPts val="4748"/>
              </a:lnSpc>
              <a:buFont typeface="Arial"/>
              <a:buChar char="⚬"/>
            </a:pPr>
            <a:r>
              <a:rPr lang="en-US" sz="3391">
                <a:solidFill>
                  <a:srgbClr val="000000"/>
                </a:solidFill>
                <a:latin typeface="Canva Sans"/>
                <a:ea typeface="Canva Sans"/>
                <a:cs typeface="Canva Sans"/>
                <a:sym typeface="Canva Sans"/>
              </a:rPr>
              <a:t>Speed feedback loop</a:t>
            </a:r>
          </a:p>
          <a:p>
            <a:pPr marL="1464424" lvl="2" indent="-488141" algn="l">
              <a:lnSpc>
                <a:spcPts val="4748"/>
              </a:lnSpc>
              <a:buFont typeface="Arial"/>
              <a:buChar char="⚬"/>
            </a:pPr>
            <a:r>
              <a:rPr lang="en-US" sz="3391">
                <a:solidFill>
                  <a:srgbClr val="000000"/>
                </a:solidFill>
                <a:latin typeface="Canva Sans"/>
                <a:ea typeface="Canva Sans"/>
                <a:cs typeface="Canva Sans"/>
                <a:sym typeface="Canva Sans"/>
              </a:rPr>
              <a:t>PI controller to minimize speed error</a:t>
            </a:r>
          </a:p>
          <a:p>
            <a:pPr marL="1464424" lvl="2" indent="-488141" algn="l">
              <a:lnSpc>
                <a:spcPts val="4748"/>
              </a:lnSpc>
              <a:buFont typeface="Arial"/>
              <a:buChar char="⚬"/>
            </a:pPr>
            <a:r>
              <a:rPr lang="en-US" sz="3391">
                <a:solidFill>
                  <a:srgbClr val="000000"/>
                </a:solidFill>
                <a:latin typeface="Canva Sans"/>
                <a:ea typeface="Canva Sans"/>
                <a:cs typeface="Canva Sans"/>
                <a:sym typeface="Canva Sans"/>
              </a:rPr>
              <a:t>V/F logic block to generate frequency and voltage</a:t>
            </a:r>
          </a:p>
          <a:p>
            <a:pPr marL="1464424" lvl="2" indent="-488141" algn="l">
              <a:lnSpc>
                <a:spcPts val="4748"/>
              </a:lnSpc>
              <a:buFont typeface="Arial"/>
              <a:buChar char="⚬"/>
            </a:pPr>
            <a:r>
              <a:rPr lang="en-US" sz="3391">
                <a:solidFill>
                  <a:srgbClr val="000000"/>
                </a:solidFill>
                <a:latin typeface="Canva Sans"/>
                <a:ea typeface="Canva Sans"/>
                <a:cs typeface="Canva Sans"/>
                <a:sym typeface="Canva Sans"/>
              </a:rPr>
              <a:t>PWM inverter for three-phase voltage supply</a:t>
            </a:r>
          </a:p>
          <a:p>
            <a:pPr marL="1464424" lvl="2" indent="-488141" algn="l">
              <a:lnSpc>
                <a:spcPts val="4748"/>
              </a:lnSpc>
              <a:buFont typeface="Arial"/>
              <a:buChar char="⚬"/>
            </a:pPr>
            <a:r>
              <a:rPr lang="en-US" sz="3391">
                <a:solidFill>
                  <a:srgbClr val="000000"/>
                </a:solidFill>
                <a:latin typeface="Canva Sans"/>
                <a:ea typeface="Canva Sans"/>
                <a:cs typeface="Canva Sans"/>
                <a:sym typeface="Canva Sans"/>
              </a:rPr>
              <a:t>3-phase induction motor block</a:t>
            </a:r>
          </a:p>
          <a:p>
            <a:pPr marL="732212" lvl="1" indent="-366106" algn="l">
              <a:lnSpc>
                <a:spcPts val="4748"/>
              </a:lnSpc>
              <a:buFont typeface="Arial"/>
              <a:buChar char="•"/>
            </a:pPr>
            <a:r>
              <a:rPr lang="en-US" sz="3391">
                <a:solidFill>
                  <a:srgbClr val="000000"/>
                </a:solidFill>
                <a:latin typeface="Canva Sans"/>
                <a:ea typeface="Canva Sans"/>
                <a:cs typeface="Canva Sans"/>
                <a:sym typeface="Canva Sans"/>
              </a:rPr>
              <a:t>This base model is used to simulate various operating conditions.</a:t>
            </a:r>
          </a:p>
          <a:p>
            <a:pPr algn="l">
              <a:lnSpc>
                <a:spcPts val="4748"/>
              </a:lnSpc>
              <a:spcBef>
                <a:spcPct val="0"/>
              </a:spcBef>
            </a:pPr>
            <a:endParaRPr lang="en-US" sz="3391">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
        <p:nvSpPr>
          <p:cNvPr id="3" name="TextBox 3"/>
          <p:cNvSpPr txBox="1"/>
          <p:nvPr/>
        </p:nvSpPr>
        <p:spPr>
          <a:xfrm>
            <a:off x="9139238" y="4064000"/>
            <a:ext cx="9525" cy="349250"/>
          </a:xfrm>
          <a:prstGeom prst="rect">
            <a:avLst/>
          </a:prstGeom>
        </p:spPr>
        <p:txBody>
          <a:bodyPr lIns="0" tIns="0" rIns="0" bIns="0" rtlCol="0" anchor="t">
            <a:spAutoFit/>
          </a:bodyPr>
          <a:lstStyle/>
          <a:p>
            <a:pPr algn="ctr">
              <a:lnSpc>
                <a:spcPts val="2800"/>
              </a:lnSpc>
              <a:spcBef>
                <a:spcPct val="0"/>
              </a:spcBef>
            </a:pPr>
            <a:endParaRPr/>
          </a:p>
        </p:txBody>
      </p:sp>
      <p:sp>
        <p:nvSpPr>
          <p:cNvPr id="4" name="TextBox 4"/>
          <p:cNvSpPr txBox="1"/>
          <p:nvPr/>
        </p:nvSpPr>
        <p:spPr>
          <a:xfrm>
            <a:off x="627044" y="2088054"/>
            <a:ext cx="17043437" cy="4200906"/>
          </a:xfrm>
          <a:prstGeom prst="rect">
            <a:avLst/>
          </a:prstGeom>
        </p:spPr>
        <p:txBody>
          <a:bodyPr lIns="0" tIns="0" rIns="0" bIns="0" rtlCol="0" anchor="t">
            <a:spAutoFit/>
          </a:bodyPr>
          <a:lstStyle/>
          <a:p>
            <a:pPr algn="l">
              <a:lnSpc>
                <a:spcPts val="4768"/>
              </a:lnSpc>
            </a:pPr>
            <a:r>
              <a:rPr lang="en-US" sz="3406" b="1">
                <a:solidFill>
                  <a:srgbClr val="000000"/>
                </a:solidFill>
                <a:latin typeface="Canva Sans Bold"/>
                <a:ea typeface="Canva Sans Bold"/>
                <a:cs typeface="Canva Sans Bold"/>
                <a:sym typeface="Canva Sans Bold"/>
              </a:rPr>
              <a:t>Step 2: Dataset Generation for ANN Training</a:t>
            </a:r>
          </a:p>
          <a:p>
            <a:pPr marL="735425" lvl="1" indent="-367713" algn="l">
              <a:lnSpc>
                <a:spcPts val="4768"/>
              </a:lnSpc>
              <a:buFont typeface="Arial"/>
              <a:buChar char="•"/>
            </a:pPr>
            <a:r>
              <a:rPr lang="en-US" sz="3406">
                <a:solidFill>
                  <a:srgbClr val="000000"/>
                </a:solidFill>
                <a:latin typeface="Canva Sans"/>
                <a:ea typeface="Canva Sans"/>
                <a:cs typeface="Canva Sans"/>
                <a:sym typeface="Canva Sans"/>
              </a:rPr>
              <a:t>The system is simulated under varying reference speeds.</a:t>
            </a:r>
          </a:p>
          <a:p>
            <a:pPr marL="735425" lvl="1" indent="-367713" algn="l">
              <a:lnSpc>
                <a:spcPts val="4768"/>
              </a:lnSpc>
              <a:buFont typeface="Arial"/>
              <a:buChar char="•"/>
            </a:pPr>
            <a:r>
              <a:rPr lang="en-US" sz="3406">
                <a:solidFill>
                  <a:srgbClr val="000000"/>
                </a:solidFill>
                <a:latin typeface="Canva Sans"/>
                <a:ea typeface="Canva Sans"/>
                <a:cs typeface="Canva Sans"/>
                <a:sym typeface="Canva Sans"/>
              </a:rPr>
              <a:t>Key input and output variables are recorded:</a:t>
            </a:r>
          </a:p>
          <a:p>
            <a:pPr marL="1470851" lvl="2" indent="-490284" algn="l">
              <a:lnSpc>
                <a:spcPts val="4768"/>
              </a:lnSpc>
              <a:buFont typeface="Arial"/>
              <a:buChar char="⚬"/>
            </a:pPr>
            <a:r>
              <a:rPr lang="en-US" sz="3406">
                <a:solidFill>
                  <a:srgbClr val="000000"/>
                </a:solidFill>
                <a:latin typeface="Canva Sans"/>
                <a:ea typeface="Canva Sans"/>
                <a:cs typeface="Canva Sans"/>
                <a:sym typeface="Canva Sans"/>
              </a:rPr>
              <a:t>Inputs to ANN: Speed error</a:t>
            </a:r>
          </a:p>
          <a:p>
            <a:pPr marL="1470851" lvl="2" indent="-490284" algn="l">
              <a:lnSpc>
                <a:spcPts val="4768"/>
              </a:lnSpc>
              <a:buFont typeface="Arial"/>
              <a:buChar char="⚬"/>
            </a:pPr>
            <a:r>
              <a:rPr lang="en-US" sz="3406">
                <a:solidFill>
                  <a:srgbClr val="000000"/>
                </a:solidFill>
                <a:latin typeface="Canva Sans"/>
                <a:ea typeface="Canva Sans"/>
                <a:cs typeface="Canva Sans"/>
                <a:sym typeface="Canva Sans"/>
              </a:rPr>
              <a:t>Targets (outputs): Control signal </a:t>
            </a:r>
          </a:p>
          <a:p>
            <a:pPr marL="735425" lvl="1" indent="-367713" algn="l">
              <a:lnSpc>
                <a:spcPts val="4768"/>
              </a:lnSpc>
              <a:buFont typeface="Arial"/>
              <a:buChar char="•"/>
            </a:pPr>
            <a:r>
              <a:rPr lang="en-US" sz="3406">
                <a:solidFill>
                  <a:srgbClr val="000000"/>
                </a:solidFill>
                <a:latin typeface="Canva Sans"/>
                <a:ea typeface="Canva Sans"/>
                <a:cs typeface="Canva Sans"/>
                <a:sym typeface="Canva Sans"/>
              </a:rPr>
              <a:t>The recorded data is saved as a training dataset for the neural network.</a:t>
            </a:r>
          </a:p>
          <a:p>
            <a:pPr algn="l">
              <a:lnSpc>
                <a:spcPts val="4768"/>
              </a:lnSpc>
              <a:spcBef>
                <a:spcPct val="0"/>
              </a:spcBef>
            </a:pPr>
            <a:endParaRPr lang="en-US" sz="3406">
              <a:solidFill>
                <a:srgbClr val="000000"/>
              </a:solidFill>
              <a:latin typeface="Canva Sans"/>
              <a:ea typeface="Canva Sans"/>
              <a:cs typeface="Canva Sans"/>
              <a:sym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
        <p:nvSpPr>
          <p:cNvPr id="3" name="TextBox 3"/>
          <p:cNvSpPr txBox="1"/>
          <p:nvPr/>
        </p:nvSpPr>
        <p:spPr>
          <a:xfrm>
            <a:off x="204101" y="2066101"/>
            <a:ext cx="18288000" cy="4715149"/>
          </a:xfrm>
          <a:prstGeom prst="rect">
            <a:avLst/>
          </a:prstGeom>
        </p:spPr>
        <p:txBody>
          <a:bodyPr lIns="0" tIns="0" rIns="0" bIns="0" rtlCol="0" anchor="t">
            <a:spAutoFit/>
          </a:bodyPr>
          <a:lstStyle/>
          <a:p>
            <a:pPr algn="l">
              <a:lnSpc>
                <a:spcPts val="4709"/>
              </a:lnSpc>
            </a:pPr>
            <a:r>
              <a:rPr lang="en-US" sz="3364" b="1">
                <a:solidFill>
                  <a:srgbClr val="000000"/>
                </a:solidFill>
                <a:latin typeface="Canva Sans Bold"/>
                <a:ea typeface="Canva Sans Bold"/>
                <a:cs typeface="Canva Sans Bold"/>
                <a:sym typeface="Canva Sans Bold"/>
              </a:rPr>
              <a:t>Step 3: Training the Artificial Neural Network (ANN)</a:t>
            </a:r>
          </a:p>
          <a:p>
            <a:pPr marL="726334" lvl="1" indent="-363167" algn="l">
              <a:lnSpc>
                <a:spcPts val="4709"/>
              </a:lnSpc>
              <a:buFont typeface="Arial"/>
              <a:buChar char="•"/>
            </a:pPr>
            <a:r>
              <a:rPr lang="en-US" sz="3364">
                <a:solidFill>
                  <a:srgbClr val="000000"/>
                </a:solidFill>
                <a:latin typeface="Canva Sans"/>
                <a:ea typeface="Canva Sans"/>
                <a:cs typeface="Canva Sans"/>
                <a:sym typeface="Canva Sans"/>
              </a:rPr>
              <a:t>A Feedforward Neural Network is created using the MATLAB Neural Network Toolbox.</a:t>
            </a:r>
          </a:p>
          <a:p>
            <a:pPr marL="726334" lvl="1" indent="-363167" algn="l">
              <a:lnSpc>
                <a:spcPts val="4709"/>
              </a:lnSpc>
              <a:buFont typeface="Arial"/>
              <a:buChar char="•"/>
            </a:pPr>
            <a:r>
              <a:rPr lang="en-US" sz="3364">
                <a:solidFill>
                  <a:srgbClr val="000000"/>
                </a:solidFill>
                <a:latin typeface="Canva Sans"/>
                <a:ea typeface="Canva Sans"/>
                <a:cs typeface="Canva Sans"/>
                <a:sym typeface="Canva Sans"/>
              </a:rPr>
              <a:t>The dataset is split into training, validation, and testing sets.</a:t>
            </a:r>
          </a:p>
          <a:p>
            <a:pPr marL="726334" lvl="1" indent="-363167" algn="l">
              <a:lnSpc>
                <a:spcPts val="4709"/>
              </a:lnSpc>
              <a:buFont typeface="Arial"/>
              <a:buChar char="•"/>
            </a:pPr>
            <a:r>
              <a:rPr lang="en-US" sz="3364">
                <a:solidFill>
                  <a:srgbClr val="000000"/>
                </a:solidFill>
                <a:latin typeface="Canva Sans"/>
                <a:ea typeface="Canva Sans"/>
                <a:cs typeface="Canva Sans"/>
                <a:sym typeface="Canva Sans"/>
              </a:rPr>
              <a:t>Training is done using the backpropagation algorithm to minimize mean square error.</a:t>
            </a:r>
          </a:p>
          <a:p>
            <a:pPr marL="726334" lvl="1" indent="-363167" algn="l">
              <a:lnSpc>
                <a:spcPts val="4709"/>
              </a:lnSpc>
              <a:buFont typeface="Arial"/>
              <a:buChar char="•"/>
            </a:pPr>
            <a:r>
              <a:rPr lang="en-US" sz="3364">
                <a:solidFill>
                  <a:srgbClr val="000000"/>
                </a:solidFill>
                <a:latin typeface="Canva Sans"/>
                <a:ea typeface="Canva Sans"/>
                <a:cs typeface="Canva Sans"/>
                <a:sym typeface="Canva Sans"/>
              </a:rPr>
              <a:t>After training, performance is evaluated.</a:t>
            </a:r>
          </a:p>
          <a:p>
            <a:pPr marL="726334" lvl="1" indent="-363167" algn="l">
              <a:lnSpc>
                <a:spcPts val="4709"/>
              </a:lnSpc>
              <a:buFont typeface="Arial"/>
              <a:buChar char="•"/>
            </a:pPr>
            <a:r>
              <a:rPr lang="en-US" sz="3364">
                <a:solidFill>
                  <a:srgbClr val="000000"/>
                </a:solidFill>
                <a:latin typeface="Canva Sans"/>
                <a:ea typeface="Canva Sans"/>
                <a:cs typeface="Canva Sans"/>
                <a:sym typeface="Canva Sans"/>
              </a:rPr>
              <a:t>Once trained successfully, the network is exported as a Simulink-compatible function block.</a:t>
            </a:r>
          </a:p>
          <a:p>
            <a:pPr algn="l">
              <a:lnSpc>
                <a:spcPts val="4709"/>
              </a:lnSpc>
              <a:spcBef>
                <a:spcPct val="0"/>
              </a:spcBef>
            </a:pPr>
            <a:endParaRPr lang="en-US" sz="3364">
              <a:solidFill>
                <a:srgbClr val="000000"/>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
        <p:nvSpPr>
          <p:cNvPr id="3" name="TextBox 3"/>
          <p:cNvSpPr txBox="1"/>
          <p:nvPr/>
        </p:nvSpPr>
        <p:spPr>
          <a:xfrm>
            <a:off x="570063" y="2290007"/>
            <a:ext cx="18148063" cy="3581019"/>
          </a:xfrm>
          <a:prstGeom prst="rect">
            <a:avLst/>
          </a:prstGeom>
        </p:spPr>
        <p:txBody>
          <a:bodyPr lIns="0" tIns="0" rIns="0" bIns="0" rtlCol="0" anchor="t">
            <a:spAutoFit/>
          </a:bodyPr>
          <a:lstStyle/>
          <a:p>
            <a:pPr algn="l">
              <a:lnSpc>
                <a:spcPts val="4746"/>
              </a:lnSpc>
            </a:pPr>
            <a:r>
              <a:rPr lang="en-US" sz="3390" b="1">
                <a:solidFill>
                  <a:srgbClr val="000000"/>
                </a:solidFill>
                <a:latin typeface="Canva Sans Bold"/>
                <a:ea typeface="Canva Sans Bold"/>
                <a:cs typeface="Canva Sans Bold"/>
                <a:sym typeface="Canva Sans Bold"/>
              </a:rPr>
              <a:t>Step 4: Integrating ANN into Simulink Model</a:t>
            </a:r>
          </a:p>
          <a:p>
            <a:pPr marL="731901" lvl="1" indent="-365951" algn="l">
              <a:lnSpc>
                <a:spcPts val="4746"/>
              </a:lnSpc>
              <a:buFont typeface="Arial"/>
              <a:buChar char="•"/>
            </a:pPr>
            <a:r>
              <a:rPr lang="en-US" sz="3390">
                <a:solidFill>
                  <a:srgbClr val="000000"/>
                </a:solidFill>
                <a:latin typeface="Canva Sans"/>
                <a:ea typeface="Canva Sans"/>
                <a:cs typeface="Canva Sans"/>
                <a:sym typeface="Canva Sans"/>
              </a:rPr>
              <a:t>The trained ANN block is added to the original Simulink model.</a:t>
            </a:r>
          </a:p>
          <a:p>
            <a:pPr marL="731901" lvl="1" indent="-365951" algn="l">
              <a:lnSpc>
                <a:spcPts val="4746"/>
              </a:lnSpc>
              <a:buFont typeface="Arial"/>
              <a:buChar char="•"/>
            </a:pPr>
            <a:r>
              <a:rPr lang="en-US" sz="3390">
                <a:solidFill>
                  <a:srgbClr val="000000"/>
                </a:solidFill>
                <a:latin typeface="Canva Sans"/>
                <a:ea typeface="Canva Sans"/>
                <a:cs typeface="Canva Sans"/>
                <a:sym typeface="Canva Sans"/>
              </a:rPr>
              <a:t>ANN replaces or supports the PI controller to generate control signals .</a:t>
            </a:r>
          </a:p>
          <a:p>
            <a:pPr marL="731901" lvl="1" indent="-365951" algn="l">
              <a:lnSpc>
                <a:spcPts val="4746"/>
              </a:lnSpc>
              <a:buFont typeface="Arial"/>
              <a:buChar char="•"/>
            </a:pPr>
            <a:r>
              <a:rPr lang="en-US" sz="3390">
                <a:solidFill>
                  <a:srgbClr val="000000"/>
                </a:solidFill>
                <a:latin typeface="Canva Sans"/>
                <a:ea typeface="Canva Sans"/>
                <a:cs typeface="Canva Sans"/>
                <a:sym typeface="Canva Sans"/>
              </a:rPr>
              <a:t>The updated model is run under the same conditions to analyze performance improvements.</a:t>
            </a:r>
          </a:p>
          <a:p>
            <a:pPr algn="l">
              <a:lnSpc>
                <a:spcPts val="4746"/>
              </a:lnSpc>
              <a:spcBef>
                <a:spcPct val="0"/>
              </a:spcBef>
            </a:pPr>
            <a:endParaRPr lang="en-US" sz="3390">
              <a:solidFill>
                <a:srgbClr val="000000"/>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CE3EC"/>
        </a:solidFill>
        <a:effectLst/>
      </p:bgPr>
    </p:bg>
    <p:spTree>
      <p:nvGrpSpPr>
        <p:cNvPr id="1" name=""/>
        <p:cNvGrpSpPr/>
        <p:nvPr/>
      </p:nvGrpSpPr>
      <p:grpSpPr>
        <a:xfrm>
          <a:off x="0" y="0"/>
          <a:ext cx="0" cy="0"/>
          <a:chOff x="0" y="0"/>
          <a:chExt cx="0" cy="0"/>
        </a:xfrm>
      </p:grpSpPr>
      <p:sp>
        <p:nvSpPr>
          <p:cNvPr id="2" name="TextBox 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
        <p:nvSpPr>
          <p:cNvPr id="3" name="TextBox 3"/>
          <p:cNvSpPr txBox="1"/>
          <p:nvPr/>
        </p:nvSpPr>
        <p:spPr>
          <a:xfrm>
            <a:off x="1573585" y="2482618"/>
            <a:ext cx="14746486" cy="4781169"/>
          </a:xfrm>
          <a:prstGeom prst="rect">
            <a:avLst/>
          </a:prstGeom>
        </p:spPr>
        <p:txBody>
          <a:bodyPr lIns="0" tIns="0" rIns="0" bIns="0" rtlCol="0" anchor="t">
            <a:spAutoFit/>
          </a:bodyPr>
          <a:lstStyle/>
          <a:p>
            <a:pPr algn="just">
              <a:lnSpc>
                <a:spcPts val="4746"/>
              </a:lnSpc>
            </a:pPr>
            <a:r>
              <a:rPr lang="en-US" sz="3390" b="1">
                <a:solidFill>
                  <a:srgbClr val="000000"/>
                </a:solidFill>
                <a:latin typeface="Canva Sans Bold"/>
                <a:ea typeface="Canva Sans Bold"/>
                <a:cs typeface="Canva Sans Bold"/>
                <a:sym typeface="Canva Sans Bold"/>
              </a:rPr>
              <a:t>Step 5: Performance Analysis and Comparison</a:t>
            </a:r>
          </a:p>
          <a:p>
            <a:pPr marL="731901" lvl="1" indent="-365951" algn="just">
              <a:lnSpc>
                <a:spcPts val="4746"/>
              </a:lnSpc>
              <a:buFont typeface="Arial"/>
              <a:buChar char="•"/>
            </a:pPr>
            <a:r>
              <a:rPr lang="en-US" sz="3390">
                <a:solidFill>
                  <a:srgbClr val="000000"/>
                </a:solidFill>
                <a:latin typeface="Canva Sans"/>
                <a:ea typeface="Canva Sans"/>
                <a:cs typeface="Canva Sans"/>
                <a:sym typeface="Canva Sans"/>
              </a:rPr>
              <a:t>System performance is compared before and after ANN integration.</a:t>
            </a:r>
          </a:p>
          <a:p>
            <a:pPr marL="731901" lvl="1" indent="-365951" algn="just">
              <a:lnSpc>
                <a:spcPts val="4746"/>
              </a:lnSpc>
              <a:buFont typeface="Arial"/>
              <a:buChar char="•"/>
            </a:pPr>
            <a:r>
              <a:rPr lang="en-US" sz="3390">
                <a:solidFill>
                  <a:srgbClr val="000000"/>
                </a:solidFill>
                <a:latin typeface="Canva Sans"/>
                <a:ea typeface="Canva Sans"/>
                <a:cs typeface="Canva Sans"/>
                <a:sym typeface="Canva Sans"/>
              </a:rPr>
              <a:t>Evaluation parameters include:</a:t>
            </a:r>
          </a:p>
          <a:p>
            <a:pPr marL="1463802" lvl="2" indent="-487934" algn="just">
              <a:lnSpc>
                <a:spcPts val="4746"/>
              </a:lnSpc>
              <a:buFont typeface="Arial"/>
              <a:buChar char="⚬"/>
            </a:pPr>
            <a:r>
              <a:rPr lang="en-US" sz="3390">
                <a:solidFill>
                  <a:srgbClr val="000000"/>
                </a:solidFill>
                <a:latin typeface="Canva Sans"/>
                <a:ea typeface="Canva Sans"/>
                <a:cs typeface="Canva Sans"/>
                <a:sym typeface="Canva Sans"/>
              </a:rPr>
              <a:t>Speed tracking accuracy</a:t>
            </a:r>
          </a:p>
          <a:p>
            <a:pPr marL="1463802" lvl="2" indent="-487934" algn="just">
              <a:lnSpc>
                <a:spcPts val="4746"/>
              </a:lnSpc>
              <a:buFont typeface="Arial"/>
              <a:buChar char="⚬"/>
            </a:pPr>
            <a:r>
              <a:rPr lang="en-US" sz="3390">
                <a:solidFill>
                  <a:srgbClr val="000000"/>
                </a:solidFill>
                <a:latin typeface="Canva Sans"/>
                <a:ea typeface="Canva Sans"/>
                <a:cs typeface="Canva Sans"/>
                <a:sym typeface="Canva Sans"/>
              </a:rPr>
              <a:t>Response time</a:t>
            </a:r>
          </a:p>
          <a:p>
            <a:pPr marL="1463802" lvl="2" indent="-487934" algn="just">
              <a:lnSpc>
                <a:spcPts val="4746"/>
              </a:lnSpc>
              <a:buFont typeface="Arial"/>
              <a:buChar char="⚬"/>
            </a:pPr>
            <a:r>
              <a:rPr lang="en-US" sz="3390">
                <a:solidFill>
                  <a:srgbClr val="000000"/>
                </a:solidFill>
                <a:latin typeface="Canva Sans"/>
                <a:ea typeface="Canva Sans"/>
                <a:cs typeface="Canva Sans"/>
                <a:sym typeface="Canva Sans"/>
              </a:rPr>
              <a:t>Torque smoothness</a:t>
            </a:r>
          </a:p>
          <a:p>
            <a:pPr marL="1463802" lvl="2" indent="-487934" algn="just">
              <a:lnSpc>
                <a:spcPts val="4746"/>
              </a:lnSpc>
              <a:buFont typeface="Arial"/>
              <a:buChar char="⚬"/>
            </a:pPr>
            <a:r>
              <a:rPr lang="en-US" sz="3390">
                <a:solidFill>
                  <a:srgbClr val="000000"/>
                </a:solidFill>
                <a:latin typeface="Canva Sans"/>
                <a:ea typeface="Canva Sans"/>
                <a:cs typeface="Canva Sans"/>
                <a:sym typeface="Canva Sans"/>
              </a:rPr>
              <a:t>Stability under load variations</a:t>
            </a:r>
          </a:p>
          <a:p>
            <a:pPr algn="just">
              <a:lnSpc>
                <a:spcPts val="4746"/>
              </a:lnSpc>
              <a:spcBef>
                <a:spcPct val="0"/>
              </a:spcBef>
            </a:pPr>
            <a:endParaRPr lang="en-US" sz="3390">
              <a:solidFill>
                <a:srgbClr val="000000"/>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Custom</PresentationFormat>
  <Paragraphs>133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League Spartan</vt:lpstr>
      <vt:lpstr>Calibri</vt:lpstr>
      <vt:lpstr>Canva Sans Bold</vt:lpstr>
      <vt:lpstr>Canva Sans</vt:lpstr>
      <vt:lpstr>DM Sans</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dc:creator>SRINITHI K</dc:creator>
  <cp:lastModifiedBy>SRINITHI K - [CB.SC.U4AIE24055]</cp:lastModifiedBy>
  <cp:revision>1</cp:revision>
  <dcterms:created xsi:type="dcterms:W3CDTF">2006-08-16T00:00:00Z</dcterms:created>
  <dcterms:modified xsi:type="dcterms:W3CDTF">2025-04-15T09:06:16Z</dcterms:modified>
  <dc:identifier>DAGeJB3iPGo</dc:identifier>
</cp:coreProperties>
</file>