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eague Spartan" charset="1" panose="000008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67804" y="208377"/>
            <a:ext cx="14552393" cy="3101635"/>
          </a:xfrm>
          <a:custGeom>
            <a:avLst/>
            <a:gdLst/>
            <a:ahLst/>
            <a:cxnLst/>
            <a:rect r="r" b="b" t="t" l="l"/>
            <a:pathLst>
              <a:path h="3101635" w="14552393">
                <a:moveTo>
                  <a:pt x="0" y="0"/>
                </a:moveTo>
                <a:lnTo>
                  <a:pt x="14552392" y="0"/>
                </a:lnTo>
                <a:lnTo>
                  <a:pt x="14552392" y="3101635"/>
                </a:lnTo>
                <a:lnTo>
                  <a:pt x="0" y="31016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794" r="0" b="-1041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22324" y="3918881"/>
            <a:ext cx="16697212" cy="82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  <a:spcBef>
                <a:spcPct val="0"/>
              </a:spcBef>
            </a:pPr>
            <a:r>
              <a:rPr lang="en-US" sz="492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DRIVER DROWSINESS DETECTION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49896" y="5365327"/>
            <a:ext cx="10777664" cy="67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9"/>
              </a:lnSpc>
              <a:spcBef>
                <a:spcPct val="0"/>
              </a:spcBef>
            </a:pPr>
            <a:r>
              <a:rPr lang="en-US" sz="399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49896" y="6262672"/>
            <a:ext cx="11429467" cy="677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8"/>
              </a:lnSpc>
              <a:spcBef>
                <a:spcPct val="0"/>
              </a:spcBef>
            </a:pPr>
            <a:r>
              <a:rPr lang="en-US" sz="39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1.ROAHIYAA T                        -CB.SC.U4AIE24043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49896" y="7074949"/>
            <a:ext cx="11730762" cy="612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29"/>
              </a:lnSpc>
              <a:spcBef>
                <a:spcPct val="0"/>
              </a:spcBef>
            </a:pPr>
            <a:r>
              <a:rPr lang="en-US" sz="35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2.SHIVANANDANA A                  -CB.SC.U4AIE24049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49896" y="7801997"/>
            <a:ext cx="11429467" cy="594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0"/>
              </a:lnSpc>
              <a:spcBef>
                <a:spcPct val="0"/>
              </a:spcBef>
            </a:pPr>
            <a:r>
              <a:rPr lang="en-US" sz="35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3.SRINITHI K                                   -CB.SC.U4AIE24055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49896" y="8519953"/>
            <a:ext cx="11357259" cy="587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7"/>
              </a:lnSpc>
              <a:spcBef>
                <a:spcPct val="0"/>
              </a:spcBef>
            </a:pPr>
            <a:r>
              <a:rPr lang="en-US" sz="34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4.VANI SHREE  S                            -CB.SC.U4AIE24059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18181" y="-95250"/>
            <a:ext cx="311646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Line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3362" y="972185"/>
            <a:ext cx="18114638" cy="1135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7"/>
              </a:lnSpc>
              <a:spcBef>
                <a:spcPct val="0"/>
              </a:spcBef>
            </a:pPr>
            <a:r>
              <a:rPr lang="en-US" b="true" sz="32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WEEK 1: </a:t>
            </a:r>
            <a:r>
              <a:rPr lang="en-US" sz="32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Collecting the research papers and studying exsiting drwsiness detection techniques.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0274" y="2287534"/>
            <a:ext cx="16594089" cy="570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5"/>
              </a:lnSpc>
              <a:spcBef>
                <a:spcPct val="0"/>
              </a:spcBef>
            </a:pPr>
            <a:r>
              <a:rPr lang="en-US" b="true" sz="34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WEEK 2: </a:t>
            </a:r>
            <a:r>
              <a:rPr lang="en-US" sz="34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Dataset preparation and understanding YOLO and CNN integration.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6434" y="3056524"/>
            <a:ext cx="13433607" cy="56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8"/>
              </a:lnSpc>
              <a:spcBef>
                <a:spcPct val="0"/>
              </a:spcBef>
            </a:pPr>
            <a:r>
              <a:rPr lang="en-US" b="true" sz="327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WEEK 3: </a:t>
            </a:r>
            <a:r>
              <a:rPr lang="en-US" sz="32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 CNN on cropped eye image and mouth images.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6258" y="3792603"/>
            <a:ext cx="17522121" cy="1132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3"/>
              </a:lnSpc>
              <a:spcBef>
                <a:spcPct val="0"/>
              </a:spcBef>
            </a:pPr>
            <a:r>
              <a:rPr lang="en-US" b="true" sz="32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WEEK 4: </a:t>
            </a:r>
            <a:r>
              <a:rPr lang="en-US" sz="32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Annotate bounding boxes for YOLO(face and mouth detection) and train YOLOv8 on annotated full face images.</a:t>
            </a:r>
            <a:r>
              <a:rPr lang="en-US" b="true" sz="323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135021"/>
            <a:ext cx="17602433" cy="3743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4"/>
              </a:lnSpc>
            </a:pPr>
            <a:r>
              <a:rPr lang="en-US" sz="308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WEEK 5 :</a:t>
            </a:r>
            <a:r>
              <a:rPr lang="en-US" sz="30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Integration (YOLO + CNN Pipeline) ,Combine YOLO for detection &amp; CNN for classification</a:t>
            </a:r>
            <a:r>
              <a:rPr lang="en-US" sz="308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algn="l">
              <a:lnSpc>
                <a:spcPts val="4314"/>
              </a:lnSpc>
            </a:pPr>
            <a:r>
              <a:rPr lang="en-US" sz="308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WEEK 6 :</a:t>
            </a:r>
            <a:r>
              <a:rPr lang="en-US" sz="30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 the real-time performance. Reduce false positives/negatives with threshold adjustments.</a:t>
            </a:r>
          </a:p>
          <a:p>
            <a:pPr algn="l">
              <a:lnSpc>
                <a:spcPts val="4314"/>
              </a:lnSpc>
            </a:pPr>
            <a:r>
              <a:rPr lang="en-US" sz="308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WEEK 7 : </a:t>
            </a:r>
            <a:r>
              <a:rPr lang="en-US" sz="30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Conduct accuracy testing on real-world scenarios.Prepare project report &amp; PowerPoint presentation.</a:t>
            </a:r>
          </a:p>
          <a:p>
            <a:pPr algn="l">
              <a:lnSpc>
                <a:spcPts val="417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32811" y="4322128"/>
            <a:ext cx="5001693" cy="1080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3"/>
              </a:lnSpc>
            </a:pPr>
            <a:r>
              <a:rPr lang="en-US" sz="630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39240" y="933450"/>
            <a:ext cx="51816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1981" y="2609470"/>
            <a:ext cx="17466019" cy="656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3649" indent="-346825" lvl="1">
              <a:lnSpc>
                <a:spcPts val="4497"/>
              </a:lnSpc>
              <a:buFont typeface="Arial"/>
              <a:buChar char="•"/>
            </a:pPr>
            <a:r>
              <a:rPr lang="en-US" sz="32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Driver Drowsiness Detection Using CNN and YOLOv8 aims to develop an advanced system that accurately detects yawning and eye closure to prevent drowsy driving accidents. </a:t>
            </a:r>
          </a:p>
          <a:p>
            <a:pPr algn="l" marL="693649" indent="-346825" lvl="1">
              <a:lnSpc>
                <a:spcPts val="4497"/>
              </a:lnSpc>
              <a:buFont typeface="Arial"/>
              <a:buChar char="•"/>
            </a:pPr>
            <a:r>
              <a:rPr lang="en-US" sz="32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Drowsiness is a leading cause of road accidents, making real-time driver monitoring essential for road safety. </a:t>
            </a:r>
          </a:p>
          <a:p>
            <a:pPr algn="l" marL="693649" indent="-346825" lvl="1">
              <a:lnSpc>
                <a:spcPts val="4497"/>
              </a:lnSpc>
              <a:buFont typeface="Arial"/>
              <a:buChar char="•"/>
            </a:pPr>
            <a:r>
              <a:rPr lang="en-US" sz="32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utilizes a Convolutional Neural Network (CNN) to classify yawning and eye closure, while YOLOv8 is used for real-time face, eye, and mouth detection.</a:t>
            </a:r>
          </a:p>
          <a:p>
            <a:pPr algn="l" marL="693649" indent="-346825" lvl="1">
              <a:lnSpc>
                <a:spcPts val="4497"/>
              </a:lnSpc>
              <a:buFont typeface="Arial"/>
              <a:buChar char="•"/>
            </a:pPr>
            <a:r>
              <a:rPr lang="en-US" sz="32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By integrating both models, the system ensures high accuracy and efficiency in detecting drowsiness. </a:t>
            </a:r>
          </a:p>
          <a:p>
            <a:pPr algn="l" marL="693649" indent="-346825" lvl="1">
              <a:lnSpc>
                <a:spcPts val="4497"/>
              </a:lnSpc>
              <a:buFont typeface="Arial"/>
              <a:buChar char="•"/>
            </a:pPr>
            <a:r>
              <a:rPr lang="en-US" sz="32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ultimate goal is to deploy this technology in vehicles to provide real-time alerts, reducing accident risks and improving driver safety.</a:t>
            </a:r>
          </a:p>
          <a:p>
            <a:pPr algn="l">
              <a:lnSpc>
                <a:spcPts val="31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76414" y="130033"/>
            <a:ext cx="4645700" cy="102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6"/>
              </a:lnSpc>
              <a:spcBef>
                <a:spcPct val="0"/>
              </a:spcBef>
            </a:pPr>
            <a:r>
              <a:rPr lang="en-US" sz="60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2125" y="2067915"/>
            <a:ext cx="17723751" cy="5084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5032" indent="-392516" lvl="1">
              <a:lnSpc>
                <a:spcPts val="5090"/>
              </a:lnSpc>
              <a:buFont typeface="Arial"/>
              <a:buChar char="•"/>
            </a:pPr>
            <a:r>
              <a:rPr lang="en-US" sz="36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 a real-time driver drowsiness detection system by integrating YOLOv8 for face &amp; mouth detection and CNN for classification of eye state &amp; yawning.</a:t>
            </a:r>
          </a:p>
          <a:p>
            <a:pPr algn="just" marL="785032" indent="-392516" lvl="1">
              <a:lnSpc>
                <a:spcPts val="5090"/>
              </a:lnSpc>
              <a:buFont typeface="Arial"/>
              <a:buChar char="•"/>
            </a:pPr>
            <a:r>
              <a:rPr lang="en-US" sz="36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Improve road safety by providing an early warning system for drowsy drivers.</a:t>
            </a:r>
          </a:p>
          <a:p>
            <a:pPr algn="just" marL="785032" indent="-392516" lvl="1">
              <a:lnSpc>
                <a:spcPts val="5090"/>
              </a:lnSpc>
              <a:buFont typeface="Arial"/>
              <a:buChar char="•"/>
            </a:pPr>
            <a:r>
              <a:rPr lang="en-US" sz="36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Achieve high accuracy &amp; efficiency through  deep learning models.</a:t>
            </a:r>
          </a:p>
          <a:p>
            <a:pPr algn="just" marL="785032" indent="-392516" lvl="1">
              <a:lnSpc>
                <a:spcPts val="5090"/>
              </a:lnSpc>
              <a:buFont typeface="Arial"/>
              <a:buChar char="•"/>
            </a:pPr>
            <a:r>
              <a:rPr lang="en-US" sz="36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Minimize false alerts by using multi-feature detection (eyes + yawning instead of just one feature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016" y="537527"/>
            <a:ext cx="52663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25931" y="2106853"/>
            <a:ext cx="14702007" cy="6374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2"/>
              </a:lnSpc>
            </a:pPr>
            <a:r>
              <a:rPr lang="en-US" sz="330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 and Preprocessing</a:t>
            </a:r>
          </a:p>
          <a:p>
            <a:pPr algn="just" marL="712899" indent="-356450" lvl="1">
              <a:lnSpc>
                <a:spcPts val="4622"/>
              </a:lnSpc>
              <a:buFont typeface="Arial"/>
              <a:buChar char="•"/>
            </a:pPr>
            <a:r>
              <a:rPr lang="en-US" b="true" sz="33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Dataset:</a:t>
            </a:r>
          </a:p>
          <a:p>
            <a:pPr algn="just" marL="1425798" indent="-475266" lvl="2">
              <a:lnSpc>
                <a:spcPts val="4622"/>
              </a:lnSpc>
              <a:buFont typeface="Arial"/>
              <a:buChar char="⚬"/>
            </a:pPr>
            <a:r>
              <a:rPr lang="en-US" sz="33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Mouth images (Yawning vs. No Yawning)</a:t>
            </a:r>
          </a:p>
          <a:p>
            <a:pPr algn="just" marL="1425798" indent="-475266" lvl="2">
              <a:lnSpc>
                <a:spcPts val="4622"/>
              </a:lnSpc>
              <a:buFont typeface="Arial"/>
              <a:buChar char="⚬"/>
            </a:pPr>
            <a:r>
              <a:rPr lang="en-US" sz="33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Eye images (Open vs. Closed)</a:t>
            </a:r>
          </a:p>
          <a:p>
            <a:pPr algn="just" marL="712899" indent="-356450" lvl="1">
              <a:lnSpc>
                <a:spcPts val="4622"/>
              </a:lnSpc>
              <a:buFont typeface="Arial"/>
              <a:buChar char="•"/>
            </a:pPr>
            <a:r>
              <a:rPr lang="en-US" b="true" sz="33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Preprocessing Steps:</a:t>
            </a:r>
          </a:p>
          <a:p>
            <a:pPr algn="just" marL="1425798" indent="-475266" lvl="2">
              <a:lnSpc>
                <a:spcPts val="4622"/>
              </a:lnSpc>
              <a:buFont typeface="Arial"/>
              <a:buChar char="⚬"/>
            </a:pPr>
            <a:r>
              <a:rPr lang="en-US" sz="33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 resizing (64x64 pixels)</a:t>
            </a:r>
          </a:p>
          <a:p>
            <a:pPr algn="just" marL="1425798" indent="-475266" lvl="2">
              <a:lnSpc>
                <a:spcPts val="4622"/>
              </a:lnSpc>
              <a:buFont typeface="Arial"/>
              <a:buChar char="⚬"/>
            </a:pPr>
            <a:r>
              <a:rPr lang="en-US" sz="33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Normalization (scaling pixel values between 0 and 1)</a:t>
            </a:r>
          </a:p>
          <a:p>
            <a:pPr algn="just" marL="1425798" indent="-475266" lvl="2">
              <a:lnSpc>
                <a:spcPts val="4622"/>
              </a:lnSpc>
              <a:buFont typeface="Arial"/>
              <a:buChar char="⚬"/>
            </a:pPr>
            <a:r>
              <a:rPr lang="en-US" sz="33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Train-test split (80% training, 20% validation)</a:t>
            </a:r>
          </a:p>
          <a:p>
            <a:pPr algn="just" marL="1425798" indent="-475266" lvl="2">
              <a:lnSpc>
                <a:spcPts val="4622"/>
              </a:lnSpc>
              <a:buFont typeface="Arial"/>
              <a:buChar char="⚬"/>
            </a:pPr>
            <a:r>
              <a:rPr lang="en-US" sz="33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One-hot encoding for labels (Binary classification: 0 or 1)</a:t>
            </a:r>
          </a:p>
          <a:p>
            <a:pPr algn="just">
              <a:lnSpc>
                <a:spcPts val="4622"/>
              </a:lnSpc>
            </a:pPr>
          </a:p>
          <a:p>
            <a:pPr algn="just">
              <a:lnSpc>
                <a:spcPts val="462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5341" y="1129895"/>
            <a:ext cx="13023857" cy="8708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5258" indent="-332629" lvl="1">
              <a:lnSpc>
                <a:spcPts val="4313"/>
              </a:lnSpc>
              <a:buFont typeface="Arial"/>
              <a:buChar char="•"/>
            </a:pPr>
            <a:r>
              <a:rPr lang="en-US" b="true" sz="30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 Layer</a:t>
            </a:r>
            <a:r>
              <a:rPr lang="en-US" sz="30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64x64x3 (RGB image input)</a:t>
            </a:r>
          </a:p>
          <a:p>
            <a:pPr algn="just" marL="665258" indent="-332629" lvl="1">
              <a:lnSpc>
                <a:spcPts val="4313"/>
              </a:lnSpc>
              <a:buFont typeface="Arial"/>
              <a:buChar char="•"/>
            </a:pPr>
            <a:r>
              <a:rPr lang="en-US" b="true" sz="30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Convolutional Layers:</a:t>
            </a:r>
          </a:p>
          <a:p>
            <a:pPr algn="l" marL="1330517" indent="-443506" lvl="2">
              <a:lnSpc>
                <a:spcPts val="4313"/>
              </a:lnSpc>
              <a:buFont typeface="Arial"/>
              <a:buChar char="⚬"/>
            </a:pPr>
            <a:r>
              <a:rPr lang="en-US" sz="30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Conv2D (32 filters, ReLU activation) + MaxPooling2D</a:t>
            </a:r>
          </a:p>
          <a:p>
            <a:pPr algn="l" marL="1330517" indent="-443506" lvl="2">
              <a:lnSpc>
                <a:spcPts val="4313"/>
              </a:lnSpc>
              <a:buFont typeface="Arial"/>
              <a:buChar char="⚬"/>
            </a:pPr>
            <a:r>
              <a:rPr lang="en-US" sz="30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Conv2D (64 filters, ReLU activation) + MaxPooling2D</a:t>
            </a:r>
          </a:p>
          <a:p>
            <a:pPr algn="l" marL="1330517" indent="-443506" lvl="2">
              <a:lnSpc>
                <a:spcPts val="4313"/>
              </a:lnSpc>
              <a:buFont typeface="Arial"/>
              <a:buChar char="⚬"/>
            </a:pPr>
            <a:r>
              <a:rPr lang="en-US" sz="30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Conv2D (128 filters, ReLU activation) + MaxPooling2D</a:t>
            </a:r>
          </a:p>
          <a:p>
            <a:pPr algn="l" marL="665258" indent="-332629" lvl="1">
              <a:lnSpc>
                <a:spcPts val="4313"/>
              </a:lnSpc>
              <a:buFont typeface="Arial"/>
              <a:buChar char="•"/>
            </a:pPr>
            <a:r>
              <a:rPr lang="en-US" b="true" sz="30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Fully Connected Layers:</a:t>
            </a:r>
          </a:p>
          <a:p>
            <a:pPr algn="l" marL="1330517" indent="-443506" lvl="2">
              <a:lnSpc>
                <a:spcPts val="4313"/>
              </a:lnSpc>
              <a:buFont typeface="Arial"/>
              <a:buChar char="⚬"/>
            </a:pPr>
            <a:r>
              <a:rPr lang="en-US" sz="30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Flatten layer</a:t>
            </a:r>
          </a:p>
          <a:p>
            <a:pPr algn="l" marL="1330517" indent="-443506" lvl="2">
              <a:lnSpc>
                <a:spcPts val="4313"/>
              </a:lnSpc>
              <a:buFont typeface="Arial"/>
              <a:buChar char="⚬"/>
            </a:pPr>
            <a:r>
              <a:rPr lang="en-US" sz="30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Dense (128 neurons, ReLU activation)</a:t>
            </a:r>
          </a:p>
          <a:p>
            <a:pPr algn="l" marL="1330517" indent="-443506" lvl="2">
              <a:lnSpc>
                <a:spcPts val="4313"/>
              </a:lnSpc>
              <a:buFont typeface="Arial"/>
              <a:buChar char="⚬"/>
            </a:pPr>
            <a:r>
              <a:rPr lang="en-US" sz="30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Dropout (0.5 for regularization)</a:t>
            </a:r>
          </a:p>
          <a:p>
            <a:pPr algn="l" marL="1330517" indent="-443506" lvl="2">
              <a:lnSpc>
                <a:spcPts val="4313"/>
              </a:lnSpc>
              <a:buFont typeface="Arial"/>
              <a:buChar char="⚬"/>
            </a:pPr>
            <a:r>
              <a:rPr lang="en-US" sz="30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 Layer: Dense (2 neurons, Softmax activation)</a:t>
            </a:r>
          </a:p>
          <a:p>
            <a:pPr algn="l" marL="665258" indent="-332629" lvl="1">
              <a:lnSpc>
                <a:spcPts val="4313"/>
              </a:lnSpc>
              <a:buFont typeface="Arial"/>
              <a:buChar char="•"/>
            </a:pPr>
            <a:r>
              <a:rPr lang="en-US" b="true" sz="30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Compilation:</a:t>
            </a:r>
          </a:p>
          <a:p>
            <a:pPr algn="l" marL="1330517" indent="-443506" lvl="2">
              <a:lnSpc>
                <a:spcPts val="4313"/>
              </a:lnSpc>
              <a:buFont typeface="Arial"/>
              <a:buChar char="⚬"/>
            </a:pPr>
            <a:r>
              <a:rPr lang="en-US" sz="30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Optimizer: Adam</a:t>
            </a:r>
          </a:p>
          <a:p>
            <a:pPr algn="l" marL="1330517" indent="-443506" lvl="2">
              <a:lnSpc>
                <a:spcPts val="4313"/>
              </a:lnSpc>
              <a:buFont typeface="Arial"/>
              <a:buChar char="⚬"/>
            </a:pPr>
            <a:r>
              <a:rPr lang="en-US" sz="30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Loss function: Categorical Crossentropy</a:t>
            </a:r>
          </a:p>
          <a:p>
            <a:pPr algn="l" marL="1330517" indent="-443506" lvl="2">
              <a:lnSpc>
                <a:spcPts val="4313"/>
              </a:lnSpc>
              <a:buFont typeface="Arial"/>
              <a:buChar char="⚬"/>
            </a:pPr>
            <a:r>
              <a:rPr lang="en-US" sz="30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Metric: Accuracy</a:t>
            </a:r>
          </a:p>
          <a:p>
            <a:pPr algn="ctr">
              <a:lnSpc>
                <a:spcPts val="4313"/>
              </a:lnSpc>
            </a:pPr>
          </a:p>
          <a:p>
            <a:pPr algn="ctr">
              <a:lnSpc>
                <a:spcPts val="4313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721645" y="255951"/>
            <a:ext cx="6891247" cy="772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6"/>
              </a:lnSpc>
            </a:pPr>
            <a:r>
              <a:rPr lang="en-US" sz="451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CNN Model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43003" y="2207258"/>
            <a:ext cx="11509835" cy="6068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7548" indent="-413774" lvl="1">
              <a:lnSpc>
                <a:spcPts val="536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83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Training Configuration:</a:t>
            </a:r>
          </a:p>
          <a:p>
            <a:pPr algn="l" marL="1655097" indent="-551699" lvl="2">
              <a:lnSpc>
                <a:spcPts val="5366"/>
              </a:lnSpc>
              <a:spcBef>
                <a:spcPct val="0"/>
              </a:spcBef>
              <a:buFont typeface="Arial"/>
              <a:buChar char="⚬"/>
            </a:pPr>
            <a:r>
              <a:rPr lang="en-US" sz="3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Epochs: 20</a:t>
            </a:r>
          </a:p>
          <a:p>
            <a:pPr algn="l" marL="1655097" indent="-551699" lvl="2">
              <a:lnSpc>
                <a:spcPts val="5366"/>
              </a:lnSpc>
              <a:spcBef>
                <a:spcPct val="0"/>
              </a:spcBef>
              <a:buFont typeface="Arial"/>
              <a:buChar char="⚬"/>
            </a:pPr>
            <a:r>
              <a:rPr lang="en-US" sz="3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Batch Size: 32</a:t>
            </a:r>
          </a:p>
          <a:p>
            <a:pPr algn="l" marL="1655097" indent="-551699" lvl="2">
              <a:lnSpc>
                <a:spcPts val="5366"/>
              </a:lnSpc>
              <a:spcBef>
                <a:spcPct val="0"/>
              </a:spcBef>
              <a:buFont typeface="Arial"/>
              <a:buChar char="⚬"/>
            </a:pPr>
            <a:r>
              <a:rPr lang="en-US" sz="3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Validation Split: 20%</a:t>
            </a:r>
          </a:p>
          <a:p>
            <a:pPr algn="l" marL="827548" indent="-413774" lvl="1">
              <a:lnSpc>
                <a:spcPts val="536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83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Performance Metrics:</a:t>
            </a:r>
          </a:p>
          <a:p>
            <a:pPr algn="l" marL="1655097" indent="-551699" lvl="2">
              <a:lnSpc>
                <a:spcPts val="5366"/>
              </a:lnSpc>
              <a:spcBef>
                <a:spcPct val="0"/>
              </a:spcBef>
              <a:buFont typeface="Arial"/>
              <a:buChar char="⚬"/>
            </a:pPr>
            <a:r>
              <a:rPr lang="en-US" sz="3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Accuracy Score</a:t>
            </a:r>
          </a:p>
          <a:p>
            <a:pPr algn="l" marL="1655097" indent="-551699" lvl="2">
              <a:lnSpc>
                <a:spcPts val="5366"/>
              </a:lnSpc>
              <a:spcBef>
                <a:spcPct val="0"/>
              </a:spcBef>
              <a:buFont typeface="Arial"/>
              <a:buChar char="⚬"/>
            </a:pPr>
            <a:r>
              <a:rPr lang="en-US" sz="3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Loss Score</a:t>
            </a:r>
          </a:p>
          <a:p>
            <a:pPr algn="l" marL="1655097" indent="-551699" lvl="2">
              <a:lnSpc>
                <a:spcPts val="5366"/>
              </a:lnSpc>
              <a:spcBef>
                <a:spcPct val="0"/>
              </a:spcBef>
              <a:buFont typeface="Arial"/>
              <a:buChar char="⚬"/>
            </a:pPr>
            <a:r>
              <a:rPr lang="en-US" sz="3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Evaluation on Validation Data</a:t>
            </a:r>
          </a:p>
          <a:p>
            <a:pPr algn="l">
              <a:lnSpc>
                <a:spcPts val="5366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791053" y="208675"/>
            <a:ext cx="10645583" cy="82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sz="482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Training and Evaluation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4264" y="2457839"/>
            <a:ext cx="17329796" cy="5295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7"/>
              </a:lnSpc>
              <a:spcBef>
                <a:spcPct val="0"/>
              </a:spcBef>
            </a:pPr>
          </a:p>
          <a:p>
            <a:pPr algn="l" marL="795512" indent="-397756" lvl="1">
              <a:lnSpc>
                <a:spcPts val="5158"/>
              </a:lnSpc>
              <a:spcBef>
                <a:spcPct val="0"/>
              </a:spcBef>
              <a:buFont typeface="Arial"/>
              <a:buChar char="•"/>
            </a:pPr>
            <a:r>
              <a:rPr lang="en-US" sz="36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Trained Model is Saved in Keras Format (.keras file)</a:t>
            </a:r>
          </a:p>
          <a:p>
            <a:pPr algn="l" marL="795512" indent="-397756" lvl="1">
              <a:lnSpc>
                <a:spcPts val="515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8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Prediction Pipeline:</a:t>
            </a:r>
          </a:p>
          <a:p>
            <a:pPr algn="l" marL="1591024" indent="-530341" lvl="2">
              <a:lnSpc>
                <a:spcPts val="5158"/>
              </a:lnSpc>
              <a:spcBef>
                <a:spcPct val="0"/>
              </a:spcBef>
              <a:buFont typeface="Arial"/>
              <a:buChar char="⚬"/>
            </a:pPr>
            <a:r>
              <a:rPr lang="en-US" sz="36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Load the trained model</a:t>
            </a:r>
          </a:p>
          <a:p>
            <a:pPr algn="l" marL="1591024" indent="-530341" lvl="2">
              <a:lnSpc>
                <a:spcPts val="5158"/>
              </a:lnSpc>
              <a:spcBef>
                <a:spcPct val="0"/>
              </a:spcBef>
              <a:buFont typeface="Arial"/>
              <a:buChar char="⚬"/>
            </a:pPr>
            <a:r>
              <a:rPr lang="en-US" sz="36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Preprocess the input image</a:t>
            </a:r>
          </a:p>
          <a:p>
            <a:pPr algn="l" marL="1591024" indent="-530341" lvl="2">
              <a:lnSpc>
                <a:spcPts val="5158"/>
              </a:lnSpc>
              <a:spcBef>
                <a:spcPct val="0"/>
              </a:spcBef>
              <a:buFont typeface="Arial"/>
              <a:buChar char="⚬"/>
            </a:pPr>
            <a:r>
              <a:rPr lang="en-US" sz="36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Predict class probabilities</a:t>
            </a:r>
          </a:p>
          <a:p>
            <a:pPr algn="l" marL="1591024" indent="-530341" lvl="2">
              <a:lnSpc>
                <a:spcPts val="5158"/>
              </a:lnSpc>
              <a:spcBef>
                <a:spcPct val="0"/>
              </a:spcBef>
              <a:buFont typeface="Arial"/>
              <a:buChar char="⚬"/>
            </a:pPr>
            <a:r>
              <a:rPr lang="en-US" sz="36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 the detected label (Yawning/Not Yawning, Open/Closed Eye)</a:t>
            </a:r>
          </a:p>
          <a:p>
            <a:pPr algn="l">
              <a:lnSpc>
                <a:spcPts val="583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14264" y="537738"/>
            <a:ext cx="16433203" cy="87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0"/>
              </a:lnSpc>
            </a:pPr>
            <a:r>
              <a:rPr lang="en-US" sz="507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Deployment and Prediction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150801"/>
            <a:ext cx="17892280" cy="3927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4"/>
              </a:lnSpc>
            </a:pPr>
          </a:p>
          <a:p>
            <a:pPr algn="l">
              <a:lnSpc>
                <a:spcPts val="5135"/>
              </a:lnSpc>
            </a:pPr>
          </a:p>
          <a:p>
            <a:pPr algn="l" marL="791958" indent="-395979" lvl="1">
              <a:lnSpc>
                <a:spcPts val="5135"/>
              </a:lnSpc>
              <a:spcBef>
                <a:spcPct val="0"/>
              </a:spcBef>
              <a:buFont typeface="Arial"/>
              <a:buChar char="•"/>
            </a:pPr>
            <a:r>
              <a:rPr lang="en-US" sz="36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</a:t>
            </a:r>
            <a:r>
              <a:rPr lang="en-US" sz="36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YOLOv8 for real-time face, eye, and mouth detection.</a:t>
            </a:r>
          </a:p>
          <a:p>
            <a:pPr algn="l" marL="791958" indent="-395979" lvl="1">
              <a:lnSpc>
                <a:spcPts val="5135"/>
              </a:lnSpc>
              <a:spcBef>
                <a:spcPct val="0"/>
              </a:spcBef>
              <a:buFont typeface="Arial"/>
              <a:buChar char="•"/>
            </a:pPr>
            <a:r>
              <a:rPr lang="en-US" sz="36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Integrate YOLOv8 with CNN to classify detected eyes and mouth.</a:t>
            </a:r>
          </a:p>
          <a:p>
            <a:pPr algn="l" marL="791958" indent="-395979" lvl="1">
              <a:lnSpc>
                <a:spcPts val="5135"/>
              </a:lnSpc>
              <a:spcBef>
                <a:spcPct val="0"/>
              </a:spcBef>
              <a:buFont typeface="Arial"/>
              <a:buChar char="•"/>
            </a:pPr>
            <a:r>
              <a:rPr lang="en-US" sz="36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Optimize real-time processing for embedded systems.</a:t>
            </a:r>
          </a:p>
          <a:p>
            <a:pPr algn="l">
              <a:lnSpc>
                <a:spcPts val="5135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991017" y="726920"/>
            <a:ext cx="7156545" cy="97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58"/>
              </a:lnSpc>
            </a:pPr>
            <a:r>
              <a:rPr lang="en-US" sz="568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YOLO INTEGRATION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45865" y="1320705"/>
            <a:ext cx="9943630" cy="4361983"/>
          </a:xfrm>
          <a:custGeom>
            <a:avLst/>
            <a:gdLst/>
            <a:ahLst/>
            <a:cxnLst/>
            <a:rect r="r" b="b" t="t" l="l"/>
            <a:pathLst>
              <a:path h="4361983" w="9943630">
                <a:moveTo>
                  <a:pt x="0" y="0"/>
                </a:moveTo>
                <a:lnTo>
                  <a:pt x="9943630" y="0"/>
                </a:lnTo>
                <a:lnTo>
                  <a:pt x="9943630" y="4361983"/>
                </a:lnTo>
                <a:lnTo>
                  <a:pt x="0" y="4361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6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52634" y="88386"/>
            <a:ext cx="6330093" cy="940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5"/>
              </a:lnSpc>
              <a:spcBef>
                <a:spcPct val="0"/>
              </a:spcBef>
            </a:pPr>
            <a:r>
              <a:rPr lang="en-US" sz="550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RESULT ANALYSIS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39215" y="6741485"/>
            <a:ext cx="7078466" cy="66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9"/>
              </a:lnSpc>
            </a:pPr>
            <a:r>
              <a:rPr lang="en-US" sz="18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&amp; Validation Accuracy (Left Graph)</a:t>
            </a:r>
          </a:p>
          <a:p>
            <a:pPr algn="l">
              <a:lnSpc>
                <a:spcPts val="2619"/>
              </a:lnSpc>
            </a:pPr>
            <a:r>
              <a:rPr lang="en-US" sz="18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accuracy (~98%) suggests a well-trained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6741485"/>
            <a:ext cx="7665019" cy="659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1"/>
              </a:lnSpc>
            </a:pPr>
            <a:r>
              <a:rPr lang="en-US" sz="186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&amp; Validation Loss (Right Graph)</a:t>
            </a:r>
          </a:p>
          <a:p>
            <a:pPr algn="l">
              <a:lnSpc>
                <a:spcPts val="2611"/>
              </a:lnSpc>
            </a:pPr>
            <a:r>
              <a:rPr lang="en-US" sz="186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Low loss values indicate the model is making correct predictions.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DAGhD5VSEMg</dc:identifier>
  <dcterms:modified xsi:type="dcterms:W3CDTF">2011-08-01T06:04:30Z</dcterms:modified>
  <cp:revision>1</cp:revision>
  <dc:title>Your paragraph text</dc:title>
</cp:coreProperties>
</file>