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League Spartan" charset="1" panose="00000800000000000000"/>
      <p:regular r:id="rId31"/>
    </p:embeddedFont>
    <p:embeddedFont>
      <p:font typeface="Canva Sans" charset="1" panose="020B0503030501040103"/>
      <p:regular r:id="rId32"/>
    </p:embeddedFont>
    <p:embeddedFont>
      <p:font typeface="Canva Sans Bold" charset="1" panose="020B08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9012" y="208377"/>
            <a:ext cx="14742424" cy="3178156"/>
          </a:xfrm>
          <a:custGeom>
            <a:avLst/>
            <a:gdLst/>
            <a:ahLst/>
            <a:cxnLst/>
            <a:rect r="r" b="b" t="t" l="l"/>
            <a:pathLst>
              <a:path h="3178156" w="14742424">
                <a:moveTo>
                  <a:pt x="0" y="0"/>
                </a:moveTo>
                <a:lnTo>
                  <a:pt x="14742425" y="0"/>
                </a:lnTo>
                <a:lnTo>
                  <a:pt x="14742425" y="3178156"/>
                </a:lnTo>
                <a:lnTo>
                  <a:pt x="0" y="3178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6" t="-11794" r="0" b="-104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2324" y="3918881"/>
            <a:ext cx="16697212" cy="82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  <a:spcBef>
                <a:spcPct val="0"/>
              </a:spcBef>
            </a:pPr>
            <a:r>
              <a:rPr lang="en-US" sz="492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DRIVER DROWSINESS DETECTION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82098" y="5364596"/>
            <a:ext cx="10777664" cy="67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399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04870" y="8837715"/>
            <a:ext cx="289685" cy="72221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996"/>
              </a:lnSpc>
              <a:spcBef>
                <a:spcPct val="0"/>
              </a:spcBef>
            </a:pPr>
            <a:r>
              <a:rPr lang="en-US" sz="42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9896" y="6262672"/>
            <a:ext cx="11429467" cy="67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  <a:spcBef>
                <a:spcPct val="0"/>
              </a:spcBef>
            </a:pPr>
            <a:r>
              <a:rPr lang="en-US" sz="39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1.ROAHIYAA T                        -CB.SC.U4AIE24043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9896" y="7074949"/>
            <a:ext cx="11730762" cy="612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29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2.SHIVANANDANA A                  -CB.SC.U4AIE24049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9896" y="7801997"/>
            <a:ext cx="11429467" cy="59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0"/>
              </a:lnSpc>
              <a:spcBef>
                <a:spcPct val="0"/>
              </a:spcBef>
            </a:pPr>
            <a:r>
              <a:rPr lang="en-US" sz="35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3.SRINITHI K                                   -CB.SC.U4AIE24055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49896" y="8519953"/>
            <a:ext cx="11357259" cy="58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  <a:spcBef>
                <a:spcPct val="0"/>
              </a:spcBef>
            </a:pPr>
            <a:r>
              <a:rPr lang="en-US" sz="3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4.VANI SHREE  S                            -CB.SC.U4AIE24059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21316" y="-25962"/>
            <a:ext cx="12220137" cy="111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1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YOLOv8 Network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2012" y="1239724"/>
            <a:ext cx="10413680" cy="11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8"/>
              </a:lnSpc>
            </a:pPr>
            <a:r>
              <a:rPr lang="en-US" sz="31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YOLOv8 is built using three major components:</a:t>
            </a:r>
          </a:p>
          <a:p>
            <a:pPr algn="ctr">
              <a:lnSpc>
                <a:spcPts val="4418"/>
              </a:lnSpc>
            </a:pPr>
            <a:r>
              <a:rPr lang="en-US" sz="31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Backbone → Neck → Head</a:t>
            </a:r>
          </a:p>
          <a:p>
            <a:pPr algn="ctr">
              <a:lnSpc>
                <a:spcPts val="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945063"/>
            <a:ext cx="952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12362" y="2646302"/>
            <a:ext cx="16394971" cy="204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 </a:t>
            </a:r>
            <a:r>
              <a:rPr lang="en-US" b="true" sz="29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</a:t>
            </a:r>
            <a:r>
              <a:rPr lang="en-US" b="true" sz="29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Backbone – Feature Extraction</a:t>
            </a:r>
          </a:p>
          <a:p>
            <a:pPr algn="just" marL="630640" indent="-315320" lvl="1">
              <a:lnSpc>
                <a:spcPts val="4089"/>
              </a:lnSpc>
              <a:buFont typeface="Arial"/>
              <a:buChar char="•"/>
            </a:pPr>
            <a:r>
              <a:rPr lang="en-US" sz="29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part extracts key visual features from the image (edges, textures, shapes).</a:t>
            </a:r>
          </a:p>
          <a:p>
            <a:pPr algn="just" marL="630640" indent="-315320" lvl="1">
              <a:lnSpc>
                <a:spcPts val="4089"/>
              </a:lnSpc>
              <a:buFont typeface="Arial"/>
              <a:buChar char="•"/>
            </a:pPr>
            <a:r>
              <a:rPr lang="en-US" sz="29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These features help the model understand where things might be in the image.</a:t>
            </a:r>
          </a:p>
          <a:p>
            <a:pPr algn="just">
              <a:lnSpc>
                <a:spcPts val="408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12362" y="4592015"/>
            <a:ext cx="17453751" cy="200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7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</a:t>
            </a:r>
            <a:r>
              <a:rPr lang="en-US" sz="278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2. Neck – Feature Fusion</a:t>
            </a:r>
          </a:p>
          <a:p>
            <a:pPr algn="l" marL="619093" indent="-30954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Merges features from different scales (low-res + high-res) to detect both small and large objects.</a:t>
            </a:r>
          </a:p>
          <a:p>
            <a:pPr algn="l" marL="619093" indent="-309546" lvl="1">
              <a:lnSpc>
                <a:spcPts val="4014"/>
              </a:lnSpc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It helps the model not miss small details like an eye or a mouth.</a:t>
            </a:r>
          </a:p>
          <a:p>
            <a:pPr algn="l">
              <a:lnSpc>
                <a:spcPts val="401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58127" y="6539980"/>
            <a:ext cx="17362220" cy="203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3"/>
              </a:lnSpc>
            </a:pPr>
            <a:r>
              <a:rPr lang="en-US" sz="293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Head – Output Predictions</a:t>
            </a:r>
          </a:p>
          <a:p>
            <a:pPr algn="l" marL="634387" indent="-317193" lvl="1">
              <a:lnSpc>
                <a:spcPts val="4113"/>
              </a:lnSpc>
              <a:buFont typeface="Arial"/>
              <a:buChar char="•"/>
            </a:pPr>
            <a:r>
              <a:rPr lang="en-US" sz="2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head produces final predictions: bounding boxes, confidence scores, and class probabilities.</a:t>
            </a:r>
            <a:r>
              <a:rPr lang="en-US" sz="29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1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86074" y="334364"/>
            <a:ext cx="9368428" cy="78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8"/>
              </a:lnSpc>
              <a:spcBef>
                <a:spcPct val="0"/>
              </a:spcBef>
            </a:pPr>
            <a:r>
              <a:rPr lang="en-US" sz="457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FUNCTIONING OF YOLO.....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906" y="1487102"/>
            <a:ext cx="17922189" cy="3298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b="true" sz="34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1: YOLO Splits the Image into a Grid</a:t>
            </a:r>
          </a:p>
          <a:p>
            <a:pPr algn="l" marL="661253" indent="-33062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YOLOv8 takes the input image (e.g., 640×480) and divides it into a grid of smaller cells.</a:t>
            </a:r>
          </a:p>
          <a:p>
            <a:pPr algn="l" marL="661253" indent="-33062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image is split into a 20×15 grid = 300 cells.</a:t>
            </a:r>
          </a:p>
          <a:p>
            <a:pPr algn="l" marL="661253" indent="-33062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Each cell is responsible for detecting objects whose center falls inside it.</a:t>
            </a:r>
          </a:p>
          <a:p>
            <a:pPr algn="l" marL="661253" indent="-330627" lvl="1">
              <a:lnSpc>
                <a:spcPts val="4287"/>
              </a:lnSpc>
              <a:buFont typeface="Arial"/>
              <a:buChar char="•"/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grid-based approach enables YOLO to analyze multiple regions of the image     simultaneously and in real time.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906" y="4855396"/>
            <a:ext cx="15790689" cy="372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8"/>
              </a:lnSpc>
            </a:pPr>
            <a:r>
              <a:rPr lang="en-US" sz="33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Step 2: Each Grid Cell Predicts Objects</a:t>
            </a:r>
          </a:p>
          <a:p>
            <a:pPr algn="l" marL="641082" indent="-320541" lvl="1">
              <a:lnSpc>
                <a:spcPts val="4157"/>
              </a:lnSpc>
              <a:buFont typeface="Arial"/>
              <a:buChar char="•"/>
            </a:pPr>
            <a:r>
              <a:rPr lang="en-US" sz="29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grid cell predicts:</a:t>
            </a:r>
          </a:p>
          <a:p>
            <a:pPr algn="just" marL="1318057" indent="-439352" lvl="2">
              <a:lnSpc>
                <a:spcPts val="4273"/>
              </a:lnSpc>
              <a:buFont typeface="Arial"/>
              <a:buChar char="⚬"/>
            </a:pPr>
            <a:r>
              <a:rPr lang="en-US" sz="30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Bounding box coordinates: (x, y, width, height)</a:t>
            </a:r>
          </a:p>
          <a:p>
            <a:pPr algn="just" marL="1318057" indent="-439352" lvl="2">
              <a:lnSpc>
                <a:spcPts val="4273"/>
              </a:lnSpc>
              <a:buFont typeface="Arial"/>
              <a:buChar char="⚬"/>
            </a:pPr>
            <a:r>
              <a:rPr lang="en-US" sz="30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Objectness score: How likely it is that an object is present in the box</a:t>
            </a:r>
          </a:p>
          <a:p>
            <a:pPr algn="just">
              <a:lnSpc>
                <a:spcPts val="4273"/>
              </a:lnSpc>
            </a:pPr>
          </a:p>
          <a:p>
            <a:pPr algn="ctr">
              <a:lnSpc>
                <a:spcPts val="3108"/>
              </a:lnSpc>
            </a:pPr>
          </a:p>
          <a:p>
            <a:pPr algn="ctr">
              <a:lnSpc>
                <a:spcPts val="49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302" y="736057"/>
            <a:ext cx="18113698" cy="385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9"/>
              </a:lnSpc>
            </a:pPr>
            <a:r>
              <a:rPr lang="en-US" sz="326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3: Classifies Objects</a:t>
            </a:r>
          </a:p>
          <a:p>
            <a:pPr algn="l" marL="704720" indent="-352360" lvl="1">
              <a:lnSpc>
                <a:spcPts val="4569"/>
              </a:lnSpc>
              <a:spcBef>
                <a:spcPct val="0"/>
              </a:spcBef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a grid cell detects an object, </a:t>
            </a: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 assigns a class label (e.g., "Face", "Mouth", "Yawning").</a:t>
            </a:r>
          </a:p>
          <a:p>
            <a:pPr algn="l" marL="704720" indent="-352360" lvl="1">
              <a:lnSpc>
                <a:spcPts val="4569"/>
              </a:lnSpc>
              <a:spcBef>
                <a:spcPct val="0"/>
              </a:spcBef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predicts a class probability distribution for each bounding box.</a:t>
            </a:r>
          </a:p>
          <a:p>
            <a:pPr algn="l" marL="704720" indent="-352360" lvl="1">
              <a:lnSpc>
                <a:spcPts val="4569"/>
              </a:lnSpc>
              <a:spcBef>
                <a:spcPct val="0"/>
              </a:spcBef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tells us what type of object the detected region is — not just that something is there.</a:t>
            </a:r>
          </a:p>
          <a:p>
            <a:pPr algn="l">
              <a:lnSpc>
                <a:spcPts val="342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0307" y="5086350"/>
            <a:ext cx="17707385" cy="390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2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4: Non-Maximum Suppression (NMS)</a:t>
            </a:r>
          </a:p>
          <a:p>
            <a:pPr algn="l" marL="692552" indent="-34627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Since multiple grid cells may predict overlapping boxes for the same object, YOLO uses Non-Maximum Suppression.</a:t>
            </a:r>
          </a:p>
          <a:p>
            <a:pPr algn="l" marL="692552" indent="-34627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NMS selects the box with the highest confidence score, and removes overlapping boxes.</a:t>
            </a:r>
          </a:p>
          <a:p>
            <a:pPr algn="l" marL="692552" indent="-346276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leaves only the most accurate box per object.</a:t>
            </a:r>
          </a:p>
          <a:p>
            <a:pPr algn="l">
              <a:lnSpc>
                <a:spcPts val="44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1535" y="433617"/>
            <a:ext cx="8584930" cy="129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1"/>
              </a:lnSpc>
            </a:pPr>
            <a:r>
              <a:rPr lang="en-US" sz="75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8275" y="2964707"/>
            <a:ext cx="17849725" cy="475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b="true" sz="27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Our System Works</a:t>
            </a:r>
          </a:p>
          <a:p>
            <a:pPr algn="l">
              <a:lnSpc>
                <a:spcPts val="3806"/>
              </a:lnSpc>
              <a:spcBef>
                <a:spcPct val="0"/>
              </a:spcBef>
            </a:pPr>
          </a:p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followed a step-by-step process to build a system that can find out if a driver is feeling sleepy.</a:t>
            </a:r>
          </a:p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main steps were:</a:t>
            </a:r>
          </a:p>
          <a:p>
            <a:pPr algn="l" marL="587067" indent="-293534" lvl="1">
              <a:lnSpc>
                <a:spcPts val="3806"/>
              </a:lnSpc>
              <a:buFont typeface="Arial"/>
              <a:buChar char="•"/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Getting images to train our models</a:t>
            </a:r>
          </a:p>
          <a:p>
            <a:pPr algn="l" marL="587067" indent="-293534" lvl="1">
              <a:lnSpc>
                <a:spcPts val="3806"/>
              </a:lnSpc>
              <a:buFont typeface="Arial"/>
              <a:buChar char="•"/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CNN models to check if eyes are open or closed and if the mouth is yawning</a:t>
            </a:r>
          </a:p>
          <a:p>
            <a:pPr algn="l" marL="587067" indent="-293534" lvl="1">
              <a:lnSpc>
                <a:spcPts val="3806"/>
              </a:lnSpc>
              <a:buFont typeface="Arial"/>
              <a:buChar char="•"/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 YOLOv8 model to find face parts like eyes and mouth in real time</a:t>
            </a:r>
          </a:p>
          <a:p>
            <a:pPr algn="l" marL="587067" indent="-293534" lvl="1">
              <a:lnSpc>
                <a:spcPts val="3806"/>
              </a:lnSpc>
              <a:buFont typeface="Arial"/>
              <a:buChar char="•"/>
            </a:pPr>
            <a:r>
              <a:rPr lang="en-US" sz="27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Bringing everything together to make a full system that can check for sleepiness while someone is driving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16238" y="1947469"/>
            <a:ext cx="7071877" cy="6624667"/>
          </a:xfrm>
          <a:custGeom>
            <a:avLst/>
            <a:gdLst/>
            <a:ahLst/>
            <a:cxnLst/>
            <a:rect r="r" b="b" t="t" l="l"/>
            <a:pathLst>
              <a:path h="6624667" w="7071877">
                <a:moveTo>
                  <a:pt x="0" y="0"/>
                </a:moveTo>
                <a:lnTo>
                  <a:pt x="7071877" y="0"/>
                </a:lnTo>
                <a:lnTo>
                  <a:pt x="7071877" y="6624667"/>
                </a:lnTo>
                <a:lnTo>
                  <a:pt x="0" y="6624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1" t="0" r="-1911" b="-23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2660" y="1752707"/>
            <a:ext cx="8609946" cy="808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8"/>
              </a:lnSpc>
              <a:spcBef>
                <a:spcPct val="0"/>
              </a:spcBef>
            </a:pPr>
            <a:r>
              <a:rPr lang="en-US" b="true" sz="29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Collecting Images</a:t>
            </a:r>
          </a:p>
          <a:p>
            <a:pPr algn="l">
              <a:lnSpc>
                <a:spcPts val="3274"/>
              </a:lnSpc>
              <a:spcBef>
                <a:spcPct val="0"/>
              </a:spcBef>
            </a:pPr>
          </a:p>
          <a:p>
            <a:pPr algn="l" marL="587599" indent="-293799" lvl="1">
              <a:lnSpc>
                <a:spcPts val="3810"/>
              </a:lnSpc>
              <a:buFont typeface="Arial"/>
              <a:buChar char="•"/>
            </a:pPr>
            <a:r>
              <a:rPr lang="en-US" sz="27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used images (725) from Kaggle to train our models</a:t>
            </a:r>
          </a:p>
          <a:p>
            <a:pPr algn="l" marL="566953" indent="-283476" lvl="1">
              <a:lnSpc>
                <a:spcPts val="3676"/>
              </a:lnSpc>
              <a:buFont typeface="Arial"/>
              <a:buChar char="•"/>
            </a:pPr>
            <a:r>
              <a:rPr lang="en-US" sz="26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checking the state of eyes and mouth, we used a dataset with images of open/closed eyes and yawn/no yawn faces</a:t>
            </a:r>
          </a:p>
          <a:p>
            <a:pPr algn="l" marL="587599" indent="-293799" lvl="1">
              <a:lnSpc>
                <a:spcPts val="3810"/>
              </a:lnSpc>
              <a:buFont typeface="Arial"/>
              <a:buChar char="•"/>
            </a:pPr>
            <a:r>
              <a:rPr lang="en-US" sz="27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improve mouth detection, we manually cropped the mouth area from images and made a better dataset</a:t>
            </a:r>
          </a:p>
          <a:p>
            <a:pPr algn="l" marL="587599" indent="-293799" lvl="1">
              <a:lnSpc>
                <a:spcPts val="3810"/>
              </a:lnSpc>
              <a:buFont typeface="Arial"/>
              <a:buChar char="•"/>
            </a:pPr>
            <a:r>
              <a:rPr lang="en-US" sz="27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object detection, we used another face dataset and added labels to 1,648 images to mark eyes, mouth, and face</a:t>
            </a:r>
          </a:p>
          <a:p>
            <a:pPr algn="l" marL="587599" indent="-293799" lvl="1">
              <a:lnSpc>
                <a:spcPts val="3810"/>
              </a:lnSpc>
              <a:buFont typeface="Arial"/>
              <a:buChar char="•"/>
            </a:pPr>
            <a:r>
              <a:rPr lang="en-US" sz="27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we increased the number of images to 3,088 using features like flipping, rotating, and and adjusting brightness , noise (data augmentation)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95420" y="374210"/>
            <a:ext cx="59767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310" y="0"/>
            <a:ext cx="4714877" cy="3536158"/>
          </a:xfrm>
          <a:custGeom>
            <a:avLst/>
            <a:gdLst/>
            <a:ahLst/>
            <a:cxnLst/>
            <a:rect r="r" b="b" t="t" l="l"/>
            <a:pathLst>
              <a:path h="3536158" w="4714877">
                <a:moveTo>
                  <a:pt x="0" y="0"/>
                </a:moveTo>
                <a:lnTo>
                  <a:pt x="4714876" y="0"/>
                </a:lnTo>
                <a:lnTo>
                  <a:pt x="4714876" y="3536158"/>
                </a:lnTo>
                <a:lnTo>
                  <a:pt x="0" y="3536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73463" y="450187"/>
            <a:ext cx="2298202" cy="3049201"/>
          </a:xfrm>
          <a:custGeom>
            <a:avLst/>
            <a:gdLst/>
            <a:ahLst/>
            <a:cxnLst/>
            <a:rect r="r" b="b" t="t" l="l"/>
            <a:pathLst>
              <a:path h="3049201" w="2298202">
                <a:moveTo>
                  <a:pt x="0" y="0"/>
                </a:moveTo>
                <a:lnTo>
                  <a:pt x="2298202" y="0"/>
                </a:lnTo>
                <a:lnTo>
                  <a:pt x="2298202" y="3049201"/>
                </a:lnTo>
                <a:lnTo>
                  <a:pt x="0" y="3049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25" r="0" b="-902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14817" y="873356"/>
            <a:ext cx="4589295" cy="2202861"/>
          </a:xfrm>
          <a:custGeom>
            <a:avLst/>
            <a:gdLst/>
            <a:ahLst/>
            <a:cxnLst/>
            <a:rect r="r" b="b" t="t" l="l"/>
            <a:pathLst>
              <a:path h="2202861" w="4589295">
                <a:moveTo>
                  <a:pt x="0" y="0"/>
                </a:moveTo>
                <a:lnTo>
                  <a:pt x="4589294" y="0"/>
                </a:lnTo>
                <a:lnTo>
                  <a:pt x="4589294" y="2202862"/>
                </a:lnTo>
                <a:lnTo>
                  <a:pt x="0" y="2202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180" y="5143500"/>
            <a:ext cx="5035137" cy="3744883"/>
          </a:xfrm>
          <a:custGeom>
            <a:avLst/>
            <a:gdLst/>
            <a:ahLst/>
            <a:cxnLst/>
            <a:rect r="r" b="b" t="t" l="l"/>
            <a:pathLst>
              <a:path h="3744883" w="5035137">
                <a:moveTo>
                  <a:pt x="0" y="0"/>
                </a:moveTo>
                <a:lnTo>
                  <a:pt x="5035136" y="0"/>
                </a:lnTo>
                <a:lnTo>
                  <a:pt x="5035136" y="3744883"/>
                </a:lnTo>
                <a:lnTo>
                  <a:pt x="0" y="3744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22327" y="5114956"/>
            <a:ext cx="10198397" cy="3801971"/>
          </a:xfrm>
          <a:custGeom>
            <a:avLst/>
            <a:gdLst/>
            <a:ahLst/>
            <a:cxnLst/>
            <a:rect r="r" b="b" t="t" l="l"/>
            <a:pathLst>
              <a:path h="3801971" w="10198397">
                <a:moveTo>
                  <a:pt x="0" y="0"/>
                </a:moveTo>
                <a:lnTo>
                  <a:pt x="10198397" y="0"/>
                </a:lnTo>
                <a:lnTo>
                  <a:pt x="10198397" y="3801971"/>
                </a:lnTo>
                <a:lnTo>
                  <a:pt x="0" y="3801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87" t="0" r="-220" b="-72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15618" y="2130131"/>
            <a:ext cx="812309" cy="682137"/>
            <a:chOff x="0" y="0"/>
            <a:chExt cx="812800" cy="682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82550"/>
            </a:xfrm>
            <a:custGeom>
              <a:avLst/>
              <a:gdLst/>
              <a:ahLst/>
              <a:cxnLst/>
              <a:rect r="r" b="b" t="t" l="l"/>
              <a:pathLst>
                <a:path h="682550" w="812800">
                  <a:moveTo>
                    <a:pt x="812800" y="341275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79350"/>
                  </a:lnTo>
                  <a:lnTo>
                    <a:pt x="406400" y="479350"/>
                  </a:lnTo>
                  <a:lnTo>
                    <a:pt x="406400" y="682550"/>
                  </a:lnTo>
                  <a:lnTo>
                    <a:pt x="812800" y="3412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55575"/>
              <a:ext cx="711200" cy="323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7860" y="67509"/>
            <a:ext cx="17832280" cy="420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9"/>
              </a:lnSpc>
              <a:spcBef>
                <a:spcPct val="0"/>
              </a:spcBef>
            </a:pPr>
            <a:r>
              <a:rPr lang="en-US" b="true" sz="350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CNN Models</a:t>
            </a:r>
          </a:p>
          <a:p>
            <a:pPr algn="l">
              <a:lnSpc>
                <a:spcPts val="4067"/>
              </a:lnSpc>
              <a:spcBef>
                <a:spcPct val="0"/>
              </a:spcBef>
            </a:pPr>
          </a:p>
          <a:p>
            <a:pPr algn="l" marL="627270" indent="-313635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trained two CNN models:</a:t>
            </a:r>
          </a:p>
          <a:p>
            <a:pPr algn="l" marL="627270" indent="-313635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model checks if the eyes are open or closed</a:t>
            </a:r>
          </a:p>
          <a:p>
            <a:pPr algn="l" marL="627270" indent="-313635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Another model checks if the person is yawning or not</a:t>
            </a:r>
          </a:p>
          <a:p>
            <a:pPr algn="l" marL="627270" indent="-313635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models were trained using the image datasets we created. After training, we saved them so we could use them in our real-time system.</a:t>
            </a:r>
          </a:p>
          <a:p>
            <a:pPr algn="l" marL="627270" indent="-313635" lvl="1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These models help us know what the driver is doing in each frame.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076825"/>
            <a:ext cx="17989391" cy="302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7"/>
              </a:lnSpc>
              <a:spcBef>
                <a:spcPct val="0"/>
              </a:spcBef>
            </a:pPr>
            <a:r>
              <a:rPr lang="en-US" sz="34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4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YOLOv8 Detection</a:t>
            </a:r>
          </a:p>
          <a:p>
            <a:pPr algn="just" marL="590230" indent="-295115" lvl="1">
              <a:lnSpc>
                <a:spcPts val="3827"/>
              </a:lnSpc>
              <a:buFont typeface="Arial"/>
              <a:buChar char="•"/>
            </a:pPr>
            <a:r>
              <a:rPr lang="en-US" sz="27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used YOLOv8 to find the eyes, mouth, and face in the camera feed.</a:t>
            </a:r>
          </a:p>
          <a:p>
            <a:pPr algn="just" marL="590230" indent="-295115" lvl="1">
              <a:lnSpc>
                <a:spcPts val="3827"/>
              </a:lnSpc>
              <a:buFont typeface="Arial"/>
              <a:buChar char="•"/>
            </a:pPr>
            <a:r>
              <a:rPr lang="en-US" sz="27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 was trained on our labeled images</a:t>
            </a:r>
          </a:p>
          <a:p>
            <a:pPr algn="just" marL="590230" indent="-295115" lvl="1">
              <a:lnSpc>
                <a:spcPts val="3827"/>
              </a:lnSpc>
              <a:buFont typeface="Arial"/>
              <a:buChar char="•"/>
            </a:pPr>
            <a:r>
              <a:rPr lang="en-US" sz="27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detect the correct parts of the face even when the person moves or the lighting changes</a:t>
            </a:r>
          </a:p>
          <a:p>
            <a:pPr algn="just" marL="590230" indent="-295115" lvl="1">
              <a:lnSpc>
                <a:spcPts val="3827"/>
              </a:lnSpc>
              <a:buFont typeface="Arial"/>
              <a:buChar char="•"/>
            </a:pPr>
            <a:r>
              <a:rPr lang="en-US" sz="27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helps us find where the eyes and mouth are in each frame, so we can check them using the CNN models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" y="675260"/>
            <a:ext cx="17557699" cy="508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9"/>
              </a:lnSpc>
              <a:spcBef>
                <a:spcPct val="0"/>
              </a:spcBef>
            </a:pPr>
            <a:r>
              <a:rPr lang="en-US" b="true" sz="353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Real-Time System Setup</a:t>
            </a:r>
          </a:p>
          <a:p>
            <a:pPr algn="l">
              <a:lnSpc>
                <a:spcPts val="4949"/>
              </a:lnSpc>
              <a:spcBef>
                <a:spcPct val="0"/>
              </a:spcBef>
            </a:pP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 All Models Together</a:t>
            </a: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After training all models, we made a system that works with a webcam in real time.</a:t>
            </a: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 finds the eyes and mouth</a:t>
            </a: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Those parts are cropped and sent to CNN models</a:t>
            </a: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 checks if the eyes are closed and if the driver is yawning</a:t>
            </a:r>
          </a:p>
          <a:p>
            <a:pPr algn="l" marL="676858" indent="-338429" lvl="1">
              <a:lnSpc>
                <a:spcPts val="4389"/>
              </a:lnSpc>
              <a:buFont typeface="Arial"/>
              <a:buChar char="•"/>
            </a:pPr>
            <a:r>
              <a:rPr lang="en-US" sz="31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happens in every frame, so the system can keep watching and update the status quickly.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8536" y="1142010"/>
            <a:ext cx="17123985" cy="785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sz="29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Detecting Sleepiness</a:t>
            </a:r>
          </a:p>
          <a:p>
            <a:pPr algn="just">
              <a:lnSpc>
                <a:spcPts val="3707"/>
              </a:lnSpc>
              <a:spcBef>
                <a:spcPct val="0"/>
              </a:spcBef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Drowsiness Logic</a:t>
            </a:r>
          </a:p>
          <a:p>
            <a:pPr algn="just">
              <a:lnSpc>
                <a:spcPts val="3707"/>
              </a:lnSpc>
              <a:spcBef>
                <a:spcPct val="0"/>
              </a:spcBef>
            </a:pPr>
          </a:p>
          <a:p>
            <a:pPr algn="just" marL="571819" indent="-285909" lvl="1">
              <a:lnSpc>
                <a:spcPts val="3707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used simple rules to decide if the driver is sleepy:</a:t>
            </a:r>
          </a:p>
          <a:p>
            <a:pPr algn="just" marL="571819" indent="-285909" lvl="1">
              <a:lnSpc>
                <a:spcPts val="3707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eyes are closed again and again, we increase microsleep time</a:t>
            </a:r>
          </a:p>
          <a:p>
            <a:pPr algn="just" marL="571819" indent="-285909" lvl="1">
              <a:lnSpc>
                <a:spcPts val="3707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yawns happen often, we increase yawn count and yawn time</a:t>
            </a:r>
          </a:p>
          <a:p>
            <a:pPr algn="just" marL="571819" indent="-285909" lvl="1">
              <a:lnSpc>
                <a:spcPts val="3707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Based on this, we show a warning:</a:t>
            </a:r>
          </a:p>
          <a:p>
            <a:pPr algn="just">
              <a:lnSpc>
                <a:spcPts val="3707"/>
              </a:lnSpc>
              <a:spcBef>
                <a:spcPct val="0"/>
              </a:spcBef>
            </a:pP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microsleeps &gt; 4 and yawns &gt;= 3:</a:t>
            </a: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🚨 Driver is SLEEPING</a:t>
            </a: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else if microsleeps &gt; 2 or yawns &gt;= 2:</a:t>
            </a: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⚠️ Driver Might Feel Drowsy</a:t>
            </a: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else:</a:t>
            </a:r>
          </a:p>
          <a:p>
            <a:pPr algn="just">
              <a:lnSpc>
                <a:spcPts val="4127"/>
              </a:lnSpc>
              <a:spcBef>
                <a:spcPct val="0"/>
              </a:spcBef>
            </a:pPr>
            <a:r>
              <a:rPr lang="en-US" b="true" sz="294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✅ Driver is Awake</a:t>
            </a:r>
          </a:p>
          <a:p>
            <a:pPr algn="just" marL="571819" indent="-285909" lvl="1">
              <a:lnSpc>
                <a:spcPts val="3707"/>
              </a:lnSpc>
              <a:buFont typeface="Arial"/>
              <a:buChar char="•"/>
            </a:pPr>
            <a:r>
              <a:rPr lang="en-US" sz="26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helps the system to know when the driver is fully sleepy or just a little tired, and show alerts on screen.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70262" y="282120"/>
            <a:ext cx="4701052" cy="74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  <a:spcBef>
                <a:spcPct val="0"/>
              </a:spcBef>
            </a:pPr>
            <a:r>
              <a:rPr lang="en-US" b="true" sz="43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017" y="2335564"/>
            <a:ext cx="16677469" cy="463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8676" indent="-404338" lvl="1">
              <a:lnSpc>
                <a:spcPts val="5243"/>
              </a:lnSpc>
              <a:buFont typeface="Arial"/>
              <a:buChar char="•"/>
            </a:pPr>
            <a:r>
              <a:rPr lang="en-US" sz="37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system detects eye state (open/closed) and yawning (yes/no) in real-time video.</a:t>
            </a:r>
          </a:p>
          <a:p>
            <a:pPr algn="l" marL="808676" indent="-404338" lvl="1">
              <a:lnSpc>
                <a:spcPts val="5243"/>
              </a:lnSpc>
              <a:buFont typeface="Arial"/>
              <a:buChar char="•"/>
            </a:pPr>
            <a:r>
              <a:rPr lang="en-US" sz="37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YOLOv8 accurately locates the face, eyes, and mouth for consistent input to CNNs.</a:t>
            </a:r>
          </a:p>
          <a:p>
            <a:pPr algn="l" marL="808676" indent="-404338" lvl="1">
              <a:lnSpc>
                <a:spcPts val="5243"/>
              </a:lnSpc>
              <a:buFont typeface="Arial"/>
              <a:buChar char="•"/>
            </a:pPr>
            <a:r>
              <a:rPr lang="en-US" sz="37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 classifiers work reliably across different lighting and face angles.</a:t>
            </a:r>
          </a:p>
          <a:p>
            <a:pPr algn="l" marL="808676" indent="-404338" lvl="1">
              <a:lnSpc>
                <a:spcPts val="5243"/>
              </a:lnSpc>
              <a:buFont typeface="Arial"/>
              <a:buChar char="•"/>
            </a:pPr>
            <a:r>
              <a:rPr lang="en-US" sz="37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Eye and yawn detection together help reduce false alerts.</a:t>
            </a:r>
          </a:p>
          <a:p>
            <a:pPr algn="l">
              <a:lnSpc>
                <a:spcPts val="524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803" y="2063266"/>
            <a:ext cx="16879919" cy="625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905" indent="-344453" lvl="1">
              <a:lnSpc>
                <a:spcPts val="5009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the number of vehicles on the road increases daily, the number of accidents occurring around the world has also increased.</a:t>
            </a:r>
          </a:p>
          <a:p>
            <a:pPr algn="l" marL="688905" indent="-344453" lvl="1">
              <a:lnSpc>
                <a:spcPts val="5009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drowsiness detection systems rely on blink rate sensors or head movement tracking, which often fail in real-world condition</a:t>
            </a:r>
          </a:p>
          <a:p>
            <a:pPr algn="l" marL="688905" indent="-344453" lvl="1">
              <a:lnSpc>
                <a:spcPts val="5009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presents an AI-powered driver drowsiness detection system that integrates YOLOv8 and CNN to enhance accuracy and efficiency</a:t>
            </a:r>
          </a:p>
          <a:p>
            <a:pPr algn="l" marL="688905" indent="-344453" lvl="1">
              <a:lnSpc>
                <a:spcPts val="5009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 identifies the driver's face and extracts relevant regions, while CNN classifies whether the driver’s eyes are open or closed and detects yawning.</a:t>
            </a:r>
          </a:p>
          <a:p>
            <a:pPr algn="l" marL="688905" indent="-344453" lvl="1">
              <a:lnSpc>
                <a:spcPts val="5009"/>
              </a:lnSpc>
              <a:buFont typeface="Arial"/>
              <a:buChar char="•"/>
            </a:pPr>
            <a:r>
              <a:rPr lang="en-US" sz="31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If the system detects prolonged eye closure and yawning, it triggers an alert to prevent potential accidents.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77990" y="610158"/>
            <a:ext cx="9478565" cy="75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9"/>
              </a:lnSpc>
              <a:spcBef>
                <a:spcPct val="0"/>
              </a:spcBef>
            </a:pPr>
            <a:r>
              <a:rPr lang="en-US" sz="441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4471" y="1004679"/>
            <a:ext cx="13627944" cy="5330259"/>
          </a:xfrm>
          <a:custGeom>
            <a:avLst/>
            <a:gdLst/>
            <a:ahLst/>
            <a:cxnLst/>
            <a:rect r="r" b="b" t="t" l="l"/>
            <a:pathLst>
              <a:path h="5330259" w="13627944">
                <a:moveTo>
                  <a:pt x="0" y="0"/>
                </a:moveTo>
                <a:lnTo>
                  <a:pt x="13627944" y="0"/>
                </a:lnTo>
                <a:lnTo>
                  <a:pt x="13627944" y="5330259"/>
                </a:lnTo>
                <a:lnTo>
                  <a:pt x="0" y="5330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32" r="0" b="-263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091522" y="8722896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74560" y="-104775"/>
            <a:ext cx="3263154" cy="91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3"/>
              </a:lnSpc>
            </a:pPr>
            <a:r>
              <a:rPr lang="en-US" sz="531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299" y="7059750"/>
            <a:ext cx="8637838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&amp; Validation Accuracy (Left Graph)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accuracy (~98%) suggests a well-trained model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976222" y="6993059"/>
            <a:ext cx="8283078" cy="192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&amp; Validation Loss (Right Graph)</a:t>
            </a:r>
          </a:p>
          <a:p>
            <a:pPr algn="ctr">
              <a:lnSpc>
                <a:spcPts val="3850"/>
              </a:lnSpc>
            </a:pPr>
            <a:r>
              <a:rPr lang="en-US" sz="2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loss values indicate the model is making correct predictions.</a:t>
            </a:r>
          </a:p>
          <a:p>
            <a:pPr algn="ctr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7667" y="522936"/>
            <a:ext cx="6027887" cy="4219521"/>
          </a:xfrm>
          <a:custGeom>
            <a:avLst/>
            <a:gdLst/>
            <a:ahLst/>
            <a:cxnLst/>
            <a:rect r="r" b="b" t="t" l="l"/>
            <a:pathLst>
              <a:path h="4219521" w="6027887">
                <a:moveTo>
                  <a:pt x="0" y="0"/>
                </a:moveTo>
                <a:lnTo>
                  <a:pt x="6027887" y="0"/>
                </a:lnTo>
                <a:lnTo>
                  <a:pt x="6027887" y="4219521"/>
                </a:lnTo>
                <a:lnTo>
                  <a:pt x="0" y="4219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5820" y="522936"/>
            <a:ext cx="6027887" cy="4144172"/>
          </a:xfrm>
          <a:custGeom>
            <a:avLst/>
            <a:gdLst/>
            <a:ahLst/>
            <a:cxnLst/>
            <a:rect r="r" b="b" t="t" l="l"/>
            <a:pathLst>
              <a:path h="4144172" w="6027887">
                <a:moveTo>
                  <a:pt x="0" y="0"/>
                </a:moveTo>
                <a:lnTo>
                  <a:pt x="6027887" y="0"/>
                </a:lnTo>
                <a:lnTo>
                  <a:pt x="6027887" y="4144172"/>
                </a:lnTo>
                <a:lnTo>
                  <a:pt x="0" y="4144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05430" y="4742457"/>
            <a:ext cx="6708875" cy="4620737"/>
          </a:xfrm>
          <a:custGeom>
            <a:avLst/>
            <a:gdLst/>
            <a:ahLst/>
            <a:cxnLst/>
            <a:rect r="r" b="b" t="t" l="l"/>
            <a:pathLst>
              <a:path h="4620737" w="6708875">
                <a:moveTo>
                  <a:pt x="0" y="0"/>
                </a:moveTo>
                <a:lnTo>
                  <a:pt x="6708875" y="0"/>
                </a:lnTo>
                <a:lnTo>
                  <a:pt x="6708875" y="4620737"/>
                </a:lnTo>
                <a:lnTo>
                  <a:pt x="0" y="462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2281" y="1904646"/>
            <a:ext cx="17323437" cy="711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1"/>
              </a:lnSpc>
            </a:pPr>
          </a:p>
          <a:p>
            <a:pPr algn="l" marL="728074" indent="-364037" lvl="1">
              <a:lnSpc>
                <a:spcPts val="4721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uses a multi-stage deep learning pipeline combining YOLOv8 for detection and CNNs for classification.</a:t>
            </a:r>
          </a:p>
          <a:p>
            <a:pPr algn="l" marL="728074" indent="-364037" lvl="1">
              <a:lnSpc>
                <a:spcPts val="4721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YOLOv8 enables accurate real-time detection of face and mouth regions, which ensures consistent input quality for downstream classification.</a:t>
            </a:r>
          </a:p>
          <a:p>
            <a:pPr algn="l" marL="728074" indent="-364037" lvl="1">
              <a:lnSpc>
                <a:spcPts val="4721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Two separate CNN models were trained for:</a:t>
            </a:r>
          </a:p>
          <a:p>
            <a:pPr algn="l" marL="1456148" indent="-485383" lvl="2">
              <a:lnSpc>
                <a:spcPts val="4721"/>
              </a:lnSpc>
              <a:buFont typeface="Arial"/>
              <a:buChar char="⚬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Eye state classification (open/closed)</a:t>
            </a:r>
          </a:p>
          <a:p>
            <a:pPr algn="l" marL="1456148" indent="-485383" lvl="2">
              <a:lnSpc>
                <a:spcPts val="4721"/>
              </a:lnSpc>
              <a:buFont typeface="Arial"/>
              <a:buChar char="⚬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Yawn detection (yes/no) from YOLO-detected mouth regions</a:t>
            </a:r>
          </a:p>
          <a:p>
            <a:pPr algn="l" marL="728074" indent="-364037" lvl="1">
              <a:lnSpc>
                <a:spcPts val="4721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of both models allows the system to trigger alerts only when both eye closure and yawning are detected, reducing false positives.</a:t>
            </a:r>
          </a:p>
          <a:p>
            <a:pPr algn="l" marL="728074" indent="-364037" lvl="1">
              <a:lnSpc>
                <a:spcPts val="4721"/>
              </a:lnSpc>
              <a:buFont typeface="Arial"/>
              <a:buChar char="•"/>
            </a:pPr>
            <a:r>
              <a:rPr lang="en-US" sz="33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modular approach improves flexibility and system maintainability.</a:t>
            </a:r>
          </a:p>
          <a:p>
            <a:pPr algn="l">
              <a:lnSpc>
                <a:spcPts val="472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399331" y="498647"/>
            <a:ext cx="11758525" cy="122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0"/>
              </a:lnSpc>
              <a:spcBef>
                <a:spcPct val="0"/>
              </a:spcBef>
            </a:pPr>
            <a:r>
              <a:rPr lang="en-US" b="true" sz="71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DISCUSSIONS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4627" y="2031939"/>
            <a:ext cx="15758747" cy="654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1"/>
              </a:lnSpc>
            </a:pPr>
          </a:p>
          <a:p>
            <a:pPr algn="l" marL="800637" indent="-400318" lvl="1">
              <a:lnSpc>
                <a:spcPts val="5191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developed system reliably detects drowsiness indicators using visual cues: eye closure and yawning.</a:t>
            </a:r>
          </a:p>
          <a:p>
            <a:pPr algn="l" marL="800637" indent="-400318" lvl="1">
              <a:lnSpc>
                <a:spcPts val="5191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combination of YOLOv8 for localization and CNNs for state classification enables high accuracy with real-time performance.</a:t>
            </a:r>
          </a:p>
          <a:p>
            <a:pPr algn="l" marL="800637" indent="-400318" lvl="1">
              <a:lnSpc>
                <a:spcPts val="5191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Experimental results validate the robustness of the system in various lighting and facial orientation conditions.</a:t>
            </a:r>
          </a:p>
          <a:p>
            <a:pPr algn="l" marL="800637" indent="-400318" lvl="1">
              <a:lnSpc>
                <a:spcPts val="5191"/>
              </a:lnSpc>
              <a:buFont typeface="Arial"/>
              <a:buChar char="•"/>
            </a:pPr>
            <a:r>
              <a:rPr lang="en-US" sz="37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approach is practical for driver monitoring systems, providing timely alerts to help prevent road accidents.</a:t>
            </a:r>
          </a:p>
          <a:p>
            <a:pPr algn="l">
              <a:lnSpc>
                <a:spcPts val="519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30157" y="1103976"/>
            <a:ext cx="12648125" cy="99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7"/>
              </a:lnSpc>
              <a:spcBef>
                <a:spcPct val="0"/>
              </a:spcBef>
            </a:pPr>
            <a:r>
              <a:rPr lang="en-US" b="true" sz="584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08817"/>
            <a:ext cx="15862115" cy="6602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1"/>
              </a:lnSpc>
            </a:pPr>
          </a:p>
          <a:p>
            <a:pPr algn="l" marL="798287" indent="-399143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dataset diversity with more ethnicities, lighting conditions, and occlusions for better generalization.</a:t>
            </a:r>
          </a:p>
          <a:p>
            <a:pPr algn="l" marL="798287" indent="-399143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Fuse additional drowsiness cues like head tilting, blink rate, or voice tone for a more holistic assessment.</a:t>
            </a:r>
          </a:p>
          <a:p>
            <a:pPr algn="l" marL="798287" indent="-399143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Deploy on embedded systems (e.g., Jetson Nano, Raspberry Pi) for edge computing in vehicles.</a:t>
            </a:r>
          </a:p>
          <a:p>
            <a:pPr algn="l" marL="798287" indent="-399143" lvl="1">
              <a:lnSpc>
                <a:spcPts val="5176"/>
              </a:lnSpc>
              <a:buFont typeface="Arial"/>
              <a:buChar char="•"/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 attention-based models or transformer architectures for more accurate region focus and classification.</a:t>
            </a:r>
          </a:p>
          <a:p>
            <a:pPr algn="l">
              <a:lnSpc>
                <a:spcPts val="517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18561" y="720516"/>
            <a:ext cx="7954081" cy="945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5"/>
              </a:lnSpc>
              <a:spcBef>
                <a:spcPct val="0"/>
              </a:spcBef>
            </a:pPr>
            <a:r>
              <a:rPr lang="en-US" b="true" sz="55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WORK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5405" y="3997173"/>
            <a:ext cx="14973895" cy="130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8"/>
              </a:lnSpc>
              <a:spcBef>
                <a:spcPct val="0"/>
              </a:spcBef>
            </a:pPr>
            <a:r>
              <a:rPr lang="en-US" b="true" sz="76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52967" y="-53939"/>
            <a:ext cx="5122375" cy="108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62929" y="1747408"/>
            <a:ext cx="13962142" cy="641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412" indent="-305206" lvl="1">
              <a:lnSpc>
                <a:spcPts val="3958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 real-time driver drowsiness detection system that combines the strengths of object detection and classification models.</a:t>
            </a:r>
          </a:p>
          <a:p>
            <a:pPr algn="just" marL="610412" indent="-305206" lvl="1">
              <a:lnSpc>
                <a:spcPts val="3958"/>
              </a:lnSpc>
              <a:buAutoNum type="arabicPeriod" startAt="1"/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Utilize YOLOv8 for accurate and real-time detection of eye and mouth regions from video frames.</a:t>
            </a:r>
          </a:p>
          <a:p>
            <a:pPr algn="just" marL="610412" indent="-305206" lvl="1">
              <a:lnSpc>
                <a:spcPts val="3958"/>
              </a:lnSpc>
              <a:buAutoNum type="arabicPeriod" startAt="1"/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 Convolutional Neural Networks (CNNs) to classify:</a:t>
            </a:r>
          </a:p>
          <a:p>
            <a:pPr algn="just">
              <a:lnSpc>
                <a:spcPts val="3958"/>
              </a:lnSpc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a. Eye state (open or closed)</a:t>
            </a:r>
          </a:p>
          <a:p>
            <a:pPr algn="just">
              <a:lnSpc>
                <a:spcPts val="3958"/>
              </a:lnSpc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b. Yawning behavior (yawn or no yawn)</a:t>
            </a:r>
          </a:p>
          <a:p>
            <a:pPr algn="just" marL="610412" indent="-305206" lvl="1">
              <a:lnSpc>
                <a:spcPts val="3958"/>
              </a:lnSpc>
              <a:buFont typeface="Arial"/>
              <a:buChar char="•"/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road safety by providing an early warning mechanism that alerts drivers when signs of drowsiness are detected.</a:t>
            </a:r>
          </a:p>
          <a:p>
            <a:pPr algn="just">
              <a:lnSpc>
                <a:spcPts val="3958"/>
              </a:lnSpc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1. </a:t>
            </a: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prevent accidents caused by fatigue and inattention.</a:t>
            </a:r>
          </a:p>
          <a:p>
            <a:pPr algn="r">
              <a:lnSpc>
                <a:spcPts val="3958"/>
              </a:lnSpc>
            </a:pP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2. </a:t>
            </a:r>
            <a:r>
              <a:rPr lang="en-US" sz="28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Aims to be implement in real-world driving conditions using live video feeds.</a:t>
            </a:r>
          </a:p>
          <a:p>
            <a:pPr algn="just">
              <a:lnSpc>
                <a:spcPts val="3958"/>
              </a:lnSpc>
            </a:pPr>
          </a:p>
          <a:p>
            <a:pPr algn="just">
              <a:lnSpc>
                <a:spcPts val="395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35842"/>
            <a:ext cx="18288000" cy="215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988" indent="-332994" lvl="1">
              <a:lnSpc>
                <a:spcPts val="4318"/>
              </a:lnSpc>
              <a:buFont typeface="Arial"/>
              <a:buChar char="•"/>
            </a:pP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high accuracy and real-time performance by implementing:</a:t>
            </a:r>
          </a:p>
          <a:p>
            <a:pPr algn="l">
              <a:lnSpc>
                <a:spcPts val="4318"/>
              </a:lnSpc>
            </a:pP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1. </a:t>
            </a: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Efficient deep learning models.</a:t>
            </a:r>
          </a:p>
          <a:p>
            <a:pPr algn="l">
              <a:lnSpc>
                <a:spcPts val="4318"/>
              </a:lnSpc>
            </a:pP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2.</a:t>
            </a: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Optimized pipelines for simultaneous detection and classification.</a:t>
            </a:r>
          </a:p>
          <a:p>
            <a:pPr algn="ctr">
              <a:lnSpc>
                <a:spcPts val="431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819665"/>
            <a:ext cx="17873954" cy="274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254" indent="-340627" lvl="1">
              <a:lnSpc>
                <a:spcPts val="4417"/>
              </a:lnSpc>
              <a:buFont typeface="Arial"/>
              <a:buChar char="•"/>
            </a:pP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false alarms and increase system reliability by implementing a multi-feature detection strategy:</a:t>
            </a:r>
          </a:p>
          <a:p>
            <a:pPr algn="l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1.  </a:t>
            </a: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Triggers an alert only when both eye closure and yawning are detected.</a:t>
            </a:r>
          </a:p>
          <a:p>
            <a:pPr algn="l">
              <a:lnSpc>
                <a:spcPts val="4417"/>
              </a:lnSpc>
            </a:pP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2. </a:t>
            </a:r>
            <a:r>
              <a:rPr lang="en-US" sz="3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Avoids unnecessary interruptions from single-feature misclassifications.</a:t>
            </a:r>
          </a:p>
          <a:p>
            <a:pPr algn="l">
              <a:lnSpc>
                <a:spcPts val="44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529" y="2538263"/>
            <a:ext cx="14067274" cy="1972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5"/>
              </a:lnSpc>
            </a:pPr>
            <a:r>
              <a:rPr lang="en-US" sz="27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276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Layer</a:t>
            </a:r>
          </a:p>
          <a:p>
            <a:pPr algn="ctr" marL="652239" indent="-326120" lvl="1">
              <a:lnSpc>
                <a:spcPts val="4229"/>
              </a:lnSpc>
              <a:buFont typeface="Arial"/>
              <a:buChar char="•"/>
            </a:pPr>
            <a:r>
              <a:rPr lang="en-US" sz="30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Accepts raw image data (e.g., 64×64×3 for RGB, or 64×64×1 for grayscale)</a:t>
            </a:r>
          </a:p>
          <a:p>
            <a:pPr algn="l" marL="597649" indent="-298825" lvl="1">
              <a:lnSpc>
                <a:spcPts val="3875"/>
              </a:lnSpc>
              <a:buFont typeface="Arial"/>
              <a:buChar char="•"/>
            </a:pPr>
            <a:r>
              <a:rPr lang="en-US" sz="27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computation is done here; just passes data to the next layer</a:t>
            </a:r>
          </a:p>
          <a:p>
            <a:pPr algn="l">
              <a:lnSpc>
                <a:spcPts val="387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04004" y="4773418"/>
            <a:ext cx="16116758" cy="248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Convolutional Layers</a:t>
            </a:r>
          </a:p>
          <a:p>
            <a:pPr algn="l" marL="641149" indent="-320574" lvl="1">
              <a:lnSpc>
                <a:spcPts val="4157"/>
              </a:lnSpc>
              <a:buFont typeface="Arial"/>
              <a:buChar char="•"/>
            </a:pPr>
            <a:r>
              <a:rPr lang="en-US" sz="29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Applies multiple filters/kernels ( 3×3) to extract features like edges, textures, shapes</a:t>
            </a:r>
          </a:p>
          <a:p>
            <a:pPr algn="l" marL="606822" indent="-303411" lvl="1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convolution layer generates a feature map </a:t>
            </a:r>
          </a:p>
          <a:p>
            <a:pPr algn="l">
              <a:lnSpc>
                <a:spcPts val="3934"/>
              </a:lnSpc>
            </a:pPr>
          </a:p>
          <a:p>
            <a:pPr algn="l">
              <a:lnSpc>
                <a:spcPts val="393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5975"/>
            <a:ext cx="15892062" cy="14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8"/>
              </a:lnSpc>
              <a:spcBef>
                <a:spcPct val="0"/>
              </a:spcBef>
            </a:pPr>
            <a:r>
              <a:rPr lang="en-US" b="true" sz="43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General Architecture of a Convolutional Neural Network (CNN)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0851" y="289935"/>
            <a:ext cx="14579300" cy="236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7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Activation Function</a:t>
            </a:r>
          </a:p>
          <a:p>
            <a:pPr algn="l" marL="585174" indent="-292587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Commonly ReLU (Rectified Linear Unit)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</a:p>
          <a:p>
            <a:pPr algn="just">
              <a:lnSpc>
                <a:spcPts val="3794"/>
              </a:lnSpc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  <a:r>
              <a:rPr lang="en-US" sz="27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7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f(x)=max⁡(0,x)</a:t>
            </a:r>
          </a:p>
          <a:p>
            <a:pPr algn="l" marL="585174" indent="-292587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Introduces non-linearity to allow the network to learn complex patterns</a:t>
            </a:r>
          </a:p>
          <a:p>
            <a:pPr algn="ctr">
              <a:lnSpc>
                <a:spcPts val="379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30851" y="2859516"/>
            <a:ext cx="14191346" cy="305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Pooling Layers</a:t>
            </a:r>
          </a:p>
          <a:p>
            <a:pPr algn="ctr" marL="632089" indent="-316045" lvl="1">
              <a:lnSpc>
                <a:spcPts val="4098"/>
              </a:lnSpc>
              <a:buFont typeface="Arial"/>
              <a:buChar char="•"/>
            </a:pPr>
            <a:r>
              <a:rPr lang="en-US" sz="29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spatial dimensions (downsampling) and retains important features</a:t>
            </a:r>
          </a:p>
          <a:p>
            <a:pPr algn="l" marL="632089" indent="-316045" lvl="1">
              <a:lnSpc>
                <a:spcPts val="4098"/>
              </a:lnSpc>
              <a:buFont typeface="Arial"/>
              <a:buChar char="•"/>
            </a:pPr>
            <a:r>
              <a:rPr lang="en-US" sz="29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types:</a:t>
            </a:r>
          </a:p>
          <a:p>
            <a:pPr algn="l" marL="1264179" indent="-421393" lvl="2">
              <a:lnSpc>
                <a:spcPts val="4098"/>
              </a:lnSpc>
              <a:buFont typeface="Arial"/>
              <a:buChar char="⚬"/>
            </a:pPr>
            <a:r>
              <a:rPr lang="en-US" sz="29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Max Pooling: Takes the maximum value</a:t>
            </a:r>
          </a:p>
          <a:p>
            <a:pPr algn="l" marL="632089" indent="-316045" lvl="1">
              <a:lnSpc>
                <a:spcPts val="4098"/>
              </a:lnSpc>
              <a:buFont typeface="Arial"/>
              <a:buChar char="•"/>
            </a:pPr>
            <a:r>
              <a:rPr lang="en-US" sz="29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2×2 max pooling reduces a 64×64 feature map to 32×32</a:t>
            </a:r>
          </a:p>
          <a:p>
            <a:pPr algn="ctr">
              <a:lnSpc>
                <a:spcPts val="409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30851" y="6613509"/>
            <a:ext cx="16312277" cy="208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</a:pPr>
            <a:r>
              <a:rPr lang="en-US" sz="295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Dropout Layer </a:t>
            </a:r>
          </a:p>
          <a:p>
            <a:pPr algn="l" marL="591520" indent="-295760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Randomly deactivates neurons during training to prevent overfitting</a:t>
            </a:r>
          </a:p>
          <a:p>
            <a:pPr algn="l" marL="591520" indent="-295760" lvl="1">
              <a:lnSpc>
                <a:spcPts val="3835"/>
              </a:lnSpc>
              <a:buFont typeface="Arial"/>
              <a:buChar char="•"/>
            </a:pPr>
            <a:r>
              <a:rPr lang="en-US" sz="27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in improving generalization</a:t>
            </a:r>
          </a:p>
          <a:p>
            <a:pPr algn="ctr">
              <a:lnSpc>
                <a:spcPts val="48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388" y="105900"/>
            <a:ext cx="17700695" cy="244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348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Flatten Layer</a:t>
            </a:r>
          </a:p>
          <a:p>
            <a:pPr algn="l" marL="751876" indent="-375938" lvl="1">
              <a:lnSpc>
                <a:spcPts val="4875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2D feature maps into a 1D vector</a:t>
            </a:r>
          </a:p>
          <a:p>
            <a:pPr algn="l" marL="751876" indent="-375938" lvl="1">
              <a:lnSpc>
                <a:spcPts val="4875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Prepares the data for the fully connected (dense) layers</a:t>
            </a:r>
          </a:p>
          <a:p>
            <a:pPr algn="ctr">
              <a:lnSpc>
                <a:spcPts val="4875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388" y="2484419"/>
            <a:ext cx="17700695" cy="295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9"/>
              </a:lnSpc>
            </a:pPr>
            <a:r>
              <a:rPr lang="en-US" sz="344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</a:t>
            </a:r>
            <a:r>
              <a:rPr lang="en-US" sz="34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4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Connected (Dense) Layers</a:t>
            </a:r>
          </a:p>
          <a:p>
            <a:pPr algn="l" marL="721643" indent="-360822" lvl="1">
              <a:lnSpc>
                <a:spcPts val="4679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 neural network layers</a:t>
            </a:r>
          </a:p>
          <a:p>
            <a:pPr algn="l" marL="721643" indent="-360822" lvl="1">
              <a:lnSpc>
                <a:spcPts val="4679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neuron is connected to all neurons in the previous layer</a:t>
            </a:r>
          </a:p>
          <a:p>
            <a:pPr algn="l" marL="721643" indent="-360822" lvl="1">
              <a:lnSpc>
                <a:spcPts val="4679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Performs high-level reasoning and combines features to make decisions</a:t>
            </a:r>
          </a:p>
          <a:p>
            <a:pPr algn="l">
              <a:lnSpc>
                <a:spcPts val="46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93086" y="5656369"/>
            <a:ext cx="17259300" cy="240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9"/>
              </a:lnSpc>
            </a:pPr>
            <a:r>
              <a:rPr lang="en-US" sz="347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Output Layer</a:t>
            </a:r>
          </a:p>
          <a:p>
            <a:pPr algn="l" marL="750998" indent="-375499" lvl="1">
              <a:lnSpc>
                <a:spcPts val="4869"/>
              </a:lnSpc>
              <a:buFont typeface="Arial"/>
              <a:buChar char="•"/>
            </a:pPr>
            <a:r>
              <a:rPr lang="en-US" sz="34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decision-making layer</a:t>
            </a:r>
          </a:p>
          <a:p>
            <a:pPr algn="l" marL="750998" indent="-375499" lvl="1">
              <a:lnSpc>
                <a:spcPts val="4869"/>
              </a:lnSpc>
              <a:buFont typeface="Arial"/>
              <a:buChar char="•"/>
            </a:pPr>
            <a:r>
              <a:rPr lang="en-US" sz="34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Multi-class classification →  with Softmax</a:t>
            </a:r>
          </a:p>
          <a:p>
            <a:pPr algn="l">
              <a:lnSpc>
                <a:spcPts val="48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8023" y="1098695"/>
            <a:ext cx="17011954" cy="40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3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Loss Function &amp; Optimizer</a:t>
            </a:r>
          </a:p>
          <a:p>
            <a:pPr algn="l" marL="701426" indent="-350713" lvl="1">
              <a:lnSpc>
                <a:spcPts val="4548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 Function: Measures error</a:t>
            </a:r>
          </a:p>
          <a:p>
            <a:pPr algn="l" marL="1402852" indent="-467617" lvl="2">
              <a:lnSpc>
                <a:spcPts val="4548"/>
              </a:lnSpc>
              <a:buFont typeface="Arial"/>
              <a:buChar char="⚬"/>
            </a:pPr>
            <a:r>
              <a:rPr lang="en-US" sz="32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Multi-class Classification</a:t>
            </a:r>
          </a:p>
          <a:p>
            <a:pPr algn="l" marL="701426" indent="-350713" lvl="1">
              <a:lnSpc>
                <a:spcPts val="4548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Optimizer: Updates weights</a:t>
            </a:r>
          </a:p>
          <a:p>
            <a:pPr algn="l" marL="1402852" indent="-467617" lvl="2">
              <a:lnSpc>
                <a:spcPts val="4548"/>
              </a:lnSpc>
              <a:buFont typeface="Arial"/>
              <a:buChar char="⚬"/>
            </a:pPr>
            <a:r>
              <a:rPr lang="en-US" sz="32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Adam</a:t>
            </a:r>
          </a:p>
          <a:p>
            <a:pPr algn="l">
              <a:lnSpc>
                <a:spcPts val="4548"/>
              </a:lnSpc>
              <a:spcBef>
                <a:spcPct val="0"/>
              </a:spcBef>
            </a:pPr>
          </a:p>
          <a:p>
            <a:pPr algn="l">
              <a:lnSpc>
                <a:spcPts val="45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4668" y="587176"/>
            <a:ext cx="10488761" cy="797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5"/>
              </a:lnSpc>
              <a:spcBef>
                <a:spcPct val="0"/>
              </a:spcBef>
            </a:pPr>
            <a:r>
              <a:rPr lang="en-US" sz="468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FUNCTIONING OF CNN...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9175" y="1187783"/>
            <a:ext cx="15798755" cy="875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2"/>
              </a:lnSpc>
            </a:pPr>
          </a:p>
          <a:p>
            <a:pPr algn="just" marL="671276" indent="-335638" lvl="1">
              <a:lnSpc>
                <a:spcPts val="4352"/>
              </a:lnSpc>
              <a:buFont typeface="Arial"/>
              <a:buChar char="•"/>
            </a:pPr>
            <a:r>
              <a:rPr lang="en-US" b="true" sz="31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CNN Architecture &amp; Layers in Our Project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1.Convolution Layer (Feature Extraction)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Applies small filters (kernels) to the image to detect edges, textures, and patterns.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Map=Input image * kernel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2. ReLU Activation (Non-Linearity)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negative values to zero so only important features are passed forward.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f(x)=max(0,x)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3. Pooling Layer 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image size while keeping the most important features, making the model faster.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P(i,j)=max(Feature Values)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4. Flatten Layer (Converts to 1D)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the feature map into a single long vector to pass into the final layer.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5. Fully Connected Layer (Final Prediction)</a:t>
            </a:r>
          </a:p>
          <a:p>
            <a:pPr algn="just" marL="628097" indent="-314049" lvl="1">
              <a:lnSpc>
                <a:spcPts val="4072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all extracted features to classify the image (Open/Closed Eyes, Yawn/No Yawn).</a:t>
            </a:r>
          </a:p>
          <a:p>
            <a:pPr algn="just">
              <a:lnSpc>
                <a:spcPts val="4072"/>
              </a:lnSpc>
            </a:pPr>
            <a:r>
              <a:rPr lang="en-US" sz="29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DAGenAcNwNM</dc:identifier>
  <dcterms:modified xsi:type="dcterms:W3CDTF">2011-08-01T06:04:30Z</dcterms:modified>
  <cp:revision>1</cp:revision>
  <dc:title>Your paragraph text</dc:title>
</cp:coreProperties>
</file>