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League Spartan" charset="1" panose="00000800000000000000"/>
      <p:regular r:id="rId25"/>
    </p:embeddedFont>
    <p:embeddedFont>
      <p:font typeface="Canva Sans" charset="1" panose="020B0503030501040103"/>
      <p:regular r:id="rId26"/>
    </p:embeddedFont>
    <p:embeddedFont>
      <p:font typeface="Canva Sans Bold" charset="1" panose="020B08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67804" y="208377"/>
            <a:ext cx="14552393" cy="3101635"/>
          </a:xfrm>
          <a:custGeom>
            <a:avLst/>
            <a:gdLst/>
            <a:ahLst/>
            <a:cxnLst/>
            <a:rect r="r" b="b" t="t" l="l"/>
            <a:pathLst>
              <a:path h="3101635" w="14552393">
                <a:moveTo>
                  <a:pt x="0" y="0"/>
                </a:moveTo>
                <a:lnTo>
                  <a:pt x="14552392" y="0"/>
                </a:lnTo>
                <a:lnTo>
                  <a:pt x="14552392" y="3101635"/>
                </a:lnTo>
                <a:lnTo>
                  <a:pt x="0" y="3101635"/>
                </a:lnTo>
                <a:lnTo>
                  <a:pt x="0" y="0"/>
                </a:lnTo>
                <a:close/>
              </a:path>
            </a:pathLst>
          </a:custGeom>
          <a:blipFill>
            <a:blip r:embed="rId2"/>
            <a:stretch>
              <a:fillRect l="0" t="-11794" r="0" b="-10413"/>
            </a:stretch>
          </a:blipFill>
        </p:spPr>
      </p:sp>
      <p:sp>
        <p:nvSpPr>
          <p:cNvPr name="TextBox 3" id="3"/>
          <p:cNvSpPr txBox="true"/>
          <p:nvPr/>
        </p:nvSpPr>
        <p:spPr>
          <a:xfrm rot="0">
            <a:off x="1322324" y="3918881"/>
            <a:ext cx="16697212" cy="827321"/>
          </a:xfrm>
          <a:prstGeom prst="rect">
            <a:avLst/>
          </a:prstGeom>
        </p:spPr>
        <p:txBody>
          <a:bodyPr anchor="t" rtlCol="false" tIns="0" lIns="0" bIns="0" rIns="0">
            <a:spAutoFit/>
          </a:bodyPr>
          <a:lstStyle/>
          <a:p>
            <a:pPr algn="ctr">
              <a:lnSpc>
                <a:spcPts val="6899"/>
              </a:lnSpc>
              <a:spcBef>
                <a:spcPct val="0"/>
              </a:spcBef>
            </a:pPr>
            <a:r>
              <a:rPr lang="en-US" sz="4928">
                <a:solidFill>
                  <a:srgbClr val="000000"/>
                </a:solidFill>
                <a:latin typeface="League Spartan"/>
                <a:ea typeface="League Spartan"/>
                <a:cs typeface="League Spartan"/>
                <a:sym typeface="League Spartan"/>
              </a:rPr>
              <a:t>DRIVER DROWSINESS DETECTION SYSTEM</a:t>
            </a:r>
          </a:p>
        </p:txBody>
      </p:sp>
      <p:sp>
        <p:nvSpPr>
          <p:cNvPr name="TextBox 4" id="4"/>
          <p:cNvSpPr txBox="true"/>
          <p:nvPr/>
        </p:nvSpPr>
        <p:spPr>
          <a:xfrm rot="0">
            <a:off x="4282098" y="5364596"/>
            <a:ext cx="10777664" cy="676980"/>
          </a:xfrm>
          <a:prstGeom prst="rect">
            <a:avLst/>
          </a:prstGeom>
        </p:spPr>
        <p:txBody>
          <a:bodyPr anchor="t" rtlCol="false" tIns="0" lIns="0" bIns="0" rIns="0">
            <a:spAutoFit/>
          </a:bodyPr>
          <a:lstStyle/>
          <a:p>
            <a:pPr algn="ctr">
              <a:lnSpc>
                <a:spcPts val="5589"/>
              </a:lnSpc>
              <a:spcBef>
                <a:spcPct val="0"/>
              </a:spcBef>
            </a:pPr>
            <a:r>
              <a:rPr lang="en-US" sz="3992">
                <a:solidFill>
                  <a:srgbClr val="000000"/>
                </a:solidFill>
                <a:latin typeface="League Spartan"/>
                <a:ea typeface="League Spartan"/>
                <a:cs typeface="League Spartan"/>
                <a:sym typeface="League Spartan"/>
              </a:rPr>
              <a:t>TEAM MEMBERS</a:t>
            </a:r>
          </a:p>
        </p:txBody>
      </p:sp>
      <p:sp>
        <p:nvSpPr>
          <p:cNvPr name="TextBox 5" id="5"/>
          <p:cNvSpPr txBox="true"/>
          <p:nvPr/>
        </p:nvSpPr>
        <p:spPr>
          <a:xfrm rot="0">
            <a:off x="17104870" y="8837715"/>
            <a:ext cx="289685" cy="722210"/>
          </a:xfrm>
          <a:prstGeom prst="rect">
            <a:avLst/>
          </a:prstGeom>
        </p:spPr>
        <p:txBody>
          <a:bodyPr anchor="t" rtlCol="false" tIns="0" lIns="0" bIns="0" rIns="0" wrap="none">
            <a:spAutoFit/>
          </a:bodyPr>
          <a:lstStyle/>
          <a:p>
            <a:pPr algn="ctr">
              <a:lnSpc>
                <a:spcPts val="5996"/>
              </a:lnSpc>
              <a:spcBef>
                <a:spcPct val="0"/>
              </a:spcBef>
            </a:pPr>
            <a:r>
              <a:rPr lang="en-US" sz="4283">
                <a:solidFill>
                  <a:srgbClr val="000000"/>
                </a:solidFill>
                <a:latin typeface="Canva Sans"/>
                <a:ea typeface="Canva Sans"/>
                <a:cs typeface="Canva Sans"/>
                <a:sym typeface="Canva Sans"/>
              </a:rPr>
              <a:t>1</a:t>
            </a:r>
          </a:p>
        </p:txBody>
      </p:sp>
      <p:sp>
        <p:nvSpPr>
          <p:cNvPr name="TextBox 6" id="6"/>
          <p:cNvSpPr txBox="true"/>
          <p:nvPr/>
        </p:nvSpPr>
        <p:spPr>
          <a:xfrm rot="0">
            <a:off x="4049896" y="6262672"/>
            <a:ext cx="11429467" cy="677921"/>
          </a:xfrm>
          <a:prstGeom prst="rect">
            <a:avLst/>
          </a:prstGeom>
        </p:spPr>
        <p:txBody>
          <a:bodyPr anchor="t" rtlCol="false" tIns="0" lIns="0" bIns="0" rIns="0">
            <a:spAutoFit/>
          </a:bodyPr>
          <a:lstStyle/>
          <a:p>
            <a:pPr algn="l">
              <a:lnSpc>
                <a:spcPts val="5568"/>
              </a:lnSpc>
              <a:spcBef>
                <a:spcPct val="0"/>
              </a:spcBef>
            </a:pPr>
            <a:r>
              <a:rPr lang="en-US" sz="3977">
                <a:solidFill>
                  <a:srgbClr val="000000"/>
                </a:solidFill>
                <a:latin typeface="Canva Sans"/>
                <a:ea typeface="Canva Sans"/>
                <a:cs typeface="Canva Sans"/>
                <a:sym typeface="Canva Sans"/>
              </a:rPr>
              <a:t>1.ROAHIYAA T                        -CB.SC.U4AIE24043</a:t>
            </a:r>
          </a:p>
        </p:txBody>
      </p:sp>
      <p:sp>
        <p:nvSpPr>
          <p:cNvPr name="TextBox 7" id="7"/>
          <p:cNvSpPr txBox="true"/>
          <p:nvPr/>
        </p:nvSpPr>
        <p:spPr>
          <a:xfrm rot="0">
            <a:off x="4049896" y="7074949"/>
            <a:ext cx="11730762" cy="612245"/>
          </a:xfrm>
          <a:prstGeom prst="rect">
            <a:avLst/>
          </a:prstGeom>
        </p:spPr>
        <p:txBody>
          <a:bodyPr anchor="t" rtlCol="false" tIns="0" lIns="0" bIns="0" rIns="0">
            <a:spAutoFit/>
          </a:bodyPr>
          <a:lstStyle/>
          <a:p>
            <a:pPr algn="just">
              <a:lnSpc>
                <a:spcPts val="5029"/>
              </a:lnSpc>
              <a:spcBef>
                <a:spcPct val="0"/>
              </a:spcBef>
            </a:pPr>
            <a:r>
              <a:rPr lang="en-US" sz="3592">
                <a:solidFill>
                  <a:srgbClr val="000000"/>
                </a:solidFill>
                <a:latin typeface="Canva Sans"/>
                <a:ea typeface="Canva Sans"/>
                <a:cs typeface="Canva Sans"/>
                <a:sym typeface="Canva Sans"/>
              </a:rPr>
              <a:t>2.SHIVANANDANA A                  -CB.SC.U4AIE24049</a:t>
            </a:r>
          </a:p>
        </p:txBody>
      </p:sp>
      <p:sp>
        <p:nvSpPr>
          <p:cNvPr name="TextBox 8" id="8"/>
          <p:cNvSpPr txBox="true"/>
          <p:nvPr/>
        </p:nvSpPr>
        <p:spPr>
          <a:xfrm rot="0">
            <a:off x="4049896" y="7801997"/>
            <a:ext cx="11429467" cy="594131"/>
          </a:xfrm>
          <a:prstGeom prst="rect">
            <a:avLst/>
          </a:prstGeom>
        </p:spPr>
        <p:txBody>
          <a:bodyPr anchor="t" rtlCol="false" tIns="0" lIns="0" bIns="0" rIns="0">
            <a:spAutoFit/>
          </a:bodyPr>
          <a:lstStyle/>
          <a:p>
            <a:pPr algn="l">
              <a:lnSpc>
                <a:spcPts val="4930"/>
              </a:lnSpc>
              <a:spcBef>
                <a:spcPct val="0"/>
              </a:spcBef>
            </a:pPr>
            <a:r>
              <a:rPr lang="en-US" sz="3521">
                <a:solidFill>
                  <a:srgbClr val="000000"/>
                </a:solidFill>
                <a:latin typeface="Canva Sans"/>
                <a:ea typeface="Canva Sans"/>
                <a:cs typeface="Canva Sans"/>
                <a:sym typeface="Canva Sans"/>
              </a:rPr>
              <a:t>3.SRINITHI K                                   -CB.SC.U4AIE24055</a:t>
            </a:r>
          </a:p>
        </p:txBody>
      </p:sp>
      <p:sp>
        <p:nvSpPr>
          <p:cNvPr name="TextBox 9" id="9"/>
          <p:cNvSpPr txBox="true"/>
          <p:nvPr/>
        </p:nvSpPr>
        <p:spPr>
          <a:xfrm rot="0">
            <a:off x="4049896" y="8519953"/>
            <a:ext cx="11357259" cy="587413"/>
          </a:xfrm>
          <a:prstGeom prst="rect">
            <a:avLst/>
          </a:prstGeom>
        </p:spPr>
        <p:txBody>
          <a:bodyPr anchor="t" rtlCol="false" tIns="0" lIns="0" bIns="0" rIns="0">
            <a:spAutoFit/>
          </a:bodyPr>
          <a:lstStyle/>
          <a:p>
            <a:pPr algn="l">
              <a:lnSpc>
                <a:spcPts val="4897"/>
              </a:lnSpc>
              <a:spcBef>
                <a:spcPct val="0"/>
              </a:spcBef>
            </a:pPr>
            <a:r>
              <a:rPr lang="en-US" sz="3498">
                <a:solidFill>
                  <a:srgbClr val="000000"/>
                </a:solidFill>
                <a:latin typeface="Canva Sans"/>
                <a:ea typeface="Canva Sans"/>
                <a:cs typeface="Canva Sans"/>
                <a:sym typeface="Canva Sans"/>
              </a:rPr>
              <a:t>4.VANI SHREE  S                            -CB.SC.U4AIE24059</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10</a:t>
            </a:r>
          </a:p>
        </p:txBody>
      </p:sp>
      <p:sp>
        <p:nvSpPr>
          <p:cNvPr name="TextBox 3" id="3"/>
          <p:cNvSpPr txBox="true"/>
          <p:nvPr/>
        </p:nvSpPr>
        <p:spPr>
          <a:xfrm rot="0">
            <a:off x="7207525" y="276889"/>
            <a:ext cx="2870465" cy="813509"/>
          </a:xfrm>
          <a:prstGeom prst="rect">
            <a:avLst/>
          </a:prstGeom>
        </p:spPr>
        <p:txBody>
          <a:bodyPr anchor="t" rtlCol="false" tIns="0" lIns="0" bIns="0" rIns="0">
            <a:spAutoFit/>
          </a:bodyPr>
          <a:lstStyle/>
          <a:p>
            <a:pPr algn="ctr">
              <a:lnSpc>
                <a:spcPts val="6691"/>
              </a:lnSpc>
            </a:pPr>
            <a:r>
              <a:rPr lang="en-US" sz="4779" b="true">
                <a:solidFill>
                  <a:srgbClr val="000000"/>
                </a:solidFill>
                <a:latin typeface="Canva Sans Bold"/>
                <a:ea typeface="Canva Sans Bold"/>
                <a:cs typeface="Canva Sans Bold"/>
                <a:sym typeface="Canva Sans Bold"/>
              </a:rPr>
              <a:t>PAPER - 3</a:t>
            </a:r>
          </a:p>
        </p:txBody>
      </p:sp>
      <p:sp>
        <p:nvSpPr>
          <p:cNvPr name="TextBox 4" id="4"/>
          <p:cNvSpPr txBox="true"/>
          <p:nvPr/>
        </p:nvSpPr>
        <p:spPr>
          <a:xfrm rot="0">
            <a:off x="1028700" y="1387472"/>
            <a:ext cx="16384072" cy="1301116"/>
          </a:xfrm>
          <a:prstGeom prst="rect">
            <a:avLst/>
          </a:prstGeom>
        </p:spPr>
        <p:txBody>
          <a:bodyPr anchor="t" rtlCol="false" tIns="0" lIns="0" bIns="0" rIns="0">
            <a:spAutoFit/>
          </a:bodyPr>
          <a:lstStyle/>
          <a:p>
            <a:pPr algn="ctr">
              <a:lnSpc>
                <a:spcPts val="5248"/>
              </a:lnSpc>
            </a:pPr>
            <a:r>
              <a:rPr lang="en-US" sz="3749" b="true">
                <a:solidFill>
                  <a:srgbClr val="000000"/>
                </a:solidFill>
                <a:latin typeface="Canva Sans Bold"/>
                <a:ea typeface="Canva Sans Bold"/>
                <a:cs typeface="Canva Sans Bold"/>
                <a:sym typeface="Canva Sans Bold"/>
              </a:rPr>
              <a:t>TITLE :Eye State Classification Method for Detecting Physiological Deviations in Drivers Based on CNN Algorithm</a:t>
            </a:r>
          </a:p>
        </p:txBody>
      </p:sp>
      <p:sp>
        <p:nvSpPr>
          <p:cNvPr name="TextBox 5" id="5"/>
          <p:cNvSpPr txBox="true"/>
          <p:nvPr/>
        </p:nvSpPr>
        <p:spPr>
          <a:xfrm rot="0">
            <a:off x="241788" y="3225578"/>
            <a:ext cx="17831140" cy="4610704"/>
          </a:xfrm>
          <a:prstGeom prst="rect">
            <a:avLst/>
          </a:prstGeom>
        </p:spPr>
        <p:txBody>
          <a:bodyPr anchor="t" rtlCol="false" tIns="0" lIns="0" bIns="0" rIns="0">
            <a:spAutoFit/>
          </a:bodyPr>
          <a:lstStyle/>
          <a:p>
            <a:pPr algn="l" marL="711149" indent="-355574" lvl="1">
              <a:lnSpc>
                <a:spcPts val="4611"/>
              </a:lnSpc>
              <a:buFont typeface="Arial"/>
              <a:buChar char="•"/>
            </a:pPr>
            <a:r>
              <a:rPr lang="en-US" b="true" sz="3293">
                <a:solidFill>
                  <a:srgbClr val="000000"/>
                </a:solidFill>
                <a:latin typeface="Canva Sans Bold"/>
                <a:ea typeface="Canva Sans Bold"/>
                <a:cs typeface="Canva Sans Bold"/>
                <a:sym typeface="Canva Sans Bold"/>
              </a:rPr>
              <a:t>METHODOLOGY -  </a:t>
            </a:r>
            <a:r>
              <a:rPr lang="en-US" sz="3293">
                <a:solidFill>
                  <a:srgbClr val="000000"/>
                </a:solidFill>
                <a:latin typeface="Canva Sans"/>
                <a:ea typeface="Canva Sans"/>
                <a:cs typeface="Canva Sans"/>
                <a:sym typeface="Canva Sans"/>
              </a:rPr>
              <a:t>It utilizes advanced deep learning methods like CNN and RNN (Recurrent Neural Network) for analyzing facial features and classifying eye states with high accuracy. </a:t>
            </a:r>
          </a:p>
          <a:p>
            <a:pPr algn="l" marL="711149" indent="-355574" lvl="1">
              <a:lnSpc>
                <a:spcPts val="4611"/>
              </a:lnSpc>
              <a:buFont typeface="Arial"/>
              <a:buChar char="•"/>
            </a:pPr>
            <a:r>
              <a:rPr lang="en-US" b="true" sz="3293">
                <a:solidFill>
                  <a:srgbClr val="000000"/>
                </a:solidFill>
                <a:latin typeface="Canva Sans Bold"/>
                <a:ea typeface="Canva Sans Bold"/>
                <a:cs typeface="Canva Sans Bold"/>
                <a:sym typeface="Canva Sans Bold"/>
              </a:rPr>
              <a:t>ADVANTAGES - </a:t>
            </a:r>
            <a:r>
              <a:rPr lang="en-US" sz="3293">
                <a:solidFill>
                  <a:srgbClr val="000000"/>
                </a:solidFill>
                <a:latin typeface="Canva Sans"/>
                <a:ea typeface="Canva Sans"/>
                <a:cs typeface="Canva Sans"/>
                <a:sym typeface="Canva Sans"/>
              </a:rPr>
              <a:t>Low False Positives Compared to older Models</a:t>
            </a:r>
          </a:p>
          <a:p>
            <a:pPr algn="l" marL="711149" indent="-355574" lvl="1">
              <a:lnSpc>
                <a:spcPts val="4611"/>
              </a:lnSpc>
              <a:buFont typeface="Arial"/>
              <a:buChar char="•"/>
            </a:pPr>
            <a:r>
              <a:rPr lang="en-US" b="true" sz="3293">
                <a:solidFill>
                  <a:srgbClr val="000000"/>
                </a:solidFill>
                <a:latin typeface="Canva Sans Bold"/>
                <a:ea typeface="Canva Sans Bold"/>
                <a:cs typeface="Canva Sans Bold"/>
                <a:sym typeface="Canva Sans Bold"/>
              </a:rPr>
              <a:t>LIMITATIONS -</a:t>
            </a:r>
            <a:r>
              <a:rPr lang="en-US" sz="3293">
                <a:solidFill>
                  <a:srgbClr val="000000"/>
                </a:solidFill>
                <a:latin typeface="Canva Sans"/>
                <a:ea typeface="Canva Sans"/>
                <a:cs typeface="Canva Sans"/>
                <a:sym typeface="Canva Sans"/>
              </a:rPr>
              <a:t> the nuanced relationship between blink patterns and drowsiness levels present complexities not fully addressed in this study.</a:t>
            </a:r>
          </a:p>
          <a:p>
            <a:pPr algn="l" marL="711149" indent="-355574" lvl="1">
              <a:lnSpc>
                <a:spcPts val="4611"/>
              </a:lnSpc>
              <a:buFont typeface="Arial"/>
              <a:buChar char="•"/>
            </a:pPr>
            <a:r>
              <a:rPr lang="en-US" b="true" sz="3293">
                <a:solidFill>
                  <a:srgbClr val="000000"/>
                </a:solidFill>
                <a:latin typeface="Canva Sans Bold"/>
                <a:ea typeface="Canva Sans Bold"/>
                <a:cs typeface="Canva Sans Bold"/>
                <a:sym typeface="Canva Sans Bold"/>
              </a:rPr>
              <a:t>FUTURE WORK - </a:t>
            </a:r>
            <a:r>
              <a:rPr lang="en-US" sz="3293">
                <a:solidFill>
                  <a:srgbClr val="000000"/>
                </a:solidFill>
                <a:latin typeface="Canva Sans"/>
                <a:ea typeface="Canva Sans"/>
                <a:cs typeface="Canva Sans"/>
                <a:sym typeface="Canva Sans"/>
              </a:rPr>
              <a:t>Incorporating head tracking with video analytics will provide valuable insights into head movement patterns indicative of drowsiness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11</a:t>
            </a:r>
          </a:p>
        </p:txBody>
      </p:sp>
      <p:sp>
        <p:nvSpPr>
          <p:cNvPr name="TextBox 3" id="3"/>
          <p:cNvSpPr txBox="true"/>
          <p:nvPr/>
        </p:nvSpPr>
        <p:spPr>
          <a:xfrm rot="0">
            <a:off x="5089726" y="391212"/>
            <a:ext cx="6294629" cy="637488"/>
          </a:xfrm>
          <a:prstGeom prst="rect">
            <a:avLst/>
          </a:prstGeom>
        </p:spPr>
        <p:txBody>
          <a:bodyPr anchor="t" rtlCol="false" tIns="0" lIns="0" bIns="0" rIns="0">
            <a:spAutoFit/>
          </a:bodyPr>
          <a:lstStyle/>
          <a:p>
            <a:pPr algn="ctr">
              <a:lnSpc>
                <a:spcPts val="5287"/>
              </a:lnSpc>
              <a:spcBef>
                <a:spcPct val="0"/>
              </a:spcBef>
            </a:pPr>
            <a:r>
              <a:rPr lang="en-US" sz="3777">
                <a:solidFill>
                  <a:srgbClr val="000000"/>
                </a:solidFill>
                <a:latin typeface="League Spartan"/>
                <a:ea typeface="League Spartan"/>
                <a:cs typeface="League Spartan"/>
                <a:sym typeface="League Spartan"/>
              </a:rPr>
              <a:t>PAPER -4</a:t>
            </a:r>
          </a:p>
        </p:txBody>
      </p:sp>
      <p:sp>
        <p:nvSpPr>
          <p:cNvPr name="TextBox 4" id="4"/>
          <p:cNvSpPr txBox="true"/>
          <p:nvPr/>
        </p:nvSpPr>
        <p:spPr>
          <a:xfrm rot="0">
            <a:off x="1143521" y="2268275"/>
            <a:ext cx="15647498" cy="7539592"/>
          </a:xfrm>
          <a:prstGeom prst="rect">
            <a:avLst/>
          </a:prstGeom>
        </p:spPr>
        <p:txBody>
          <a:bodyPr anchor="t" rtlCol="false" tIns="0" lIns="0" bIns="0" rIns="0">
            <a:spAutoFit/>
          </a:bodyPr>
          <a:lstStyle/>
          <a:p>
            <a:pPr algn="l" marL="683468" indent="-341734" lvl="1">
              <a:lnSpc>
                <a:spcPts val="4431"/>
              </a:lnSpc>
              <a:buFont typeface="Arial"/>
              <a:buChar char="•"/>
            </a:pPr>
            <a:r>
              <a:rPr lang="en-US" b="true" sz="3165">
                <a:solidFill>
                  <a:srgbClr val="000000"/>
                </a:solidFill>
                <a:latin typeface="Canva Sans Bold"/>
                <a:ea typeface="Canva Sans Bold"/>
                <a:cs typeface="Canva Sans Bold"/>
                <a:sym typeface="Canva Sans Bold"/>
              </a:rPr>
              <a:t>METHODOLOGY </a:t>
            </a:r>
            <a:r>
              <a:rPr lang="en-US" sz="3165">
                <a:solidFill>
                  <a:srgbClr val="000000"/>
                </a:solidFill>
                <a:latin typeface="Canva Sans"/>
                <a:ea typeface="Canva Sans"/>
                <a:cs typeface="Canva Sans"/>
                <a:sym typeface="Canva Sans"/>
              </a:rPr>
              <a:t>- Data is collected from sources such as video frames or facial landmarks. Then they are preprocessed (resizing ,normalization).Then model is trained.</a:t>
            </a:r>
          </a:p>
          <a:p>
            <a:pPr algn="just" marL="683468" indent="-341734" lvl="1">
              <a:lnSpc>
                <a:spcPts val="4431"/>
              </a:lnSpc>
              <a:buFont typeface="Arial"/>
              <a:buChar char="•"/>
            </a:pPr>
            <a:r>
              <a:rPr lang="en-US" b="true" sz="3165">
                <a:solidFill>
                  <a:srgbClr val="000000"/>
                </a:solidFill>
                <a:latin typeface="Canva Sans Bold"/>
                <a:ea typeface="Canva Sans Bold"/>
                <a:cs typeface="Canva Sans Bold"/>
                <a:sym typeface="Canva Sans Bold"/>
              </a:rPr>
              <a:t>ADVANTAGES</a:t>
            </a:r>
            <a:r>
              <a:rPr lang="en-US" sz="3165">
                <a:solidFill>
                  <a:srgbClr val="000000"/>
                </a:solidFill>
                <a:latin typeface="Canva Sans"/>
                <a:ea typeface="Canva Sans"/>
                <a:cs typeface="Canva Sans"/>
                <a:sym typeface="Canva Sans"/>
              </a:rPr>
              <a:t> -</a:t>
            </a:r>
          </a:p>
          <a:p>
            <a:pPr algn="just" marL="575520" indent="-287760" lvl="1">
              <a:lnSpc>
                <a:spcPts val="3731"/>
              </a:lnSpc>
              <a:buAutoNum type="arabicPeriod" startAt="1"/>
            </a:pPr>
            <a:r>
              <a:rPr lang="en-US" sz="2665">
                <a:solidFill>
                  <a:srgbClr val="000000"/>
                </a:solidFill>
                <a:latin typeface="Canva Sans"/>
                <a:ea typeface="Canva Sans"/>
                <a:cs typeface="Canva Sans"/>
                <a:sym typeface="Canva Sans"/>
              </a:rPr>
              <a:t> Alarms the driver if he is drowsy</a:t>
            </a:r>
          </a:p>
          <a:p>
            <a:pPr algn="just" marL="575520" indent="-287760" lvl="1">
              <a:lnSpc>
                <a:spcPts val="3731"/>
              </a:lnSpc>
              <a:buAutoNum type="arabicPeriod" startAt="1"/>
            </a:pPr>
            <a:r>
              <a:rPr lang="en-US" sz="2665">
                <a:solidFill>
                  <a:srgbClr val="000000"/>
                </a:solidFill>
                <a:latin typeface="Canva Sans"/>
                <a:ea typeface="Canva Sans"/>
                <a:cs typeface="Canva Sans"/>
                <a:sym typeface="Canva Sans"/>
              </a:rPr>
              <a:t>Using a big dataset(2904 images)</a:t>
            </a:r>
          </a:p>
          <a:p>
            <a:pPr algn="just" marL="553931" indent="-276965" lvl="1">
              <a:lnSpc>
                <a:spcPts val="3591"/>
              </a:lnSpc>
              <a:buAutoNum type="arabicPeriod" startAt="1"/>
            </a:pPr>
            <a:r>
              <a:rPr lang="en-US" sz="2565">
                <a:solidFill>
                  <a:srgbClr val="000000"/>
                </a:solidFill>
                <a:latin typeface="Canva Sans"/>
                <a:ea typeface="Canva Sans"/>
                <a:cs typeface="Canva Sans"/>
                <a:sym typeface="Canva Sans"/>
              </a:rPr>
              <a:t> Works Even With Glasses</a:t>
            </a:r>
          </a:p>
          <a:p>
            <a:pPr algn="just" marL="683468" indent="-341734" lvl="1">
              <a:lnSpc>
                <a:spcPts val="4431"/>
              </a:lnSpc>
              <a:buFont typeface="Arial"/>
              <a:buChar char="•"/>
            </a:pPr>
            <a:r>
              <a:rPr lang="en-US" b="true" sz="3165">
                <a:solidFill>
                  <a:srgbClr val="000000"/>
                </a:solidFill>
                <a:latin typeface="Canva Sans Bold"/>
                <a:ea typeface="Canva Sans Bold"/>
                <a:cs typeface="Canva Sans Bold"/>
                <a:sym typeface="Canva Sans Bold"/>
              </a:rPr>
              <a:t>LIMITATIONS</a:t>
            </a:r>
            <a:r>
              <a:rPr lang="en-US" sz="3165">
                <a:solidFill>
                  <a:srgbClr val="000000"/>
                </a:solidFill>
                <a:latin typeface="Canva Sans"/>
                <a:ea typeface="Canva Sans"/>
                <a:cs typeface="Canva Sans"/>
                <a:sym typeface="Canva Sans"/>
              </a:rPr>
              <a:t>-</a:t>
            </a:r>
          </a:p>
          <a:p>
            <a:pPr algn="just">
              <a:lnSpc>
                <a:spcPts val="3591"/>
              </a:lnSpc>
            </a:pPr>
            <a:r>
              <a:rPr lang="en-US" sz="2565">
                <a:solidFill>
                  <a:srgbClr val="000000"/>
                </a:solidFill>
                <a:latin typeface="Canva Sans"/>
                <a:ea typeface="Canva Sans"/>
                <a:cs typeface="Canva Sans"/>
                <a:sym typeface="Canva Sans"/>
              </a:rPr>
              <a:t>    1. Difficulty in Detecting Drowsiness with Sunglasses</a:t>
            </a:r>
          </a:p>
          <a:p>
            <a:pPr algn="just">
              <a:lnSpc>
                <a:spcPts val="3591"/>
              </a:lnSpc>
            </a:pPr>
            <a:r>
              <a:rPr lang="en-US" sz="2565">
                <a:solidFill>
                  <a:srgbClr val="000000"/>
                </a:solidFill>
                <a:latin typeface="Canva Sans"/>
                <a:ea typeface="Canva Sans"/>
                <a:cs typeface="Canva Sans"/>
                <a:sym typeface="Canva Sans"/>
              </a:rPr>
              <a:t>    2.Dataset Limitations</a:t>
            </a:r>
          </a:p>
          <a:p>
            <a:pPr algn="just" marL="683468" indent="-341734" lvl="1">
              <a:lnSpc>
                <a:spcPts val="4431"/>
              </a:lnSpc>
              <a:buFont typeface="Arial"/>
              <a:buChar char="•"/>
            </a:pPr>
            <a:r>
              <a:rPr lang="en-US" b="true" sz="3165">
                <a:solidFill>
                  <a:srgbClr val="000000"/>
                </a:solidFill>
                <a:latin typeface="Canva Sans Bold"/>
                <a:ea typeface="Canva Sans Bold"/>
                <a:cs typeface="Canva Sans Bold"/>
                <a:sym typeface="Canva Sans Bold"/>
              </a:rPr>
              <a:t>FUTURE WORK-</a:t>
            </a:r>
          </a:p>
          <a:p>
            <a:pPr algn="just">
              <a:lnSpc>
                <a:spcPts val="3591"/>
              </a:lnSpc>
            </a:pPr>
            <a:r>
              <a:rPr lang="en-US" sz="2565" b="true">
                <a:solidFill>
                  <a:srgbClr val="000000"/>
                </a:solidFill>
                <a:latin typeface="Canva Sans Bold"/>
                <a:ea typeface="Canva Sans Bold"/>
                <a:cs typeface="Canva Sans Bold"/>
                <a:sym typeface="Canva Sans Bold"/>
              </a:rPr>
              <a:t>    </a:t>
            </a:r>
            <a:r>
              <a:rPr lang="en-US" sz="2565">
                <a:solidFill>
                  <a:srgbClr val="000000"/>
                </a:solidFill>
                <a:latin typeface="Canva Sans"/>
                <a:ea typeface="Canva Sans"/>
                <a:cs typeface="Canva Sans"/>
                <a:sym typeface="Canva Sans"/>
              </a:rPr>
              <a:t>1.Enhancing Real-Time Performance with Lightweight CNNs</a:t>
            </a:r>
          </a:p>
          <a:p>
            <a:pPr algn="just">
              <a:lnSpc>
                <a:spcPts val="3591"/>
              </a:lnSpc>
            </a:pPr>
            <a:r>
              <a:rPr lang="en-US" sz="2565">
                <a:solidFill>
                  <a:srgbClr val="000000"/>
                </a:solidFill>
                <a:latin typeface="Canva Sans"/>
                <a:ea typeface="Canva Sans"/>
                <a:cs typeface="Canva Sans"/>
                <a:sym typeface="Canva Sans"/>
              </a:rPr>
              <a:t>    2.Improved Robustness Against Variability</a:t>
            </a:r>
          </a:p>
          <a:p>
            <a:pPr algn="just">
              <a:lnSpc>
                <a:spcPts val="3591"/>
              </a:lnSpc>
            </a:pPr>
            <a:r>
              <a:rPr lang="en-US" sz="2565">
                <a:solidFill>
                  <a:srgbClr val="000000"/>
                </a:solidFill>
                <a:latin typeface="Canva Sans"/>
                <a:ea typeface="Canva Sans"/>
                <a:cs typeface="Canva Sans"/>
                <a:sym typeface="Canva Sans"/>
              </a:rPr>
              <a:t>    3.Cloud-Based Drowsiness Detection Systems</a:t>
            </a:r>
          </a:p>
          <a:p>
            <a:pPr algn="ctr">
              <a:lnSpc>
                <a:spcPts val="4431"/>
              </a:lnSpc>
              <a:spcBef>
                <a:spcPct val="0"/>
              </a:spcBef>
            </a:pPr>
          </a:p>
        </p:txBody>
      </p:sp>
      <p:sp>
        <p:nvSpPr>
          <p:cNvPr name="TextBox 5" id="5"/>
          <p:cNvSpPr txBox="true"/>
          <p:nvPr/>
        </p:nvSpPr>
        <p:spPr>
          <a:xfrm rot="0">
            <a:off x="612613" y="1400976"/>
            <a:ext cx="16709314" cy="505350"/>
          </a:xfrm>
          <a:prstGeom prst="rect">
            <a:avLst/>
          </a:prstGeom>
        </p:spPr>
        <p:txBody>
          <a:bodyPr anchor="t" rtlCol="false" tIns="0" lIns="0" bIns="0" rIns="0">
            <a:spAutoFit/>
          </a:bodyPr>
          <a:lstStyle/>
          <a:p>
            <a:pPr algn="ctr">
              <a:lnSpc>
                <a:spcPts val="4171"/>
              </a:lnSpc>
              <a:spcBef>
                <a:spcPct val="0"/>
              </a:spcBef>
            </a:pPr>
            <a:r>
              <a:rPr lang="en-US" b="true" sz="2979">
                <a:solidFill>
                  <a:srgbClr val="000000"/>
                </a:solidFill>
                <a:latin typeface="Canva Sans Bold"/>
                <a:ea typeface="Canva Sans Bold"/>
                <a:cs typeface="Canva Sans Bold"/>
                <a:sym typeface="Canva Sans Bold"/>
              </a:rPr>
              <a:t>TITLE : A CNN-based Deep Learning Framework for Driver’s Drowsiness Detection</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12</a:t>
            </a:r>
          </a:p>
        </p:txBody>
      </p:sp>
      <p:sp>
        <p:nvSpPr>
          <p:cNvPr name="TextBox 3" id="3"/>
          <p:cNvSpPr txBox="true"/>
          <p:nvPr/>
        </p:nvSpPr>
        <p:spPr>
          <a:xfrm rot="0">
            <a:off x="2712879" y="246370"/>
            <a:ext cx="9064259" cy="618184"/>
          </a:xfrm>
          <a:prstGeom prst="rect">
            <a:avLst/>
          </a:prstGeom>
        </p:spPr>
        <p:txBody>
          <a:bodyPr anchor="t" rtlCol="false" tIns="0" lIns="0" bIns="0" rIns="0">
            <a:spAutoFit/>
          </a:bodyPr>
          <a:lstStyle/>
          <a:p>
            <a:pPr algn="ctr">
              <a:lnSpc>
                <a:spcPts val="5159"/>
              </a:lnSpc>
              <a:spcBef>
                <a:spcPct val="0"/>
              </a:spcBef>
            </a:pPr>
            <a:r>
              <a:rPr lang="en-US" b="true" sz="3685">
                <a:solidFill>
                  <a:srgbClr val="000000"/>
                </a:solidFill>
                <a:latin typeface="Canva Sans Bold"/>
                <a:ea typeface="Canva Sans Bold"/>
                <a:cs typeface="Canva Sans Bold"/>
                <a:sym typeface="Canva Sans Bold"/>
              </a:rPr>
              <a:t>PAPER- 5</a:t>
            </a:r>
          </a:p>
        </p:txBody>
      </p:sp>
      <p:sp>
        <p:nvSpPr>
          <p:cNvPr name="TextBox 4" id="4"/>
          <p:cNvSpPr txBox="true"/>
          <p:nvPr/>
        </p:nvSpPr>
        <p:spPr>
          <a:xfrm rot="0">
            <a:off x="19050" y="2343973"/>
            <a:ext cx="18288000" cy="7215952"/>
          </a:xfrm>
          <a:prstGeom prst="rect">
            <a:avLst/>
          </a:prstGeom>
        </p:spPr>
        <p:txBody>
          <a:bodyPr anchor="t" rtlCol="false" tIns="0" lIns="0" bIns="0" rIns="0">
            <a:spAutoFit/>
          </a:bodyPr>
          <a:lstStyle/>
          <a:p>
            <a:pPr algn="l" marL="709660" indent="-354830" lvl="1">
              <a:lnSpc>
                <a:spcPts val="4601"/>
              </a:lnSpc>
              <a:buFont typeface="Arial"/>
              <a:buChar char="•"/>
            </a:pPr>
            <a:r>
              <a:rPr lang="en-US" b="true" sz="3286">
                <a:solidFill>
                  <a:srgbClr val="000000"/>
                </a:solidFill>
                <a:latin typeface="Canva Sans Bold"/>
                <a:ea typeface="Canva Sans Bold"/>
                <a:cs typeface="Canva Sans Bold"/>
                <a:sym typeface="Canva Sans Bold"/>
              </a:rPr>
              <a:t>METHODOLOGY</a:t>
            </a:r>
            <a:r>
              <a:rPr lang="en-US" sz="3286">
                <a:solidFill>
                  <a:srgbClr val="000000"/>
                </a:solidFill>
                <a:latin typeface="Canva Sans"/>
                <a:ea typeface="Canva Sans"/>
                <a:cs typeface="Canva Sans"/>
                <a:sym typeface="Canva Sans"/>
              </a:rPr>
              <a:t> -This paper propose an eye blink monitoring algorithm that uses eye feature points to determine the open or closed state of the eye and activate an alarm if the driver is drowsy</a:t>
            </a:r>
          </a:p>
          <a:p>
            <a:pPr algn="just" marL="771470" indent="-385735" lvl="1">
              <a:lnSpc>
                <a:spcPts val="5002"/>
              </a:lnSpc>
              <a:buFont typeface="Arial"/>
              <a:buChar char="•"/>
            </a:pPr>
            <a:r>
              <a:rPr lang="en-US" sz="3573">
                <a:solidFill>
                  <a:srgbClr val="000000"/>
                </a:solidFill>
                <a:latin typeface="Canva Sans"/>
                <a:ea typeface="Canva Sans"/>
                <a:cs typeface="Canva Sans"/>
                <a:sym typeface="Canva Sans"/>
              </a:rPr>
              <a:t> </a:t>
            </a:r>
            <a:r>
              <a:rPr lang="en-US" b="true" sz="3573">
                <a:solidFill>
                  <a:srgbClr val="000000"/>
                </a:solidFill>
                <a:latin typeface="Canva Sans Bold"/>
                <a:ea typeface="Canva Sans Bold"/>
                <a:cs typeface="Canva Sans Bold"/>
                <a:sym typeface="Canva Sans Bold"/>
              </a:rPr>
              <a:t>ADVANTAGES -</a:t>
            </a:r>
            <a:r>
              <a:rPr lang="en-US" sz="3573">
                <a:solidFill>
                  <a:srgbClr val="000000"/>
                </a:solidFill>
                <a:latin typeface="Canva Sans"/>
                <a:ea typeface="Canva Sans"/>
                <a:cs typeface="Canva Sans"/>
                <a:sym typeface="Canva Sans"/>
              </a:rPr>
              <a:t> </a:t>
            </a:r>
          </a:p>
          <a:p>
            <a:pPr algn="just">
              <a:lnSpc>
                <a:spcPts val="3524"/>
              </a:lnSpc>
            </a:pPr>
            <a:r>
              <a:rPr lang="en-US" sz="2517">
                <a:solidFill>
                  <a:srgbClr val="000000"/>
                </a:solidFill>
                <a:latin typeface="Canva Sans"/>
                <a:ea typeface="Canva Sans"/>
                <a:cs typeface="Canva Sans"/>
                <a:sym typeface="Canva Sans"/>
              </a:rPr>
              <a:t>     1.</a:t>
            </a:r>
            <a:r>
              <a:rPr lang="en-US" sz="2517">
                <a:solidFill>
                  <a:srgbClr val="000000"/>
                </a:solidFill>
                <a:latin typeface="Canva Sans"/>
                <a:ea typeface="Canva Sans"/>
                <a:cs typeface="Canva Sans"/>
                <a:sym typeface="Canva Sans"/>
              </a:rPr>
              <a:t>High Accuracy (94%)</a:t>
            </a:r>
          </a:p>
          <a:p>
            <a:pPr algn="just">
              <a:lnSpc>
                <a:spcPts val="3524"/>
              </a:lnSpc>
            </a:pPr>
            <a:r>
              <a:rPr lang="en-US" sz="2517">
                <a:solidFill>
                  <a:srgbClr val="000000"/>
                </a:solidFill>
                <a:latin typeface="Canva Sans"/>
                <a:ea typeface="Canva Sans"/>
                <a:cs typeface="Canva Sans"/>
                <a:sym typeface="Canva Sans"/>
              </a:rPr>
              <a:t>     2.</a:t>
            </a:r>
            <a:r>
              <a:rPr lang="en-US" sz="2517">
                <a:solidFill>
                  <a:srgbClr val="000000"/>
                </a:solidFill>
                <a:latin typeface="Canva Sans"/>
                <a:ea typeface="Canva Sans"/>
                <a:cs typeface="Canva Sans"/>
                <a:sym typeface="Canva Sans"/>
              </a:rPr>
              <a:t>Real-Time Performance</a:t>
            </a:r>
          </a:p>
          <a:p>
            <a:pPr algn="l" marL="792073" indent="-396037" lvl="1">
              <a:lnSpc>
                <a:spcPts val="5136"/>
              </a:lnSpc>
              <a:buFont typeface="Arial"/>
              <a:buChar char="•"/>
            </a:pPr>
            <a:r>
              <a:rPr lang="en-US" sz="3668">
                <a:solidFill>
                  <a:srgbClr val="000000"/>
                </a:solidFill>
                <a:latin typeface="Canva Sans"/>
                <a:ea typeface="Canva Sans"/>
                <a:cs typeface="Canva Sans"/>
                <a:sym typeface="Canva Sans"/>
              </a:rPr>
              <a:t> </a:t>
            </a:r>
            <a:r>
              <a:rPr lang="en-US" b="true" sz="3668">
                <a:solidFill>
                  <a:srgbClr val="000000"/>
                </a:solidFill>
                <a:latin typeface="Canva Sans Bold"/>
                <a:ea typeface="Canva Sans Bold"/>
                <a:cs typeface="Canva Sans Bold"/>
                <a:sym typeface="Canva Sans Bold"/>
              </a:rPr>
              <a:t>LIMITATIONS</a:t>
            </a:r>
            <a:r>
              <a:rPr lang="en-US" sz="3668">
                <a:solidFill>
                  <a:srgbClr val="000000"/>
                </a:solidFill>
                <a:latin typeface="Canva Sans"/>
                <a:ea typeface="Canva Sans"/>
                <a:cs typeface="Canva Sans"/>
                <a:sym typeface="Canva Sans"/>
              </a:rPr>
              <a:t> -</a:t>
            </a:r>
          </a:p>
          <a:p>
            <a:pPr algn="l">
              <a:lnSpc>
                <a:spcPts val="3399"/>
              </a:lnSpc>
            </a:pPr>
            <a:r>
              <a:rPr lang="en-US" sz="2428">
                <a:solidFill>
                  <a:srgbClr val="000000"/>
                </a:solidFill>
                <a:latin typeface="Canva Sans"/>
                <a:ea typeface="Canva Sans"/>
                <a:cs typeface="Canva Sans"/>
                <a:sym typeface="Canva Sans"/>
              </a:rPr>
              <a:t>      1.Poor Performance Under Bad Lighting Conditions</a:t>
            </a:r>
          </a:p>
          <a:p>
            <a:pPr algn="l">
              <a:lnSpc>
                <a:spcPts val="3399"/>
              </a:lnSpc>
            </a:pPr>
            <a:r>
              <a:rPr lang="en-US" sz="2428">
                <a:solidFill>
                  <a:srgbClr val="000000"/>
                </a:solidFill>
                <a:latin typeface="Canva Sans"/>
                <a:ea typeface="Canva Sans"/>
                <a:cs typeface="Canva Sans"/>
                <a:sym typeface="Canva Sans"/>
              </a:rPr>
              <a:t>      2.Fails with Sunglasses</a:t>
            </a:r>
          </a:p>
          <a:p>
            <a:pPr algn="l" marL="792073" indent="-396037" lvl="1">
              <a:lnSpc>
                <a:spcPts val="5136"/>
              </a:lnSpc>
              <a:buFont typeface="Arial"/>
              <a:buChar char="•"/>
            </a:pPr>
            <a:r>
              <a:rPr lang="en-US" b="true" sz="3668">
                <a:solidFill>
                  <a:srgbClr val="000000"/>
                </a:solidFill>
                <a:latin typeface="Canva Sans Bold"/>
                <a:ea typeface="Canva Sans Bold"/>
                <a:cs typeface="Canva Sans Bold"/>
                <a:sym typeface="Canva Sans Bold"/>
              </a:rPr>
              <a:t>FUTURE WORK</a:t>
            </a:r>
            <a:r>
              <a:rPr lang="en-US" sz="3668">
                <a:solidFill>
                  <a:srgbClr val="000000"/>
                </a:solidFill>
                <a:latin typeface="Canva Sans"/>
                <a:ea typeface="Canva Sans"/>
                <a:cs typeface="Canva Sans"/>
                <a:sym typeface="Canva Sans"/>
              </a:rPr>
              <a:t>-</a:t>
            </a:r>
          </a:p>
          <a:p>
            <a:pPr algn="l">
              <a:lnSpc>
                <a:spcPts val="3132"/>
              </a:lnSpc>
            </a:pPr>
            <a:r>
              <a:rPr lang="en-US" sz="2237">
                <a:solidFill>
                  <a:srgbClr val="000000"/>
                </a:solidFill>
                <a:latin typeface="Canva Sans"/>
                <a:ea typeface="Canva Sans"/>
                <a:cs typeface="Canva Sans"/>
                <a:sym typeface="Canva Sans"/>
              </a:rPr>
              <a:t>      </a:t>
            </a:r>
            <a:r>
              <a:rPr lang="en-US" sz="2237">
                <a:solidFill>
                  <a:srgbClr val="000000"/>
                </a:solidFill>
                <a:latin typeface="Canva Sans"/>
                <a:ea typeface="Canva Sans"/>
                <a:cs typeface="Canva Sans"/>
                <a:sym typeface="Canva Sans"/>
              </a:rPr>
              <a:t>1.Improve Performance in Low-Light Conditions</a:t>
            </a:r>
          </a:p>
          <a:p>
            <a:pPr algn="l">
              <a:lnSpc>
                <a:spcPts val="3132"/>
              </a:lnSpc>
            </a:pPr>
            <a:r>
              <a:rPr lang="en-US" sz="2237">
                <a:solidFill>
                  <a:srgbClr val="000000"/>
                </a:solidFill>
                <a:latin typeface="Canva Sans"/>
                <a:ea typeface="Canva Sans"/>
                <a:cs typeface="Canva Sans"/>
                <a:sym typeface="Canva Sans"/>
              </a:rPr>
              <a:t>      2.Handle Sunglasses and Partial Occlusions</a:t>
            </a:r>
          </a:p>
          <a:p>
            <a:pPr algn="l">
              <a:lnSpc>
                <a:spcPts val="3132"/>
              </a:lnSpc>
            </a:pPr>
            <a:r>
              <a:rPr lang="en-US" sz="2237">
                <a:solidFill>
                  <a:srgbClr val="000000"/>
                </a:solidFill>
                <a:latin typeface="Canva Sans"/>
                <a:ea typeface="Canva Sans"/>
                <a:cs typeface="Canva Sans"/>
                <a:sym typeface="Canva Sans"/>
              </a:rPr>
              <a:t>      3.Integrate Additional Facial Features.</a:t>
            </a:r>
          </a:p>
          <a:p>
            <a:pPr algn="l">
              <a:lnSpc>
                <a:spcPts val="5136"/>
              </a:lnSpc>
              <a:spcBef>
                <a:spcPct val="0"/>
              </a:spcBef>
            </a:pPr>
          </a:p>
        </p:txBody>
      </p:sp>
      <p:sp>
        <p:nvSpPr>
          <p:cNvPr name="TextBox 5" id="5"/>
          <p:cNvSpPr txBox="true"/>
          <p:nvPr/>
        </p:nvSpPr>
        <p:spPr>
          <a:xfrm rot="0">
            <a:off x="1028700" y="1262303"/>
            <a:ext cx="16230600" cy="592587"/>
          </a:xfrm>
          <a:prstGeom prst="rect">
            <a:avLst/>
          </a:prstGeom>
        </p:spPr>
        <p:txBody>
          <a:bodyPr anchor="t" rtlCol="false" tIns="0" lIns="0" bIns="0" rIns="0">
            <a:spAutoFit/>
          </a:bodyPr>
          <a:lstStyle/>
          <a:p>
            <a:pPr algn="ctr">
              <a:lnSpc>
                <a:spcPts val="4982"/>
              </a:lnSpc>
              <a:spcBef>
                <a:spcPct val="0"/>
              </a:spcBef>
            </a:pPr>
            <a:r>
              <a:rPr lang="en-US" b="true" sz="3559">
                <a:solidFill>
                  <a:srgbClr val="000000"/>
                </a:solidFill>
                <a:latin typeface="Canva Sans Bold"/>
                <a:ea typeface="Canva Sans Bold"/>
                <a:cs typeface="Canva Sans Bold"/>
                <a:sym typeface="Canva Sans Bold"/>
              </a:rPr>
              <a:t>TITLE : Real Time Drowsiness Detection using Eye Blink Monitoring</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13</a:t>
            </a:r>
          </a:p>
        </p:txBody>
      </p:sp>
      <p:sp>
        <p:nvSpPr>
          <p:cNvPr name="TextBox 3" id="3"/>
          <p:cNvSpPr txBox="true"/>
          <p:nvPr/>
        </p:nvSpPr>
        <p:spPr>
          <a:xfrm rot="0">
            <a:off x="4237088" y="159703"/>
            <a:ext cx="9647569"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RESEARCH GAP</a:t>
            </a:r>
          </a:p>
        </p:txBody>
      </p:sp>
      <p:sp>
        <p:nvSpPr>
          <p:cNvPr name="TextBox 4" id="4"/>
          <p:cNvSpPr txBox="true"/>
          <p:nvPr/>
        </p:nvSpPr>
        <p:spPr>
          <a:xfrm rot="0">
            <a:off x="290146" y="2750801"/>
            <a:ext cx="17629967" cy="5783520"/>
          </a:xfrm>
          <a:prstGeom prst="rect">
            <a:avLst/>
          </a:prstGeom>
        </p:spPr>
        <p:txBody>
          <a:bodyPr anchor="t" rtlCol="false" tIns="0" lIns="0" bIns="0" rIns="0">
            <a:spAutoFit/>
          </a:bodyPr>
          <a:lstStyle/>
          <a:p>
            <a:pPr algn="l" marL="791638" indent="-395819" lvl="1">
              <a:lnSpc>
                <a:spcPts val="5133"/>
              </a:lnSpc>
              <a:buFont typeface="Arial"/>
              <a:buChar char="•"/>
            </a:pPr>
            <a:r>
              <a:rPr lang="en-US" sz="3666">
                <a:solidFill>
                  <a:srgbClr val="000000"/>
                </a:solidFill>
                <a:latin typeface="Canva Sans"/>
                <a:ea typeface="Canva Sans"/>
                <a:cs typeface="Canva Sans"/>
                <a:sym typeface="Canva Sans"/>
              </a:rPr>
              <a:t>Most papers focus on either eye state detection or yawning, but not both together.</a:t>
            </a:r>
          </a:p>
          <a:p>
            <a:pPr algn="l" marL="791638" indent="-395819" lvl="1">
              <a:lnSpc>
                <a:spcPts val="5133"/>
              </a:lnSpc>
              <a:buFont typeface="Arial"/>
              <a:buChar char="•"/>
            </a:pPr>
            <a:r>
              <a:rPr lang="en-US" sz="3666">
                <a:solidFill>
                  <a:srgbClr val="000000"/>
                </a:solidFill>
                <a:latin typeface="Canva Sans"/>
                <a:ea typeface="Canva Sans"/>
                <a:cs typeface="Canva Sans"/>
                <a:sym typeface="Canva Sans"/>
              </a:rPr>
              <a:t>Some approaches rely solely on CNN models for classification without real-time face detection.</a:t>
            </a:r>
          </a:p>
          <a:p>
            <a:pPr algn="l" marL="791638" indent="-395819" lvl="1">
              <a:lnSpc>
                <a:spcPts val="5133"/>
              </a:lnSpc>
              <a:buFont typeface="Arial"/>
              <a:buChar char="•"/>
            </a:pPr>
            <a:r>
              <a:rPr lang="en-US" sz="3666">
                <a:solidFill>
                  <a:srgbClr val="000000"/>
                </a:solidFill>
                <a:latin typeface="Canva Sans"/>
                <a:ea typeface="Canva Sans"/>
                <a:cs typeface="Canva Sans"/>
                <a:sym typeface="Canva Sans"/>
              </a:rPr>
              <a:t>Many research works use traditional blink rate sensors, which can be unreliable in real-world scenarios.</a:t>
            </a:r>
          </a:p>
          <a:p>
            <a:pPr algn="l" marL="791638" indent="-395819" lvl="1">
              <a:lnSpc>
                <a:spcPts val="5133"/>
              </a:lnSpc>
              <a:buFont typeface="Arial"/>
              <a:buChar char="•"/>
            </a:pPr>
            <a:r>
              <a:rPr lang="en-US" sz="3666">
                <a:solidFill>
                  <a:srgbClr val="000000"/>
                </a:solidFill>
                <a:latin typeface="Canva Sans"/>
                <a:ea typeface="Canva Sans"/>
                <a:cs typeface="Canva Sans"/>
                <a:sym typeface="Canva Sans"/>
              </a:rPr>
              <a:t>Many studies train models on a limited number of subjects, leading to poor generalization for different people.We use diverse facial dataset to account for variations in age, gender, and ethnicity.</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14</a:t>
            </a:r>
          </a:p>
        </p:txBody>
      </p:sp>
      <p:sp>
        <p:nvSpPr>
          <p:cNvPr name="TextBox 3" id="3"/>
          <p:cNvSpPr txBox="true"/>
          <p:nvPr/>
        </p:nvSpPr>
        <p:spPr>
          <a:xfrm rot="0">
            <a:off x="4851535" y="433617"/>
            <a:ext cx="8584930" cy="1294386"/>
          </a:xfrm>
          <a:prstGeom prst="rect">
            <a:avLst/>
          </a:prstGeom>
        </p:spPr>
        <p:txBody>
          <a:bodyPr anchor="t" rtlCol="false" tIns="0" lIns="0" bIns="0" rIns="0">
            <a:spAutoFit/>
          </a:bodyPr>
          <a:lstStyle/>
          <a:p>
            <a:pPr algn="ctr">
              <a:lnSpc>
                <a:spcPts val="10631"/>
              </a:lnSpc>
            </a:pPr>
            <a:r>
              <a:rPr lang="en-US" sz="7593" b="true">
                <a:solidFill>
                  <a:srgbClr val="000000"/>
                </a:solidFill>
                <a:latin typeface="Canva Sans Bold"/>
                <a:ea typeface="Canva Sans Bold"/>
                <a:cs typeface="Canva Sans Bold"/>
                <a:sym typeface="Canva Sans Bold"/>
              </a:rPr>
              <a:t>METHODOLOGY</a:t>
            </a:r>
          </a:p>
        </p:txBody>
      </p:sp>
      <p:sp>
        <p:nvSpPr>
          <p:cNvPr name="TextBox 4" id="4"/>
          <p:cNvSpPr txBox="true"/>
          <p:nvPr/>
        </p:nvSpPr>
        <p:spPr>
          <a:xfrm rot="0">
            <a:off x="263224" y="2246916"/>
            <a:ext cx="17792104" cy="7832471"/>
          </a:xfrm>
          <a:prstGeom prst="rect">
            <a:avLst/>
          </a:prstGeom>
        </p:spPr>
        <p:txBody>
          <a:bodyPr anchor="t" rtlCol="false" tIns="0" lIns="0" bIns="0" rIns="0">
            <a:spAutoFit/>
          </a:bodyPr>
          <a:lstStyle/>
          <a:p>
            <a:pPr algn="just">
              <a:lnSpc>
                <a:spcPts val="4137"/>
              </a:lnSpc>
            </a:pPr>
            <a:r>
              <a:rPr lang="en-US" sz="2955">
                <a:solidFill>
                  <a:srgbClr val="000000"/>
                </a:solidFill>
                <a:latin typeface="Canva Sans"/>
                <a:ea typeface="Canva Sans"/>
                <a:cs typeface="Canva Sans"/>
                <a:sym typeface="Canva Sans"/>
              </a:rPr>
              <a:t> </a:t>
            </a:r>
            <a:r>
              <a:rPr lang="en-US" sz="2955">
                <a:solidFill>
                  <a:srgbClr val="000000"/>
                </a:solidFill>
                <a:latin typeface="Canva Sans"/>
                <a:ea typeface="Canva Sans"/>
                <a:cs typeface="Canva Sans"/>
                <a:sym typeface="Canva Sans"/>
              </a:rPr>
              <a:t> Our methodology is divided into four key steps:  </a:t>
            </a:r>
          </a:p>
          <a:p>
            <a:pPr algn="just">
              <a:lnSpc>
                <a:spcPts val="4137"/>
              </a:lnSpc>
            </a:pPr>
          </a:p>
          <a:p>
            <a:pPr algn="just">
              <a:lnSpc>
                <a:spcPts val="4137"/>
              </a:lnSpc>
            </a:pPr>
            <a:r>
              <a:rPr lang="en-US" sz="2955" b="true">
                <a:solidFill>
                  <a:srgbClr val="000000"/>
                </a:solidFill>
                <a:latin typeface="Canva Sans Bold"/>
                <a:ea typeface="Canva Sans Bold"/>
                <a:cs typeface="Canva Sans Bold"/>
                <a:sym typeface="Canva Sans Bold"/>
              </a:rPr>
              <a:t>1.</a:t>
            </a:r>
            <a:r>
              <a:rPr lang="en-US" sz="2955">
                <a:solidFill>
                  <a:srgbClr val="000000"/>
                </a:solidFill>
                <a:latin typeface="Canva Sans"/>
                <a:ea typeface="Canva Sans"/>
                <a:cs typeface="Canva Sans"/>
                <a:sym typeface="Canva Sans"/>
              </a:rPr>
              <a:t> </a:t>
            </a:r>
            <a:r>
              <a:rPr lang="en-US" sz="2955" b="true">
                <a:solidFill>
                  <a:srgbClr val="000000"/>
                </a:solidFill>
                <a:latin typeface="Canva Sans Bold"/>
                <a:ea typeface="Canva Sans Bold"/>
                <a:cs typeface="Canva Sans Bold"/>
                <a:sym typeface="Canva Sans Bold"/>
              </a:rPr>
              <a:t>Data Collection &amp; Preprocessing:</a:t>
            </a:r>
            <a:r>
              <a:rPr lang="en-US" sz="2955">
                <a:solidFill>
                  <a:srgbClr val="000000"/>
                </a:solidFill>
                <a:latin typeface="Canva Sans"/>
                <a:ea typeface="Canva Sans"/>
                <a:cs typeface="Canva Sans"/>
                <a:sym typeface="Canva Sans"/>
              </a:rPr>
              <a:t>  </a:t>
            </a:r>
          </a:p>
          <a:p>
            <a:pPr algn="just">
              <a:lnSpc>
                <a:spcPts val="4137"/>
              </a:lnSpc>
            </a:pPr>
            <a:r>
              <a:rPr lang="en-US" sz="2955">
                <a:solidFill>
                  <a:srgbClr val="000000"/>
                </a:solidFill>
                <a:latin typeface="Canva Sans"/>
                <a:ea typeface="Canva Sans"/>
                <a:cs typeface="Canva Sans"/>
                <a:sym typeface="Canva Sans"/>
              </a:rPr>
              <a:t>We used an existing dataset that includes:  </a:t>
            </a:r>
          </a:p>
          <a:p>
            <a:pPr algn="just">
              <a:lnSpc>
                <a:spcPts val="4137"/>
              </a:lnSpc>
            </a:pPr>
            <a:r>
              <a:rPr lang="en-US" sz="2955">
                <a:solidFill>
                  <a:srgbClr val="000000"/>
                </a:solidFill>
                <a:latin typeface="Canva Sans"/>
                <a:ea typeface="Canva Sans"/>
                <a:cs typeface="Canva Sans"/>
                <a:sym typeface="Canva Sans"/>
              </a:rPr>
              <a:t>-</a:t>
            </a:r>
            <a:r>
              <a:rPr lang="en-US" sz="2955">
                <a:solidFill>
                  <a:srgbClr val="000000"/>
                </a:solidFill>
                <a:latin typeface="Canva Sans"/>
                <a:ea typeface="Canva Sans"/>
                <a:cs typeface="Canva Sans"/>
                <a:sym typeface="Canva Sans"/>
              </a:rPr>
              <a:t>Cropped eye images labeled as open or closed for CNN training.  </a:t>
            </a:r>
          </a:p>
          <a:p>
            <a:pPr algn="just">
              <a:lnSpc>
                <a:spcPts val="4137"/>
              </a:lnSpc>
            </a:pPr>
            <a:r>
              <a:rPr lang="en-US" sz="2955">
                <a:solidFill>
                  <a:srgbClr val="000000"/>
                </a:solidFill>
                <a:latin typeface="Canva Sans"/>
                <a:ea typeface="Canva Sans"/>
                <a:cs typeface="Canva Sans"/>
                <a:sym typeface="Canva Sans"/>
              </a:rPr>
              <a:t>-</a:t>
            </a:r>
            <a:r>
              <a:rPr lang="en-US" sz="2955">
                <a:solidFill>
                  <a:srgbClr val="000000"/>
                </a:solidFill>
                <a:latin typeface="Canva Sans"/>
                <a:ea typeface="Canva Sans"/>
                <a:cs typeface="Canva Sans"/>
                <a:sym typeface="Canva Sans"/>
              </a:rPr>
              <a:t>Full-face images labeled as yawn or no yawn for YOLO training.  </a:t>
            </a:r>
          </a:p>
          <a:p>
            <a:pPr algn="just">
              <a:lnSpc>
                <a:spcPts val="4137"/>
              </a:lnSpc>
            </a:pPr>
          </a:p>
          <a:p>
            <a:pPr algn="just">
              <a:lnSpc>
                <a:spcPts val="4137"/>
              </a:lnSpc>
            </a:pPr>
            <a:r>
              <a:rPr lang="en-US" sz="2955" b="true">
                <a:solidFill>
                  <a:srgbClr val="000000"/>
                </a:solidFill>
                <a:latin typeface="Canva Sans Bold"/>
                <a:ea typeface="Canva Sans Bold"/>
                <a:cs typeface="Canva Sans Bold"/>
                <a:sym typeface="Canva Sans Bold"/>
              </a:rPr>
              <a:t>2. </a:t>
            </a:r>
            <a:r>
              <a:rPr lang="en-US" sz="2955" b="true">
                <a:solidFill>
                  <a:srgbClr val="000000"/>
                </a:solidFill>
                <a:latin typeface="Canva Sans Bold"/>
                <a:ea typeface="Canva Sans Bold"/>
                <a:cs typeface="Canva Sans Bold"/>
                <a:sym typeface="Canva Sans Bold"/>
              </a:rPr>
              <a:t>Training YOLOv8 for Face &amp; Mouth Detection:</a:t>
            </a:r>
          </a:p>
          <a:p>
            <a:pPr algn="just">
              <a:lnSpc>
                <a:spcPts val="4137"/>
              </a:lnSpc>
            </a:pPr>
            <a:r>
              <a:rPr lang="en-US" sz="2955">
                <a:solidFill>
                  <a:srgbClr val="000000"/>
                </a:solidFill>
                <a:latin typeface="Canva Sans"/>
                <a:ea typeface="Canva Sans"/>
                <a:cs typeface="Canva Sans"/>
                <a:sym typeface="Canva Sans"/>
              </a:rPr>
              <a:t>Next, we annotated the dataset by marking bounding boxes around the face and mouth regions.  </a:t>
            </a:r>
          </a:p>
          <a:p>
            <a:pPr algn="just">
              <a:lnSpc>
                <a:spcPts val="4137"/>
              </a:lnSpc>
            </a:pPr>
            <a:r>
              <a:rPr lang="en-US" sz="2955">
                <a:solidFill>
                  <a:srgbClr val="000000"/>
                </a:solidFill>
                <a:latin typeface="Canva Sans"/>
                <a:ea typeface="Canva Sans"/>
                <a:cs typeface="Canva Sans"/>
                <a:sym typeface="Canva Sans"/>
              </a:rPr>
              <a:t>- We train YOLOv8 to detect and crop out the face and mouth in real-time video feeds.  </a:t>
            </a:r>
          </a:p>
          <a:p>
            <a:pPr algn="just">
              <a:lnSpc>
                <a:spcPts val="4137"/>
              </a:lnSpc>
            </a:pPr>
            <a:r>
              <a:rPr lang="en-US" sz="2955">
                <a:solidFill>
                  <a:srgbClr val="000000"/>
                </a:solidFill>
                <a:latin typeface="Canva Sans"/>
                <a:ea typeface="Canva Sans"/>
                <a:cs typeface="Canva Sans"/>
                <a:sym typeface="Canva Sans"/>
              </a:rPr>
              <a:t>- This allows us to isolate the mouth region, which is later used for yawn detection via CNN.  </a:t>
            </a:r>
          </a:p>
          <a:p>
            <a:pPr algn="just">
              <a:lnSpc>
                <a:spcPts val="4137"/>
              </a:lnSpc>
            </a:pPr>
          </a:p>
          <a:p>
            <a:pPr algn="just">
              <a:lnSpc>
                <a:spcPts val="3293"/>
              </a:lnSpc>
            </a:pPr>
          </a:p>
          <a:p>
            <a:pPr algn="just">
              <a:lnSpc>
                <a:spcPts val="3013"/>
              </a:lnSpc>
            </a:pPr>
          </a:p>
          <a:p>
            <a:pPr algn="just">
              <a:lnSpc>
                <a:spcPts val="3013"/>
              </a:lnSpc>
            </a:pPr>
          </a:p>
          <a:p>
            <a:pPr algn="just">
              <a:lnSpc>
                <a:spcPts val="3013"/>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15</a:t>
            </a:r>
          </a:p>
        </p:txBody>
      </p:sp>
      <p:sp>
        <p:nvSpPr>
          <p:cNvPr name="TextBox 3" id="3"/>
          <p:cNvSpPr txBox="true"/>
          <p:nvPr/>
        </p:nvSpPr>
        <p:spPr>
          <a:xfrm rot="0">
            <a:off x="261357" y="1223956"/>
            <a:ext cx="17764750" cy="7269733"/>
          </a:xfrm>
          <a:prstGeom prst="rect">
            <a:avLst/>
          </a:prstGeom>
        </p:spPr>
        <p:txBody>
          <a:bodyPr anchor="t" rtlCol="false" tIns="0" lIns="0" bIns="0" rIns="0">
            <a:spAutoFit/>
          </a:bodyPr>
          <a:lstStyle/>
          <a:p>
            <a:pPr algn="l">
              <a:lnSpc>
                <a:spcPts val="4266"/>
              </a:lnSpc>
            </a:pPr>
            <a:r>
              <a:rPr lang="en-US" sz="3047" b="true">
                <a:solidFill>
                  <a:srgbClr val="000000"/>
                </a:solidFill>
                <a:latin typeface="Canva Sans Bold"/>
                <a:ea typeface="Canva Sans Bold"/>
                <a:cs typeface="Canva Sans Bold"/>
                <a:sym typeface="Canva Sans Bold"/>
              </a:rPr>
              <a:t>3.</a:t>
            </a:r>
            <a:r>
              <a:rPr lang="en-US" sz="3047">
                <a:solidFill>
                  <a:srgbClr val="000000"/>
                </a:solidFill>
                <a:latin typeface="Canva Sans"/>
                <a:ea typeface="Canva Sans"/>
                <a:cs typeface="Canva Sans"/>
                <a:sym typeface="Canva Sans"/>
              </a:rPr>
              <a:t> </a:t>
            </a:r>
            <a:r>
              <a:rPr lang="en-US" sz="3047" b="true">
                <a:solidFill>
                  <a:srgbClr val="000000"/>
                </a:solidFill>
                <a:latin typeface="Canva Sans Bold"/>
                <a:ea typeface="Canva Sans Bold"/>
                <a:cs typeface="Canva Sans Bold"/>
                <a:sym typeface="Canva Sans Bold"/>
              </a:rPr>
              <a:t>Training CNN Models for Eye &amp; Yawn Classification:</a:t>
            </a:r>
          </a:p>
          <a:p>
            <a:pPr algn="l">
              <a:lnSpc>
                <a:spcPts val="4266"/>
              </a:lnSpc>
            </a:pPr>
            <a:r>
              <a:rPr lang="en-US" sz="3047">
                <a:solidFill>
                  <a:srgbClr val="000000"/>
                </a:solidFill>
                <a:latin typeface="Canva Sans"/>
                <a:ea typeface="Canva Sans"/>
                <a:cs typeface="Canva Sans"/>
                <a:sym typeface="Canva Sans"/>
              </a:rPr>
              <a:t>We train two separate CNN models: </a:t>
            </a:r>
          </a:p>
          <a:p>
            <a:pPr algn="l">
              <a:lnSpc>
                <a:spcPts val="4266"/>
              </a:lnSpc>
            </a:pPr>
            <a:r>
              <a:rPr lang="en-US" sz="3047">
                <a:solidFill>
                  <a:srgbClr val="000000"/>
                </a:solidFill>
                <a:latin typeface="Canva Sans"/>
                <a:ea typeface="Canva Sans"/>
                <a:cs typeface="Canva Sans"/>
                <a:sym typeface="Canva Sans"/>
              </a:rPr>
              <a:t>1. Eye State Classification:</a:t>
            </a:r>
          </a:p>
          <a:p>
            <a:pPr algn="l">
              <a:lnSpc>
                <a:spcPts val="4266"/>
              </a:lnSpc>
            </a:pPr>
            <a:r>
              <a:rPr lang="en-US" sz="3047">
                <a:solidFill>
                  <a:srgbClr val="000000"/>
                </a:solidFill>
                <a:latin typeface="Canva Sans"/>
                <a:ea typeface="Canva Sans"/>
                <a:cs typeface="Canva Sans"/>
                <a:sym typeface="Canva Sans"/>
              </a:rPr>
              <a:t> - The CNN model is trained on cropped eye images to classify whether the eyes are open or closed. </a:t>
            </a:r>
          </a:p>
          <a:p>
            <a:pPr algn="l">
              <a:lnSpc>
                <a:spcPts val="4266"/>
              </a:lnSpc>
            </a:pPr>
            <a:r>
              <a:rPr lang="en-US" sz="3047">
                <a:solidFill>
                  <a:srgbClr val="000000"/>
                </a:solidFill>
                <a:latin typeface="Canva Sans"/>
                <a:ea typeface="Canva Sans"/>
                <a:cs typeface="Canva Sans"/>
                <a:sym typeface="Canva Sans"/>
              </a:rPr>
              <a:t>2. Yawn Classification:</a:t>
            </a:r>
          </a:p>
          <a:p>
            <a:pPr algn="l">
              <a:lnSpc>
                <a:spcPts val="4266"/>
              </a:lnSpc>
            </a:pPr>
            <a:r>
              <a:rPr lang="en-US" sz="3047">
                <a:solidFill>
                  <a:srgbClr val="000000"/>
                </a:solidFill>
                <a:latin typeface="Canva Sans"/>
                <a:ea typeface="Canva Sans"/>
                <a:cs typeface="Canva Sans"/>
                <a:sym typeface="Canva Sans"/>
              </a:rPr>
              <a:t> - Another CNN model is trained on YOLO-detected mouth regions to classify yawn vs. no yawn.</a:t>
            </a:r>
          </a:p>
          <a:p>
            <a:pPr algn="l">
              <a:lnSpc>
                <a:spcPts val="4266"/>
              </a:lnSpc>
            </a:pPr>
          </a:p>
          <a:p>
            <a:pPr algn="l">
              <a:lnSpc>
                <a:spcPts val="4266"/>
              </a:lnSpc>
            </a:pPr>
            <a:r>
              <a:rPr lang="en-US" sz="3047" b="true">
                <a:solidFill>
                  <a:srgbClr val="000000"/>
                </a:solidFill>
                <a:latin typeface="Canva Sans Bold"/>
                <a:ea typeface="Canva Sans Bold"/>
                <a:cs typeface="Canva Sans Bold"/>
                <a:sym typeface="Canva Sans Bold"/>
              </a:rPr>
              <a:t>4. </a:t>
            </a:r>
            <a:r>
              <a:rPr lang="en-US" sz="3047" b="true">
                <a:solidFill>
                  <a:srgbClr val="000000"/>
                </a:solidFill>
                <a:latin typeface="Canva Sans Bold"/>
                <a:ea typeface="Canva Sans Bold"/>
                <a:cs typeface="Canva Sans Bold"/>
                <a:sym typeface="Canva Sans Bold"/>
              </a:rPr>
              <a:t>Model Integration &amp; Real-Time Processing: </a:t>
            </a:r>
          </a:p>
          <a:p>
            <a:pPr algn="l">
              <a:lnSpc>
                <a:spcPts val="4266"/>
              </a:lnSpc>
            </a:pPr>
            <a:r>
              <a:rPr lang="en-US" sz="3047">
                <a:solidFill>
                  <a:srgbClr val="000000"/>
                </a:solidFill>
                <a:latin typeface="Canva Sans"/>
                <a:ea typeface="Canva Sans"/>
                <a:cs typeface="Canva Sans"/>
                <a:sym typeface="Canva Sans"/>
              </a:rPr>
              <a:t>Finally, we combine YOLOv8 and CNN into a single detection pipeline: </a:t>
            </a:r>
          </a:p>
          <a:p>
            <a:pPr algn="l">
              <a:lnSpc>
                <a:spcPts val="4266"/>
              </a:lnSpc>
            </a:pPr>
            <a:r>
              <a:rPr lang="en-US" sz="3047">
                <a:solidFill>
                  <a:srgbClr val="000000"/>
                </a:solidFill>
                <a:latin typeface="Canva Sans"/>
                <a:ea typeface="Canva Sans"/>
                <a:cs typeface="Canva Sans"/>
                <a:sym typeface="Canva Sans"/>
              </a:rPr>
              <a:t>- YOLOv8 detects the face and crops the mouth region. </a:t>
            </a:r>
          </a:p>
          <a:p>
            <a:pPr algn="l">
              <a:lnSpc>
                <a:spcPts val="4266"/>
              </a:lnSpc>
            </a:pPr>
            <a:r>
              <a:rPr lang="en-US" sz="3047">
                <a:solidFill>
                  <a:srgbClr val="000000"/>
                </a:solidFill>
                <a:latin typeface="Canva Sans"/>
                <a:ea typeface="Canva Sans"/>
                <a:cs typeface="Canva Sans"/>
                <a:sym typeface="Canva Sans"/>
              </a:rPr>
              <a:t>- The CNN classifies the eye state (open/closed) and yawning (yes/no).</a:t>
            </a:r>
          </a:p>
          <a:p>
            <a:pPr algn="l">
              <a:lnSpc>
                <a:spcPts val="4266"/>
              </a:lnSpc>
            </a:pPr>
            <a:r>
              <a:rPr lang="en-US" sz="3047">
                <a:solidFill>
                  <a:srgbClr val="000000"/>
                </a:solidFill>
                <a:latin typeface="Canva Sans"/>
                <a:ea typeface="Canva Sans"/>
                <a:cs typeface="Canva Sans"/>
                <a:sym typeface="Canva Sans"/>
              </a:rPr>
              <a:t>- If both closed eyes and yawning are detected, the system triggers an alert to warn the driver. </a:t>
            </a:r>
          </a:p>
          <a:p>
            <a:pPr algn="ctr">
              <a:lnSpc>
                <a:spcPts val="2844"/>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16</a:t>
            </a:r>
          </a:p>
        </p:txBody>
      </p:sp>
      <p:sp>
        <p:nvSpPr>
          <p:cNvPr name="TextBox 3" id="3"/>
          <p:cNvSpPr txBox="true"/>
          <p:nvPr/>
        </p:nvSpPr>
        <p:spPr>
          <a:xfrm rot="0">
            <a:off x="2471957" y="557550"/>
            <a:ext cx="13574435"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DATASET DESCRIPTION</a:t>
            </a:r>
          </a:p>
        </p:txBody>
      </p:sp>
      <p:sp>
        <p:nvSpPr>
          <p:cNvPr name="TextBox 4" id="4"/>
          <p:cNvSpPr txBox="true"/>
          <p:nvPr/>
        </p:nvSpPr>
        <p:spPr>
          <a:xfrm rot="0">
            <a:off x="761866" y="2809254"/>
            <a:ext cx="17179239" cy="6527667"/>
          </a:xfrm>
          <a:prstGeom prst="rect">
            <a:avLst/>
          </a:prstGeom>
        </p:spPr>
        <p:txBody>
          <a:bodyPr anchor="t" rtlCol="false" tIns="0" lIns="0" bIns="0" rIns="0">
            <a:spAutoFit/>
          </a:bodyPr>
          <a:lstStyle/>
          <a:p>
            <a:pPr algn="l" marL="734149" indent="-367075" lvl="1">
              <a:lnSpc>
                <a:spcPts val="4760"/>
              </a:lnSpc>
              <a:buFont typeface="Arial"/>
              <a:buChar char="•"/>
            </a:pPr>
            <a:r>
              <a:rPr lang="en-US" b="true" sz="3400">
                <a:solidFill>
                  <a:srgbClr val="000000"/>
                </a:solidFill>
                <a:latin typeface="Canva Sans Bold"/>
                <a:ea typeface="Canva Sans Bold"/>
                <a:cs typeface="Canva Sans Bold"/>
                <a:sym typeface="Canva Sans Bold"/>
              </a:rPr>
              <a:t>Dataset Overview</a:t>
            </a:r>
          </a:p>
          <a:p>
            <a:pPr algn="l">
              <a:lnSpc>
                <a:spcPts val="4619"/>
              </a:lnSpc>
            </a:pPr>
            <a:r>
              <a:rPr lang="en-US" sz="3299">
                <a:solidFill>
                  <a:srgbClr val="000000"/>
                </a:solidFill>
                <a:latin typeface="Canva Sans"/>
                <a:ea typeface="Canva Sans"/>
                <a:cs typeface="Canva Sans"/>
                <a:sym typeface="Canva Sans"/>
              </a:rPr>
              <a:t>       Contains cropped eye images (Open/Closed) &amp; full-face images (Yawn/No    Yawn).</a:t>
            </a:r>
          </a:p>
          <a:p>
            <a:pPr algn="l">
              <a:lnSpc>
                <a:spcPts val="4760"/>
              </a:lnSpc>
            </a:pPr>
            <a:r>
              <a:rPr lang="en-US" sz="3400">
                <a:solidFill>
                  <a:srgbClr val="000000"/>
                </a:solidFill>
                <a:latin typeface="Canva Sans"/>
                <a:ea typeface="Canva Sans"/>
                <a:cs typeface="Canva Sans"/>
                <a:sym typeface="Canva Sans"/>
              </a:rPr>
              <a:t>       </a:t>
            </a:r>
            <a:r>
              <a:rPr lang="en-US" sz="3400">
                <a:solidFill>
                  <a:srgbClr val="000000"/>
                </a:solidFill>
                <a:latin typeface="Canva Sans"/>
                <a:ea typeface="Canva Sans"/>
                <a:cs typeface="Canva Sans"/>
                <a:sym typeface="Canva Sans"/>
              </a:rPr>
              <a:t>Used for CNN classification &amp; YOLO detection.</a:t>
            </a:r>
          </a:p>
          <a:p>
            <a:pPr algn="l" marL="734149" indent="-367075" lvl="1">
              <a:lnSpc>
                <a:spcPts val="4760"/>
              </a:lnSpc>
              <a:buFont typeface="Arial"/>
              <a:buChar char="•"/>
            </a:pPr>
            <a:r>
              <a:rPr lang="en-US" b="true" sz="3400">
                <a:solidFill>
                  <a:srgbClr val="000000"/>
                </a:solidFill>
                <a:latin typeface="Canva Sans Bold"/>
                <a:ea typeface="Canva Sans Bold"/>
                <a:cs typeface="Canva Sans Bold"/>
                <a:sym typeface="Canva Sans Bold"/>
              </a:rPr>
              <a:t>Data Breakdown</a:t>
            </a:r>
          </a:p>
          <a:p>
            <a:pPr algn="l">
              <a:lnSpc>
                <a:spcPts val="4760"/>
              </a:lnSpc>
            </a:pPr>
            <a:r>
              <a:rPr lang="en-US" sz="3400">
                <a:solidFill>
                  <a:srgbClr val="000000"/>
                </a:solidFill>
                <a:latin typeface="Canva Sans"/>
                <a:ea typeface="Canva Sans"/>
                <a:cs typeface="Canva Sans"/>
                <a:sym typeface="Canva Sans"/>
              </a:rPr>
              <a:t>       Eye Images: Cropped images labeled as open vs. closed.</a:t>
            </a:r>
          </a:p>
          <a:p>
            <a:pPr algn="l">
              <a:lnSpc>
                <a:spcPts val="4760"/>
              </a:lnSpc>
            </a:pPr>
            <a:r>
              <a:rPr lang="en-US" sz="3400">
                <a:solidFill>
                  <a:srgbClr val="000000"/>
                </a:solidFill>
                <a:latin typeface="Canva Sans"/>
                <a:ea typeface="Canva Sans"/>
                <a:cs typeface="Canva Sans"/>
                <a:sym typeface="Canva Sans"/>
              </a:rPr>
              <a:t>       </a:t>
            </a:r>
            <a:r>
              <a:rPr lang="en-US" sz="3400">
                <a:solidFill>
                  <a:srgbClr val="000000"/>
                </a:solidFill>
                <a:latin typeface="Canva Sans"/>
                <a:ea typeface="Canva Sans"/>
                <a:cs typeface="Canva Sans"/>
                <a:sym typeface="Canva Sans"/>
              </a:rPr>
              <a:t>Face Images: Full images labeled as yawn vs. no yawn.</a:t>
            </a:r>
          </a:p>
          <a:p>
            <a:pPr algn="l" marL="734149" indent="-367075" lvl="1">
              <a:lnSpc>
                <a:spcPts val="4760"/>
              </a:lnSpc>
              <a:buFont typeface="Arial"/>
              <a:buChar char="•"/>
            </a:pPr>
            <a:r>
              <a:rPr lang="en-US" sz="3400">
                <a:solidFill>
                  <a:srgbClr val="000000"/>
                </a:solidFill>
                <a:latin typeface="Canva Sans"/>
                <a:ea typeface="Canva Sans"/>
                <a:cs typeface="Canva Sans"/>
                <a:sym typeface="Canva Sans"/>
              </a:rPr>
              <a:t> </a:t>
            </a:r>
            <a:r>
              <a:rPr lang="en-US" b="true" sz="3400">
                <a:solidFill>
                  <a:srgbClr val="000000"/>
                </a:solidFill>
                <a:latin typeface="Canva Sans Bold"/>
                <a:ea typeface="Canva Sans Bold"/>
                <a:cs typeface="Canva Sans Bold"/>
                <a:sym typeface="Canva Sans Bold"/>
              </a:rPr>
              <a:t>Features &amp; Diversity</a:t>
            </a:r>
          </a:p>
          <a:p>
            <a:pPr algn="l">
              <a:lnSpc>
                <a:spcPts val="4760"/>
              </a:lnSpc>
            </a:pPr>
            <a:r>
              <a:rPr lang="en-US" sz="3400">
                <a:solidFill>
                  <a:srgbClr val="000000"/>
                </a:solidFill>
                <a:latin typeface="Canva Sans"/>
                <a:ea typeface="Canva Sans"/>
                <a:cs typeface="Canva Sans"/>
                <a:sym typeface="Canva Sans"/>
              </a:rPr>
              <a:t>       Includes varied lighting conditions &amp; angles.</a:t>
            </a:r>
          </a:p>
          <a:p>
            <a:pPr algn="l">
              <a:lnSpc>
                <a:spcPts val="4760"/>
              </a:lnSpc>
            </a:pPr>
            <a:r>
              <a:rPr lang="en-US" sz="3400">
                <a:solidFill>
                  <a:srgbClr val="000000"/>
                </a:solidFill>
                <a:latin typeface="Canva Sans"/>
                <a:ea typeface="Canva Sans"/>
                <a:cs typeface="Canva Sans"/>
                <a:sym typeface="Canva Sans"/>
              </a:rPr>
              <a:t>       </a:t>
            </a:r>
            <a:r>
              <a:rPr lang="en-US" sz="3400">
                <a:solidFill>
                  <a:srgbClr val="000000"/>
                </a:solidFill>
                <a:latin typeface="Canva Sans"/>
                <a:ea typeface="Canva Sans"/>
                <a:cs typeface="Canva Sans"/>
                <a:sym typeface="Canva Sans"/>
              </a:rPr>
              <a:t>Balanced male &amp; female subjects for unbiased training.</a:t>
            </a:r>
          </a:p>
          <a:p>
            <a:pPr algn="l">
              <a:lnSpc>
                <a:spcPts val="4760"/>
              </a:lnSpc>
            </a:pPr>
          </a:p>
          <a:p>
            <a:pPr algn="l">
              <a:lnSpc>
                <a:spcPts val="4760"/>
              </a:lnSpc>
            </a:pPr>
            <a:r>
              <a:rPr lang="en-US" sz="3400">
                <a:solidFill>
                  <a:srgbClr val="000000"/>
                </a:solidFill>
                <a:latin typeface="Canva Sans"/>
                <a:ea typeface="Canva Sans"/>
                <a:cs typeface="Canva Sans"/>
                <a:sym typeface="Canva Sans"/>
              </a:rPr>
              <a:t>       https://www.kaggle.com/datasets/dheerajperumandla/drowsiness-dataset</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17</a:t>
            </a:r>
          </a:p>
        </p:txBody>
      </p:sp>
      <p:sp>
        <p:nvSpPr>
          <p:cNvPr name="TextBox 3" id="3"/>
          <p:cNvSpPr txBox="true"/>
          <p:nvPr/>
        </p:nvSpPr>
        <p:spPr>
          <a:xfrm rot="0">
            <a:off x="5199185" y="269688"/>
            <a:ext cx="7709272" cy="1365623"/>
          </a:xfrm>
          <a:prstGeom prst="rect">
            <a:avLst/>
          </a:prstGeom>
        </p:spPr>
        <p:txBody>
          <a:bodyPr anchor="t" rtlCol="false" tIns="0" lIns="0" bIns="0" rIns="0">
            <a:spAutoFit/>
          </a:bodyPr>
          <a:lstStyle/>
          <a:p>
            <a:pPr algn="ctr">
              <a:lnSpc>
                <a:spcPts val="11200"/>
              </a:lnSpc>
            </a:pPr>
            <a:r>
              <a:rPr lang="en-US" sz="8000" b="true">
                <a:solidFill>
                  <a:srgbClr val="000000"/>
                </a:solidFill>
                <a:latin typeface="Canva Sans Bold"/>
                <a:ea typeface="Canva Sans Bold"/>
                <a:cs typeface="Canva Sans Bold"/>
                <a:sym typeface="Canva Sans Bold"/>
              </a:rPr>
              <a:t>NOVELTY</a:t>
            </a:r>
          </a:p>
        </p:txBody>
      </p:sp>
      <p:sp>
        <p:nvSpPr>
          <p:cNvPr name="TextBox 4" id="4"/>
          <p:cNvSpPr txBox="true"/>
          <p:nvPr/>
        </p:nvSpPr>
        <p:spPr>
          <a:xfrm rot="0">
            <a:off x="707074" y="2402606"/>
            <a:ext cx="16693494" cy="6284295"/>
          </a:xfrm>
          <a:prstGeom prst="rect">
            <a:avLst/>
          </a:prstGeom>
        </p:spPr>
        <p:txBody>
          <a:bodyPr anchor="t" rtlCol="false" tIns="0" lIns="0" bIns="0" rIns="0">
            <a:spAutoFit/>
          </a:bodyPr>
          <a:lstStyle/>
          <a:p>
            <a:pPr algn="l">
              <a:lnSpc>
                <a:spcPts val="6154"/>
              </a:lnSpc>
            </a:pPr>
            <a:r>
              <a:rPr lang="en-US" sz="4396" b="true">
                <a:solidFill>
                  <a:srgbClr val="000000"/>
                </a:solidFill>
                <a:latin typeface="Canva Sans Bold"/>
                <a:ea typeface="Canva Sans Bold"/>
                <a:cs typeface="Canva Sans Bold"/>
                <a:sym typeface="Canva Sans Bold"/>
              </a:rPr>
              <a:t>✔ YOLO + CNN Integration:</a:t>
            </a:r>
            <a:r>
              <a:rPr lang="en-US" sz="4396">
                <a:solidFill>
                  <a:srgbClr val="000000"/>
                </a:solidFill>
                <a:latin typeface="Canva Sans"/>
                <a:ea typeface="Canva Sans"/>
                <a:cs typeface="Canva Sans"/>
                <a:sym typeface="Canva Sans"/>
              </a:rPr>
              <a:t> Unlike traditional drowsiness detection models, this project integrates YOLO for detection and CNN for classification, improving performance.</a:t>
            </a:r>
          </a:p>
          <a:p>
            <a:pPr algn="l">
              <a:lnSpc>
                <a:spcPts val="6252"/>
              </a:lnSpc>
            </a:pPr>
            <a:r>
              <a:rPr lang="en-US" sz="4466" b="true">
                <a:solidFill>
                  <a:srgbClr val="000000"/>
                </a:solidFill>
                <a:latin typeface="Canva Sans Bold"/>
                <a:ea typeface="Canva Sans Bold"/>
                <a:cs typeface="Canva Sans Bold"/>
                <a:sym typeface="Canva Sans Bold"/>
              </a:rPr>
              <a:t>✔ Multi-Feature Analysis:</a:t>
            </a:r>
            <a:r>
              <a:rPr lang="en-US" sz="4466">
                <a:solidFill>
                  <a:srgbClr val="000000"/>
                </a:solidFill>
                <a:latin typeface="Canva Sans"/>
                <a:ea typeface="Canva Sans"/>
                <a:cs typeface="Canva Sans"/>
                <a:sym typeface="Canva Sans"/>
              </a:rPr>
              <a:t> Detects both eye closure and yawning, making it more accurate than single-feature models.</a:t>
            </a:r>
          </a:p>
          <a:p>
            <a:pPr algn="l">
              <a:lnSpc>
                <a:spcPts val="6289"/>
              </a:lnSpc>
              <a:spcBef>
                <a:spcPct val="0"/>
              </a:spcBef>
            </a:pPr>
            <a:r>
              <a:rPr lang="en-US" b="true" sz="4492">
                <a:solidFill>
                  <a:srgbClr val="000000"/>
                </a:solidFill>
                <a:latin typeface="Canva Sans Bold"/>
                <a:ea typeface="Canva Sans Bold"/>
                <a:cs typeface="Canva Sans Bold"/>
                <a:sym typeface="Canva Sans Bold"/>
              </a:rPr>
              <a:t>✔ Scalable &amp; Efficient:</a:t>
            </a:r>
            <a:r>
              <a:rPr lang="en-US" sz="4492">
                <a:solidFill>
                  <a:srgbClr val="000000"/>
                </a:solidFill>
                <a:latin typeface="Canva Sans"/>
                <a:ea typeface="Canva Sans"/>
                <a:cs typeface="Canva Sans"/>
                <a:sym typeface="Canva Sans"/>
              </a:rPr>
              <a:t> The system is optimized for real-time use, making it feasible for deployment in actual vehicles.</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18</a:t>
            </a:r>
          </a:p>
        </p:txBody>
      </p:sp>
      <p:sp>
        <p:nvSpPr>
          <p:cNvPr name="TextBox 3" id="3"/>
          <p:cNvSpPr txBox="true"/>
          <p:nvPr/>
        </p:nvSpPr>
        <p:spPr>
          <a:xfrm rot="0">
            <a:off x="3387306" y="-123825"/>
            <a:ext cx="12406816" cy="1075161"/>
          </a:xfrm>
          <a:prstGeom prst="rect">
            <a:avLst/>
          </a:prstGeom>
        </p:spPr>
        <p:txBody>
          <a:bodyPr anchor="t" rtlCol="false" tIns="0" lIns="0" bIns="0" rIns="0">
            <a:spAutoFit/>
          </a:bodyPr>
          <a:lstStyle/>
          <a:p>
            <a:pPr algn="ctr">
              <a:lnSpc>
                <a:spcPts val="8803"/>
              </a:lnSpc>
            </a:pPr>
            <a:r>
              <a:rPr lang="en-US" sz="6288" b="true">
                <a:solidFill>
                  <a:srgbClr val="000000"/>
                </a:solidFill>
                <a:latin typeface="Canva Sans Bold"/>
                <a:ea typeface="Canva Sans Bold"/>
                <a:cs typeface="Canva Sans Bold"/>
                <a:sym typeface="Canva Sans Bold"/>
              </a:rPr>
              <a:t>PROPOSED TIMELINE</a:t>
            </a:r>
          </a:p>
        </p:txBody>
      </p:sp>
      <p:sp>
        <p:nvSpPr>
          <p:cNvPr name="TextBox 4" id="4"/>
          <p:cNvSpPr txBox="true"/>
          <p:nvPr/>
        </p:nvSpPr>
        <p:spPr>
          <a:xfrm rot="0">
            <a:off x="563888" y="990600"/>
            <a:ext cx="17251610" cy="9114346"/>
          </a:xfrm>
          <a:prstGeom prst="rect">
            <a:avLst/>
          </a:prstGeom>
        </p:spPr>
        <p:txBody>
          <a:bodyPr anchor="t" rtlCol="false" tIns="0" lIns="0" bIns="0" rIns="0">
            <a:spAutoFit/>
          </a:bodyPr>
          <a:lstStyle/>
          <a:p>
            <a:pPr algn="l">
              <a:lnSpc>
                <a:spcPts val="3276"/>
              </a:lnSpc>
              <a:spcBef>
                <a:spcPct val="0"/>
              </a:spcBef>
            </a:pPr>
            <a:r>
              <a:rPr lang="en-US" b="true" sz="2340">
                <a:solidFill>
                  <a:srgbClr val="000000"/>
                </a:solidFill>
                <a:latin typeface="Canva Sans Bold"/>
                <a:ea typeface="Canva Sans Bold"/>
                <a:cs typeface="Canva Sans Bold"/>
                <a:sym typeface="Canva Sans Bold"/>
              </a:rPr>
              <a:t>Week 1 </a:t>
            </a:r>
          </a:p>
          <a:p>
            <a:pPr algn="l">
              <a:lnSpc>
                <a:spcPts val="3276"/>
              </a:lnSpc>
              <a:spcBef>
                <a:spcPct val="0"/>
              </a:spcBef>
            </a:pPr>
            <a:r>
              <a:rPr lang="en-US" sz="2340">
                <a:solidFill>
                  <a:srgbClr val="000000"/>
                </a:solidFill>
                <a:latin typeface="Canva Sans"/>
                <a:ea typeface="Canva Sans"/>
                <a:cs typeface="Canva Sans"/>
                <a:sym typeface="Canva Sans"/>
              </a:rPr>
              <a:t>- Study existing drowsiness detection techniques.</a:t>
            </a:r>
          </a:p>
          <a:p>
            <a:pPr algn="l">
              <a:lnSpc>
                <a:spcPts val="3276"/>
              </a:lnSpc>
              <a:spcBef>
                <a:spcPct val="0"/>
              </a:spcBef>
            </a:pPr>
            <a:r>
              <a:rPr lang="en-US" sz="2340">
                <a:solidFill>
                  <a:srgbClr val="000000"/>
                </a:solidFill>
                <a:latin typeface="Canva Sans"/>
                <a:ea typeface="Canva Sans"/>
                <a:cs typeface="Canva Sans"/>
                <a:sym typeface="Canva Sans"/>
              </a:rPr>
              <a:t>- Understand YOLO and CNN integration.</a:t>
            </a:r>
          </a:p>
          <a:p>
            <a:pPr algn="l">
              <a:lnSpc>
                <a:spcPts val="3276"/>
              </a:lnSpc>
              <a:spcBef>
                <a:spcPct val="0"/>
              </a:spcBef>
            </a:pPr>
            <a:r>
              <a:rPr lang="en-US" b="true" sz="2340">
                <a:solidFill>
                  <a:srgbClr val="000000"/>
                </a:solidFill>
                <a:latin typeface="Canva Sans Bold"/>
                <a:ea typeface="Canva Sans Bold"/>
                <a:cs typeface="Canva Sans Bold"/>
                <a:sym typeface="Canva Sans Bold"/>
              </a:rPr>
              <a:t>Week 2</a:t>
            </a:r>
            <a:r>
              <a:rPr lang="en-US" sz="2340">
                <a:solidFill>
                  <a:srgbClr val="000000"/>
                </a:solidFill>
                <a:latin typeface="Canva Sans"/>
                <a:ea typeface="Canva Sans"/>
                <a:cs typeface="Canva Sans"/>
                <a:sym typeface="Canva Sans"/>
              </a:rPr>
              <a:t>  </a:t>
            </a:r>
          </a:p>
          <a:p>
            <a:pPr algn="l">
              <a:lnSpc>
                <a:spcPts val="3276"/>
              </a:lnSpc>
              <a:spcBef>
                <a:spcPct val="0"/>
              </a:spcBef>
            </a:pPr>
            <a:r>
              <a:rPr lang="en-US" sz="2340">
                <a:solidFill>
                  <a:srgbClr val="000000"/>
                </a:solidFill>
                <a:latin typeface="Canva Sans"/>
                <a:ea typeface="Canva Sans"/>
                <a:cs typeface="Canva Sans"/>
                <a:sym typeface="Canva Sans"/>
              </a:rPr>
              <a:t>- Dataset Preparation &amp; Preprocessing </a:t>
            </a:r>
          </a:p>
          <a:p>
            <a:pPr algn="l">
              <a:lnSpc>
                <a:spcPts val="3276"/>
              </a:lnSpc>
              <a:spcBef>
                <a:spcPct val="0"/>
              </a:spcBef>
            </a:pPr>
            <a:r>
              <a:rPr lang="en-US" sz="2340">
                <a:solidFill>
                  <a:srgbClr val="000000"/>
                </a:solidFill>
                <a:latin typeface="Canva Sans"/>
                <a:ea typeface="Canva Sans"/>
                <a:cs typeface="Canva Sans"/>
                <a:sym typeface="Canva Sans"/>
              </a:rPr>
              <a:t>- Annotate bounding boxes for YOLO (face &amp; mouth detection).</a:t>
            </a:r>
          </a:p>
          <a:p>
            <a:pPr algn="l">
              <a:lnSpc>
                <a:spcPts val="3276"/>
              </a:lnSpc>
              <a:spcBef>
                <a:spcPct val="0"/>
              </a:spcBef>
            </a:pPr>
            <a:r>
              <a:rPr lang="en-US" b="true" sz="2340">
                <a:solidFill>
                  <a:srgbClr val="000000"/>
                </a:solidFill>
                <a:latin typeface="Canva Sans Bold"/>
                <a:ea typeface="Canva Sans Bold"/>
                <a:cs typeface="Canva Sans Bold"/>
                <a:sym typeface="Canva Sans Bold"/>
              </a:rPr>
              <a:t>Week 3 </a:t>
            </a:r>
          </a:p>
          <a:p>
            <a:pPr algn="l">
              <a:lnSpc>
                <a:spcPts val="3276"/>
              </a:lnSpc>
              <a:spcBef>
                <a:spcPct val="0"/>
              </a:spcBef>
            </a:pPr>
            <a:r>
              <a:rPr lang="en-US" sz="2340">
                <a:solidFill>
                  <a:srgbClr val="000000"/>
                </a:solidFill>
                <a:latin typeface="Canva Sans"/>
                <a:ea typeface="Canva Sans"/>
                <a:cs typeface="Canva Sans"/>
                <a:sym typeface="Canva Sans"/>
              </a:rPr>
              <a:t>- Train YOLOv8 on annotated full-face images.</a:t>
            </a:r>
          </a:p>
          <a:p>
            <a:pPr algn="l">
              <a:lnSpc>
                <a:spcPts val="3276"/>
              </a:lnSpc>
              <a:spcBef>
                <a:spcPct val="0"/>
              </a:spcBef>
            </a:pPr>
            <a:r>
              <a:rPr lang="en-US" sz="2340">
                <a:solidFill>
                  <a:srgbClr val="000000"/>
                </a:solidFill>
                <a:latin typeface="Canva Sans"/>
                <a:ea typeface="Canva Sans"/>
                <a:cs typeface="Canva Sans"/>
                <a:sym typeface="Canva Sans"/>
              </a:rPr>
              <a:t>- Evaluate model performance .</a:t>
            </a:r>
          </a:p>
          <a:p>
            <a:pPr algn="l">
              <a:lnSpc>
                <a:spcPts val="3276"/>
              </a:lnSpc>
              <a:spcBef>
                <a:spcPct val="0"/>
              </a:spcBef>
            </a:pPr>
            <a:r>
              <a:rPr lang="en-US" b="true" sz="2340">
                <a:solidFill>
                  <a:srgbClr val="000000"/>
                </a:solidFill>
                <a:latin typeface="Canva Sans Bold"/>
                <a:ea typeface="Canva Sans Bold"/>
                <a:cs typeface="Canva Sans Bold"/>
                <a:sym typeface="Canva Sans Bold"/>
              </a:rPr>
              <a:t>Week 4 </a:t>
            </a:r>
          </a:p>
          <a:p>
            <a:pPr algn="l">
              <a:lnSpc>
                <a:spcPts val="3276"/>
              </a:lnSpc>
              <a:spcBef>
                <a:spcPct val="0"/>
              </a:spcBef>
            </a:pPr>
            <a:r>
              <a:rPr lang="en-US" sz="2340">
                <a:solidFill>
                  <a:srgbClr val="000000"/>
                </a:solidFill>
                <a:latin typeface="Canva Sans"/>
                <a:ea typeface="Canva Sans"/>
                <a:cs typeface="Canva Sans"/>
                <a:sym typeface="Canva Sans"/>
              </a:rPr>
              <a:t>- Train CNN on cropped eye images (Open/Closed classification).</a:t>
            </a:r>
          </a:p>
          <a:p>
            <a:pPr algn="l">
              <a:lnSpc>
                <a:spcPts val="3276"/>
              </a:lnSpc>
              <a:spcBef>
                <a:spcPct val="0"/>
              </a:spcBef>
            </a:pPr>
            <a:r>
              <a:rPr lang="en-US" sz="2340">
                <a:solidFill>
                  <a:srgbClr val="000000"/>
                </a:solidFill>
                <a:latin typeface="Canva Sans"/>
                <a:ea typeface="Canva Sans"/>
                <a:cs typeface="Canva Sans"/>
                <a:sym typeface="Canva Sans"/>
              </a:rPr>
              <a:t>- Train CNN on YOLO-detected mouth images (Yawn/No Yawn classification).</a:t>
            </a:r>
          </a:p>
          <a:p>
            <a:pPr algn="l">
              <a:lnSpc>
                <a:spcPts val="3276"/>
              </a:lnSpc>
              <a:spcBef>
                <a:spcPct val="0"/>
              </a:spcBef>
            </a:pPr>
            <a:r>
              <a:rPr lang="en-US" b="true" sz="2340">
                <a:solidFill>
                  <a:srgbClr val="000000"/>
                </a:solidFill>
                <a:latin typeface="Canva Sans Bold"/>
                <a:ea typeface="Canva Sans Bold"/>
                <a:cs typeface="Canva Sans Bold"/>
                <a:sym typeface="Canva Sans Bold"/>
              </a:rPr>
              <a:t>Week 5 </a:t>
            </a:r>
          </a:p>
          <a:p>
            <a:pPr algn="l">
              <a:lnSpc>
                <a:spcPts val="3276"/>
              </a:lnSpc>
              <a:spcBef>
                <a:spcPct val="0"/>
              </a:spcBef>
            </a:pPr>
            <a:r>
              <a:rPr lang="en-US" sz="2340">
                <a:solidFill>
                  <a:srgbClr val="000000"/>
                </a:solidFill>
                <a:latin typeface="Canva Sans"/>
                <a:ea typeface="Canva Sans"/>
                <a:cs typeface="Canva Sans"/>
                <a:sym typeface="Canva Sans"/>
              </a:rPr>
              <a:t>-Model Integration (YOLO + CNN Pipeline) </a:t>
            </a:r>
          </a:p>
          <a:p>
            <a:pPr algn="l">
              <a:lnSpc>
                <a:spcPts val="3276"/>
              </a:lnSpc>
              <a:spcBef>
                <a:spcPct val="0"/>
              </a:spcBef>
            </a:pPr>
            <a:r>
              <a:rPr lang="en-US" sz="2340">
                <a:solidFill>
                  <a:srgbClr val="000000"/>
                </a:solidFill>
                <a:latin typeface="Canva Sans"/>
                <a:ea typeface="Canva Sans"/>
                <a:cs typeface="Canva Sans"/>
                <a:sym typeface="Canva Sans"/>
              </a:rPr>
              <a:t>- Combine YOLO for detection &amp; CNN for classification.</a:t>
            </a:r>
          </a:p>
          <a:p>
            <a:pPr algn="l">
              <a:lnSpc>
                <a:spcPts val="3276"/>
              </a:lnSpc>
              <a:spcBef>
                <a:spcPct val="0"/>
              </a:spcBef>
            </a:pPr>
            <a:r>
              <a:rPr lang="en-US" b="true" sz="2340">
                <a:solidFill>
                  <a:srgbClr val="000000"/>
                </a:solidFill>
                <a:latin typeface="Canva Sans Bold"/>
                <a:ea typeface="Canva Sans Bold"/>
                <a:cs typeface="Canva Sans Bold"/>
                <a:sym typeface="Canva Sans Bold"/>
              </a:rPr>
              <a:t>Week 6 </a:t>
            </a:r>
          </a:p>
          <a:p>
            <a:pPr algn="l">
              <a:lnSpc>
                <a:spcPts val="3276"/>
              </a:lnSpc>
              <a:spcBef>
                <a:spcPct val="0"/>
              </a:spcBef>
            </a:pPr>
            <a:r>
              <a:rPr lang="en-US" sz="2340">
                <a:solidFill>
                  <a:srgbClr val="000000"/>
                </a:solidFill>
                <a:latin typeface="Canva Sans"/>
                <a:ea typeface="Canva Sans"/>
                <a:cs typeface="Canva Sans"/>
                <a:sym typeface="Canva Sans"/>
              </a:rPr>
              <a:t>- Test the real-time performance.</a:t>
            </a:r>
          </a:p>
          <a:p>
            <a:pPr algn="l">
              <a:lnSpc>
                <a:spcPts val="3276"/>
              </a:lnSpc>
              <a:spcBef>
                <a:spcPct val="0"/>
              </a:spcBef>
            </a:pPr>
            <a:r>
              <a:rPr lang="en-US" sz="2340">
                <a:solidFill>
                  <a:srgbClr val="000000"/>
                </a:solidFill>
                <a:latin typeface="Canva Sans"/>
                <a:ea typeface="Canva Sans"/>
                <a:cs typeface="Canva Sans"/>
                <a:sym typeface="Canva Sans"/>
              </a:rPr>
              <a:t>- Reduce false positives/negatives with threshold adjustments.</a:t>
            </a:r>
          </a:p>
          <a:p>
            <a:pPr algn="l">
              <a:lnSpc>
                <a:spcPts val="3276"/>
              </a:lnSpc>
              <a:spcBef>
                <a:spcPct val="0"/>
              </a:spcBef>
            </a:pPr>
            <a:r>
              <a:rPr lang="en-US" b="true" sz="2340">
                <a:solidFill>
                  <a:srgbClr val="000000"/>
                </a:solidFill>
                <a:latin typeface="Canva Sans Bold"/>
                <a:ea typeface="Canva Sans Bold"/>
                <a:cs typeface="Canva Sans Bold"/>
                <a:sym typeface="Canva Sans Bold"/>
              </a:rPr>
              <a:t>Week 7 </a:t>
            </a:r>
          </a:p>
          <a:p>
            <a:pPr algn="l">
              <a:lnSpc>
                <a:spcPts val="3276"/>
              </a:lnSpc>
              <a:spcBef>
                <a:spcPct val="0"/>
              </a:spcBef>
            </a:pPr>
            <a:r>
              <a:rPr lang="en-US" sz="2340">
                <a:solidFill>
                  <a:srgbClr val="000000"/>
                </a:solidFill>
                <a:latin typeface="Canva Sans"/>
                <a:ea typeface="Canva Sans"/>
                <a:cs typeface="Canva Sans"/>
                <a:sym typeface="Canva Sans"/>
              </a:rPr>
              <a:t>- Conduct accuracy testing on real-world scenarios.</a:t>
            </a:r>
          </a:p>
          <a:p>
            <a:pPr algn="l">
              <a:lnSpc>
                <a:spcPts val="3276"/>
              </a:lnSpc>
              <a:spcBef>
                <a:spcPct val="0"/>
              </a:spcBef>
            </a:pPr>
            <a:r>
              <a:rPr lang="en-US" sz="2340">
                <a:solidFill>
                  <a:srgbClr val="000000"/>
                </a:solidFill>
                <a:latin typeface="Canva Sans"/>
                <a:ea typeface="Canva Sans"/>
                <a:cs typeface="Canva Sans"/>
                <a:sym typeface="Canva Sans"/>
              </a:rPr>
              <a:t>- Prepare project report &amp; PowerPoint presentation.</a:t>
            </a:r>
          </a:p>
          <a:p>
            <a:pPr algn="l">
              <a:lnSpc>
                <a:spcPts val="3541"/>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19</a:t>
            </a:r>
          </a:p>
        </p:txBody>
      </p:sp>
      <p:sp>
        <p:nvSpPr>
          <p:cNvPr name="TextBox 3" id="3"/>
          <p:cNvSpPr txBox="true"/>
          <p:nvPr/>
        </p:nvSpPr>
        <p:spPr>
          <a:xfrm rot="0">
            <a:off x="2285405" y="3997173"/>
            <a:ext cx="14973895" cy="1306348"/>
          </a:xfrm>
          <a:prstGeom prst="rect">
            <a:avLst/>
          </a:prstGeom>
        </p:spPr>
        <p:txBody>
          <a:bodyPr anchor="t" rtlCol="false" tIns="0" lIns="0" bIns="0" rIns="0">
            <a:spAutoFit/>
          </a:bodyPr>
          <a:lstStyle/>
          <a:p>
            <a:pPr algn="ctr">
              <a:lnSpc>
                <a:spcPts val="10728"/>
              </a:lnSpc>
              <a:spcBef>
                <a:spcPct val="0"/>
              </a:spcBef>
            </a:pPr>
            <a:r>
              <a:rPr lang="en-US" b="true" sz="7663">
                <a:solidFill>
                  <a:srgbClr val="000000"/>
                </a:solidFill>
                <a:latin typeface="Canva Sans Bold"/>
                <a:ea typeface="Canva Sans Bold"/>
                <a:cs typeface="Canva Sans Bold"/>
                <a:sym typeface="Canva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18803" y="2110891"/>
            <a:ext cx="16879919" cy="5998544"/>
          </a:xfrm>
          <a:prstGeom prst="rect">
            <a:avLst/>
          </a:prstGeom>
        </p:spPr>
        <p:txBody>
          <a:bodyPr anchor="t" rtlCol="false" tIns="0" lIns="0" bIns="0" rIns="0">
            <a:spAutoFit/>
          </a:bodyPr>
          <a:lstStyle/>
          <a:p>
            <a:pPr algn="l" marL="732085" indent="-366042" lvl="1">
              <a:lnSpc>
                <a:spcPts val="4747"/>
              </a:lnSpc>
              <a:buFont typeface="Arial"/>
              <a:buChar char="•"/>
            </a:pPr>
            <a:r>
              <a:rPr lang="en-US" sz="3390">
                <a:solidFill>
                  <a:srgbClr val="000000"/>
                </a:solidFill>
                <a:latin typeface="Canva Sans"/>
                <a:ea typeface="Canva Sans"/>
                <a:cs typeface="Canva Sans"/>
                <a:sym typeface="Canva Sans"/>
              </a:rPr>
              <a:t>As the number of vehicles on the road increases daily, the number of accidents occurring around the world has also increased.</a:t>
            </a:r>
          </a:p>
          <a:p>
            <a:pPr algn="l" marL="732085" indent="-366042" lvl="1">
              <a:lnSpc>
                <a:spcPts val="4747"/>
              </a:lnSpc>
              <a:buFont typeface="Arial"/>
              <a:buChar char="•"/>
            </a:pPr>
            <a:r>
              <a:rPr lang="en-US" sz="3390">
                <a:solidFill>
                  <a:srgbClr val="000000"/>
                </a:solidFill>
                <a:latin typeface="Canva Sans"/>
                <a:ea typeface="Canva Sans"/>
                <a:cs typeface="Canva Sans"/>
                <a:sym typeface="Canva Sans"/>
              </a:rPr>
              <a:t>Traditional drowsiness detection systems rely on blink rate sensors or head movement tracking, which often fail in real-world condition</a:t>
            </a:r>
          </a:p>
          <a:p>
            <a:pPr algn="l" marL="732085" indent="-366042" lvl="1">
              <a:lnSpc>
                <a:spcPts val="4747"/>
              </a:lnSpc>
              <a:buFont typeface="Arial"/>
              <a:buChar char="•"/>
            </a:pPr>
            <a:r>
              <a:rPr lang="en-US" sz="3390">
                <a:solidFill>
                  <a:srgbClr val="000000"/>
                </a:solidFill>
                <a:latin typeface="Canva Sans"/>
                <a:ea typeface="Canva Sans"/>
                <a:cs typeface="Canva Sans"/>
                <a:sym typeface="Canva Sans"/>
              </a:rPr>
              <a:t>This project presents an AI-powered driver drowsiness detection system that integrates YOLOv8 and CNN to enhance accuracy and efficiency</a:t>
            </a:r>
          </a:p>
          <a:p>
            <a:pPr algn="l" marL="732085" indent="-366042" lvl="1">
              <a:lnSpc>
                <a:spcPts val="4747"/>
              </a:lnSpc>
              <a:buFont typeface="Arial"/>
              <a:buChar char="•"/>
            </a:pPr>
            <a:r>
              <a:rPr lang="en-US" sz="3390">
                <a:solidFill>
                  <a:srgbClr val="000000"/>
                </a:solidFill>
                <a:latin typeface="Canva Sans"/>
                <a:ea typeface="Canva Sans"/>
                <a:cs typeface="Canva Sans"/>
                <a:sym typeface="Canva Sans"/>
              </a:rPr>
              <a:t>YOLO identifies the driver's face and extracts relevant regions, while CNN classifies whether the driver’s eyes are open or closed and detects yawning.</a:t>
            </a:r>
          </a:p>
          <a:p>
            <a:pPr algn="l" marL="732085" indent="-366042" lvl="1">
              <a:lnSpc>
                <a:spcPts val="4747"/>
              </a:lnSpc>
              <a:buFont typeface="Arial"/>
              <a:buChar char="•"/>
            </a:pPr>
            <a:r>
              <a:rPr lang="en-US" sz="3390">
                <a:solidFill>
                  <a:srgbClr val="000000"/>
                </a:solidFill>
                <a:latin typeface="Canva Sans"/>
                <a:ea typeface="Canva Sans"/>
                <a:cs typeface="Canva Sans"/>
                <a:sym typeface="Canva Sans"/>
              </a:rPr>
              <a:t> If the system detects prolonged eye closure and yawning, it triggers an alert to prevent potential accidents.</a:t>
            </a:r>
          </a:p>
        </p:txBody>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a:t>
            </a:r>
          </a:p>
        </p:txBody>
      </p:sp>
      <p:sp>
        <p:nvSpPr>
          <p:cNvPr name="TextBox 4" id="4"/>
          <p:cNvSpPr txBox="true"/>
          <p:nvPr/>
        </p:nvSpPr>
        <p:spPr>
          <a:xfrm rot="0">
            <a:off x="3877990" y="610158"/>
            <a:ext cx="9478565" cy="754668"/>
          </a:xfrm>
          <a:prstGeom prst="rect">
            <a:avLst/>
          </a:prstGeom>
        </p:spPr>
        <p:txBody>
          <a:bodyPr anchor="t" rtlCol="false" tIns="0" lIns="0" bIns="0" rIns="0">
            <a:spAutoFit/>
          </a:bodyPr>
          <a:lstStyle/>
          <a:p>
            <a:pPr algn="ctr">
              <a:lnSpc>
                <a:spcPts val="6179"/>
              </a:lnSpc>
              <a:spcBef>
                <a:spcPct val="0"/>
              </a:spcBef>
            </a:pPr>
            <a:r>
              <a:rPr lang="en-US" sz="4413">
                <a:solidFill>
                  <a:srgbClr val="000000"/>
                </a:solidFill>
                <a:latin typeface="League Spartan"/>
                <a:ea typeface="League Spartan"/>
                <a:cs typeface="League Spartan"/>
                <a:sym typeface="League Spartan"/>
              </a:rPr>
              <a:t>INTRODUCTION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a:t>
            </a:r>
          </a:p>
        </p:txBody>
      </p:sp>
      <p:sp>
        <p:nvSpPr>
          <p:cNvPr name="TextBox 3" id="3"/>
          <p:cNvSpPr txBox="true"/>
          <p:nvPr/>
        </p:nvSpPr>
        <p:spPr>
          <a:xfrm rot="0">
            <a:off x="4022888" y="321968"/>
            <a:ext cx="9483128"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RELEVANCE</a:t>
            </a:r>
          </a:p>
        </p:txBody>
      </p:sp>
      <p:sp>
        <p:nvSpPr>
          <p:cNvPr name="TextBox 4" id="4"/>
          <p:cNvSpPr txBox="true"/>
          <p:nvPr/>
        </p:nvSpPr>
        <p:spPr>
          <a:xfrm rot="0">
            <a:off x="394726" y="2460318"/>
            <a:ext cx="16612673" cy="5496036"/>
          </a:xfrm>
          <a:prstGeom prst="rect">
            <a:avLst/>
          </a:prstGeom>
        </p:spPr>
        <p:txBody>
          <a:bodyPr anchor="t" rtlCol="false" tIns="0" lIns="0" bIns="0" rIns="0">
            <a:spAutoFit/>
          </a:bodyPr>
          <a:lstStyle/>
          <a:p>
            <a:pPr algn="l">
              <a:lnSpc>
                <a:spcPts val="6293"/>
              </a:lnSpc>
              <a:spcBef>
                <a:spcPct val="0"/>
              </a:spcBef>
            </a:pPr>
            <a:r>
              <a:rPr lang="en-US" b="true" sz="4495">
                <a:solidFill>
                  <a:srgbClr val="000000"/>
                </a:solidFill>
                <a:latin typeface="Canva Sans Bold"/>
                <a:ea typeface="Canva Sans Bold"/>
                <a:cs typeface="Canva Sans Bold"/>
                <a:sym typeface="Canva Sans Bold"/>
              </a:rPr>
              <a:t>1.</a:t>
            </a:r>
            <a:r>
              <a:rPr lang="en-US" b="true" sz="4495">
                <a:solidFill>
                  <a:srgbClr val="000000"/>
                </a:solidFill>
                <a:latin typeface="Canva Sans Bold"/>
                <a:ea typeface="Canva Sans Bold"/>
                <a:cs typeface="Canva Sans Bold"/>
                <a:sym typeface="Canva Sans Bold"/>
              </a:rPr>
              <a:t>Road Safety: </a:t>
            </a:r>
            <a:r>
              <a:rPr lang="en-US" sz="4495">
                <a:solidFill>
                  <a:srgbClr val="000000"/>
                </a:solidFill>
                <a:latin typeface="Canva Sans"/>
                <a:ea typeface="Canva Sans"/>
                <a:cs typeface="Canva Sans"/>
                <a:sym typeface="Canva Sans"/>
              </a:rPr>
              <a:t>Helps prevent accidents caused by driver     fatigue, a leading cause of crashes.</a:t>
            </a:r>
          </a:p>
          <a:p>
            <a:pPr algn="l">
              <a:lnSpc>
                <a:spcPts val="6293"/>
              </a:lnSpc>
              <a:spcBef>
                <a:spcPct val="0"/>
              </a:spcBef>
            </a:pPr>
            <a:r>
              <a:rPr lang="en-US" b="true" sz="4495" spc="71">
                <a:solidFill>
                  <a:srgbClr val="000000"/>
                </a:solidFill>
                <a:latin typeface="Canva Sans Bold"/>
                <a:ea typeface="Canva Sans Bold"/>
                <a:cs typeface="Canva Sans Bold"/>
                <a:sym typeface="Canva Sans Bold"/>
              </a:rPr>
              <a:t>2.Applicable to Multiple Industries:</a:t>
            </a:r>
            <a:r>
              <a:rPr lang="en-US" sz="4495" spc="71">
                <a:solidFill>
                  <a:srgbClr val="000000"/>
                </a:solidFill>
                <a:latin typeface="Canva Sans"/>
                <a:ea typeface="Canva Sans"/>
                <a:cs typeface="Canva Sans"/>
                <a:sym typeface="Canva Sans"/>
              </a:rPr>
              <a:t> Can be used in public        transport, logistics, fleet management, and autonomous vehicles.</a:t>
            </a:r>
          </a:p>
          <a:p>
            <a:pPr algn="l">
              <a:lnSpc>
                <a:spcPts val="6293"/>
              </a:lnSpc>
              <a:spcBef>
                <a:spcPct val="0"/>
              </a:spcBef>
            </a:pPr>
            <a:r>
              <a:rPr lang="en-US" b="true" sz="4495">
                <a:solidFill>
                  <a:srgbClr val="000000"/>
                </a:solidFill>
                <a:latin typeface="Canva Sans Bold"/>
                <a:ea typeface="Canva Sans Bold"/>
                <a:cs typeface="Canva Sans Bold"/>
                <a:sym typeface="Canva Sans Bold"/>
              </a:rPr>
              <a:t>3.Better than Traditional Methods:</a:t>
            </a:r>
            <a:r>
              <a:rPr lang="en-US" sz="4495">
                <a:solidFill>
                  <a:srgbClr val="000000"/>
                </a:solidFill>
                <a:latin typeface="Canva Sans"/>
                <a:ea typeface="Canva Sans"/>
                <a:cs typeface="Canva Sans"/>
                <a:sym typeface="Canva Sans"/>
              </a:rPr>
              <a:t> Unlike IR sensors or blink detection, this method is more robust and adaptable.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a:t>
            </a:r>
          </a:p>
        </p:txBody>
      </p:sp>
      <p:sp>
        <p:nvSpPr>
          <p:cNvPr name="TextBox 3" id="3"/>
          <p:cNvSpPr txBox="true"/>
          <p:nvPr/>
        </p:nvSpPr>
        <p:spPr>
          <a:xfrm rot="0">
            <a:off x="4783416" y="558330"/>
            <a:ext cx="8032075" cy="1566544"/>
          </a:xfrm>
          <a:prstGeom prst="rect">
            <a:avLst/>
          </a:prstGeom>
        </p:spPr>
        <p:txBody>
          <a:bodyPr anchor="t" rtlCol="false" tIns="0" lIns="0" bIns="0" rIns="0">
            <a:spAutoFit/>
          </a:bodyPr>
          <a:lstStyle/>
          <a:p>
            <a:pPr algn="ctr">
              <a:lnSpc>
                <a:spcPts val="12880"/>
              </a:lnSpc>
            </a:pPr>
            <a:r>
              <a:rPr lang="en-US" b="true" sz="9200">
                <a:solidFill>
                  <a:srgbClr val="000000"/>
                </a:solidFill>
                <a:latin typeface="Canva Sans Bold"/>
                <a:ea typeface="Canva Sans Bold"/>
                <a:cs typeface="Canva Sans Bold"/>
                <a:sym typeface="Canva Sans Bold"/>
              </a:rPr>
              <a:t>ADVANTAGES</a:t>
            </a:r>
          </a:p>
        </p:txBody>
      </p:sp>
      <p:sp>
        <p:nvSpPr>
          <p:cNvPr name="TextBox 4" id="4"/>
          <p:cNvSpPr txBox="true"/>
          <p:nvPr/>
        </p:nvSpPr>
        <p:spPr>
          <a:xfrm rot="0">
            <a:off x="266711" y="2740081"/>
            <a:ext cx="17754578" cy="6167631"/>
          </a:xfrm>
          <a:prstGeom prst="rect">
            <a:avLst/>
          </a:prstGeom>
        </p:spPr>
        <p:txBody>
          <a:bodyPr anchor="t" rtlCol="false" tIns="0" lIns="0" bIns="0" rIns="0">
            <a:spAutoFit/>
          </a:bodyPr>
          <a:lstStyle/>
          <a:p>
            <a:pPr algn="l">
              <a:lnSpc>
                <a:spcPts val="4924"/>
              </a:lnSpc>
            </a:pPr>
            <a:r>
              <a:rPr lang="en-US" sz="3261" b="true">
                <a:solidFill>
                  <a:srgbClr val="000000"/>
                </a:solidFill>
                <a:latin typeface="Canva Sans Bold"/>
                <a:ea typeface="Canva Sans Bold"/>
                <a:cs typeface="Canva Sans Bold"/>
                <a:sym typeface="Canva Sans Bold"/>
              </a:rPr>
              <a:t>1.</a:t>
            </a:r>
            <a:r>
              <a:rPr lang="en-US" b="true" sz="3261">
                <a:solidFill>
                  <a:srgbClr val="000000"/>
                </a:solidFill>
                <a:latin typeface="Canva Sans Bold"/>
                <a:ea typeface="Canva Sans Bold"/>
                <a:cs typeface="Canva Sans Bold"/>
                <a:sym typeface="Canva Sans Bold"/>
              </a:rPr>
              <a:t>Real-time Detection: </a:t>
            </a:r>
            <a:r>
              <a:rPr lang="en-US" sz="3261">
                <a:solidFill>
                  <a:srgbClr val="000000"/>
                </a:solidFill>
                <a:latin typeface="Canva Sans"/>
                <a:ea typeface="Canva Sans"/>
                <a:cs typeface="Canva Sans"/>
                <a:sym typeface="Canva Sans"/>
              </a:rPr>
              <a:t> YOLO ensures fast face and mouth detection, enabling real-time drowsiness monitoring.</a:t>
            </a:r>
          </a:p>
          <a:p>
            <a:pPr algn="l">
              <a:lnSpc>
                <a:spcPts val="4924"/>
              </a:lnSpc>
            </a:pPr>
            <a:r>
              <a:rPr lang="en-US" b="true" sz="3261">
                <a:solidFill>
                  <a:srgbClr val="000000"/>
                </a:solidFill>
                <a:latin typeface="Canva Sans Bold"/>
                <a:ea typeface="Canva Sans Bold"/>
                <a:cs typeface="Canva Sans Bold"/>
                <a:sym typeface="Canva Sans Bold"/>
              </a:rPr>
              <a:t>2.High Accuracy:</a:t>
            </a:r>
            <a:r>
              <a:rPr lang="en-US" sz="3261">
                <a:solidFill>
                  <a:srgbClr val="000000"/>
                </a:solidFill>
                <a:latin typeface="Canva Sans"/>
                <a:ea typeface="Canva Sans"/>
                <a:cs typeface="Canva Sans"/>
                <a:sym typeface="Canva Sans"/>
              </a:rPr>
              <a:t>  Combining CNN for classification and YOLO for detection improves accuracy compared to single-model approaches.</a:t>
            </a:r>
          </a:p>
          <a:p>
            <a:pPr algn="l">
              <a:lnSpc>
                <a:spcPts val="4924"/>
              </a:lnSpc>
            </a:pPr>
            <a:r>
              <a:rPr lang="en-US" b="true" sz="3261">
                <a:solidFill>
                  <a:srgbClr val="000000"/>
                </a:solidFill>
                <a:latin typeface="Canva Sans Bold"/>
                <a:ea typeface="Canva Sans Bold"/>
                <a:cs typeface="Canva Sans Bold"/>
                <a:sym typeface="Canva Sans Bold"/>
              </a:rPr>
              <a:t>3.Multi-Task Learning: </a:t>
            </a:r>
            <a:r>
              <a:rPr lang="en-US" sz="3261">
                <a:solidFill>
                  <a:srgbClr val="000000"/>
                </a:solidFill>
                <a:latin typeface="Canva Sans"/>
                <a:ea typeface="Canva Sans"/>
                <a:cs typeface="Canva Sans"/>
                <a:sym typeface="Canva Sans"/>
              </a:rPr>
              <a:t>The system detects both eye closure and yawning, making it more reliable than just eye-tracking methods.</a:t>
            </a:r>
          </a:p>
          <a:p>
            <a:pPr algn="l">
              <a:lnSpc>
                <a:spcPts val="4924"/>
              </a:lnSpc>
            </a:pPr>
            <a:r>
              <a:rPr lang="en-US" b="true" sz="3261">
                <a:solidFill>
                  <a:srgbClr val="000000"/>
                </a:solidFill>
                <a:latin typeface="Canva Sans Bold"/>
                <a:ea typeface="Canva Sans Bold"/>
                <a:cs typeface="Canva Sans Bold"/>
                <a:sym typeface="Canva Sans Bold"/>
              </a:rPr>
              <a:t>4.Scalability &amp; Adaptability:</a:t>
            </a:r>
            <a:r>
              <a:rPr lang="en-US" sz="3261">
                <a:solidFill>
                  <a:srgbClr val="000000"/>
                </a:solidFill>
                <a:latin typeface="Canva Sans"/>
                <a:ea typeface="Canva Sans"/>
                <a:cs typeface="Canva Sans"/>
                <a:sym typeface="Canva Sans"/>
              </a:rPr>
              <a:t> Can be easily integrated into vehicles or mobile apps for driver monitoring.</a:t>
            </a:r>
          </a:p>
          <a:p>
            <a:pPr algn="l">
              <a:lnSpc>
                <a:spcPts val="4924"/>
              </a:lnSpc>
            </a:pPr>
            <a:r>
              <a:rPr lang="en-US" b="true" sz="3261">
                <a:solidFill>
                  <a:srgbClr val="000000"/>
                </a:solidFill>
                <a:latin typeface="Canva Sans Bold"/>
                <a:ea typeface="Canva Sans Bold"/>
                <a:cs typeface="Canva Sans Bold"/>
                <a:sym typeface="Canva Sans Bold"/>
              </a:rPr>
              <a:t>5.Low False Positives:</a:t>
            </a:r>
            <a:r>
              <a:rPr lang="en-US" sz="3261">
                <a:solidFill>
                  <a:srgbClr val="000000"/>
                </a:solidFill>
                <a:latin typeface="Canva Sans"/>
                <a:ea typeface="Canva Sans"/>
                <a:cs typeface="Canva Sans"/>
                <a:sym typeface="Canva Sans"/>
              </a:rPr>
              <a:t> CNN classifies only relevant regions detected by YOLO, reducing false alarms.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5</a:t>
            </a:r>
          </a:p>
        </p:txBody>
      </p:sp>
      <p:sp>
        <p:nvSpPr>
          <p:cNvPr name="TextBox 3" id="3"/>
          <p:cNvSpPr txBox="true"/>
          <p:nvPr/>
        </p:nvSpPr>
        <p:spPr>
          <a:xfrm rot="0">
            <a:off x="3625180" y="366165"/>
            <a:ext cx="9529226" cy="1642093"/>
          </a:xfrm>
          <a:prstGeom prst="rect">
            <a:avLst/>
          </a:prstGeom>
        </p:spPr>
        <p:txBody>
          <a:bodyPr anchor="t" rtlCol="false" tIns="0" lIns="0" bIns="0" rIns="0">
            <a:spAutoFit/>
          </a:bodyPr>
          <a:lstStyle/>
          <a:p>
            <a:pPr algn="ctr">
              <a:lnSpc>
                <a:spcPts val="13440"/>
              </a:lnSpc>
              <a:spcBef>
                <a:spcPct val="0"/>
              </a:spcBef>
            </a:pPr>
            <a:r>
              <a:rPr lang="en-US" b="true" sz="9600">
                <a:solidFill>
                  <a:srgbClr val="000000"/>
                </a:solidFill>
                <a:latin typeface="Canva Sans Bold"/>
                <a:ea typeface="Canva Sans Bold"/>
                <a:cs typeface="Canva Sans Bold"/>
                <a:sym typeface="Canva Sans Bold"/>
              </a:rPr>
              <a:t>OBJECTIVES</a:t>
            </a:r>
          </a:p>
        </p:txBody>
      </p:sp>
      <p:sp>
        <p:nvSpPr>
          <p:cNvPr name="TextBox 4" id="4"/>
          <p:cNvSpPr txBox="true"/>
          <p:nvPr/>
        </p:nvSpPr>
        <p:spPr>
          <a:xfrm rot="0">
            <a:off x="273265" y="2565418"/>
            <a:ext cx="17741469" cy="5089489"/>
          </a:xfrm>
          <a:prstGeom prst="rect">
            <a:avLst/>
          </a:prstGeom>
        </p:spPr>
        <p:txBody>
          <a:bodyPr anchor="t" rtlCol="false" tIns="0" lIns="0" bIns="0" rIns="0">
            <a:spAutoFit/>
          </a:bodyPr>
          <a:lstStyle/>
          <a:p>
            <a:pPr algn="just" marL="785817" indent="-392908" lvl="1">
              <a:lnSpc>
                <a:spcPts val="5095"/>
              </a:lnSpc>
              <a:buFont typeface="Arial"/>
              <a:buChar char="•"/>
            </a:pPr>
            <a:r>
              <a:rPr lang="en-US" sz="3639">
                <a:solidFill>
                  <a:srgbClr val="000000"/>
                </a:solidFill>
                <a:latin typeface="Canva Sans"/>
                <a:ea typeface="Canva Sans"/>
                <a:cs typeface="Canva Sans"/>
                <a:sym typeface="Canva Sans"/>
              </a:rPr>
              <a:t>Develop a real-time driver drowsiness detection system by integrating YOLOv8 for face &amp; mouth detection and CNN for classification of eye state &amp; yawning.</a:t>
            </a:r>
          </a:p>
          <a:p>
            <a:pPr algn="just" marL="785817" indent="-392908" lvl="1">
              <a:lnSpc>
                <a:spcPts val="5095"/>
              </a:lnSpc>
              <a:buFont typeface="Arial"/>
              <a:buChar char="•"/>
            </a:pPr>
            <a:r>
              <a:rPr lang="en-US" sz="3639">
                <a:solidFill>
                  <a:srgbClr val="000000"/>
                </a:solidFill>
                <a:latin typeface="Canva Sans"/>
                <a:ea typeface="Canva Sans"/>
                <a:cs typeface="Canva Sans"/>
                <a:sym typeface="Canva Sans"/>
              </a:rPr>
              <a:t>Improve road safety by providing an early warning system for drowsy drivers.</a:t>
            </a:r>
          </a:p>
          <a:p>
            <a:pPr algn="just" marL="785817" indent="-392908" lvl="1">
              <a:lnSpc>
                <a:spcPts val="5095"/>
              </a:lnSpc>
              <a:buFont typeface="Arial"/>
              <a:buChar char="•"/>
            </a:pPr>
            <a:r>
              <a:rPr lang="en-US" sz="3639">
                <a:solidFill>
                  <a:srgbClr val="000000"/>
                </a:solidFill>
                <a:latin typeface="Canva Sans"/>
                <a:ea typeface="Canva Sans"/>
                <a:cs typeface="Canva Sans"/>
                <a:sym typeface="Canva Sans"/>
              </a:rPr>
              <a:t>Achieve high accuracy &amp; efficiency through  deep learning models.</a:t>
            </a:r>
          </a:p>
          <a:p>
            <a:pPr algn="just" marL="785817" indent="-392908" lvl="1">
              <a:lnSpc>
                <a:spcPts val="5095"/>
              </a:lnSpc>
              <a:buFont typeface="Arial"/>
              <a:buChar char="•"/>
            </a:pPr>
            <a:r>
              <a:rPr lang="en-US" sz="3639">
                <a:solidFill>
                  <a:srgbClr val="000000"/>
                </a:solidFill>
                <a:latin typeface="Canva Sans"/>
                <a:ea typeface="Canva Sans"/>
                <a:cs typeface="Canva Sans"/>
                <a:sym typeface="Canva Sans"/>
              </a:rPr>
              <a:t>Minimize false alerts by using multi-feature detection (eyes + yawning instead of just one feature</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6</a:t>
            </a:r>
          </a:p>
        </p:txBody>
      </p:sp>
      <p:sp>
        <p:nvSpPr>
          <p:cNvPr name="TextBox 3" id="3"/>
          <p:cNvSpPr txBox="true"/>
          <p:nvPr/>
        </p:nvSpPr>
        <p:spPr>
          <a:xfrm rot="0">
            <a:off x="3686074" y="334364"/>
            <a:ext cx="9368428" cy="782075"/>
          </a:xfrm>
          <a:prstGeom prst="rect">
            <a:avLst/>
          </a:prstGeom>
        </p:spPr>
        <p:txBody>
          <a:bodyPr anchor="t" rtlCol="false" tIns="0" lIns="0" bIns="0" rIns="0">
            <a:spAutoFit/>
          </a:bodyPr>
          <a:lstStyle/>
          <a:p>
            <a:pPr algn="ctr">
              <a:lnSpc>
                <a:spcPts val="6398"/>
              </a:lnSpc>
              <a:spcBef>
                <a:spcPct val="0"/>
              </a:spcBef>
            </a:pPr>
            <a:r>
              <a:rPr lang="en-US" sz="4570">
                <a:solidFill>
                  <a:srgbClr val="000000"/>
                </a:solidFill>
                <a:latin typeface="League Spartan"/>
                <a:ea typeface="League Spartan"/>
                <a:cs typeface="League Spartan"/>
                <a:sym typeface="League Spartan"/>
              </a:rPr>
              <a:t>FUNCTIONING OF YOLO.....</a:t>
            </a:r>
          </a:p>
        </p:txBody>
      </p:sp>
      <p:sp>
        <p:nvSpPr>
          <p:cNvPr name="TextBox 4" id="4"/>
          <p:cNvSpPr txBox="true"/>
          <p:nvPr/>
        </p:nvSpPr>
        <p:spPr>
          <a:xfrm rot="0">
            <a:off x="571323" y="1059289"/>
            <a:ext cx="17481096" cy="8190866"/>
          </a:xfrm>
          <a:prstGeom prst="rect">
            <a:avLst/>
          </a:prstGeom>
        </p:spPr>
        <p:txBody>
          <a:bodyPr anchor="t" rtlCol="false" tIns="0" lIns="0" bIns="0" rIns="0">
            <a:spAutoFit/>
          </a:bodyPr>
          <a:lstStyle/>
          <a:p>
            <a:pPr algn="l">
              <a:lnSpc>
                <a:spcPts val="4479"/>
              </a:lnSpc>
              <a:spcBef>
                <a:spcPct val="0"/>
              </a:spcBef>
            </a:pPr>
          </a:p>
          <a:p>
            <a:pPr algn="l">
              <a:lnSpc>
                <a:spcPts val="5039"/>
              </a:lnSpc>
              <a:spcBef>
                <a:spcPct val="0"/>
              </a:spcBef>
            </a:pPr>
            <a:r>
              <a:rPr lang="en-US" sz="3599">
                <a:solidFill>
                  <a:srgbClr val="000000"/>
                </a:solidFill>
                <a:latin typeface="Canva Sans"/>
                <a:ea typeface="Canva Sans"/>
                <a:cs typeface="Canva Sans"/>
                <a:sym typeface="Canva Sans"/>
              </a:rPr>
              <a:t>Step 1: YOLO Splits the Image into a Grid</a:t>
            </a:r>
          </a:p>
          <a:p>
            <a:pPr algn="l">
              <a:lnSpc>
                <a:spcPts val="5039"/>
              </a:lnSpc>
              <a:spcBef>
                <a:spcPct val="0"/>
              </a:spcBef>
            </a:pPr>
            <a:r>
              <a:rPr lang="en-US" sz="3599">
                <a:solidFill>
                  <a:srgbClr val="000000"/>
                </a:solidFill>
                <a:latin typeface="Canva Sans"/>
                <a:ea typeface="Canva Sans"/>
                <a:cs typeface="Canva Sans"/>
                <a:sym typeface="Canva Sans"/>
              </a:rPr>
              <a:t>YOLOv8 will divide our 640 × 480 image into a grid of 20 × 15 = 300 cells at the highest level.</a:t>
            </a:r>
          </a:p>
          <a:p>
            <a:pPr algn="l">
              <a:lnSpc>
                <a:spcPts val="5039"/>
              </a:lnSpc>
              <a:spcBef>
                <a:spcPct val="0"/>
              </a:spcBef>
            </a:pPr>
            <a:r>
              <a:rPr lang="en-US" sz="3599">
                <a:solidFill>
                  <a:srgbClr val="000000"/>
                </a:solidFill>
                <a:latin typeface="Canva Sans"/>
                <a:ea typeface="Canva Sans"/>
                <a:cs typeface="Canva Sans"/>
                <a:sym typeface="Canva Sans"/>
              </a:rPr>
              <a:t>Step 2: Each Grid Cell Predicts Objects</a:t>
            </a:r>
          </a:p>
          <a:p>
            <a:pPr algn="l">
              <a:lnSpc>
                <a:spcPts val="5039"/>
              </a:lnSpc>
              <a:spcBef>
                <a:spcPct val="0"/>
              </a:spcBef>
            </a:pPr>
            <a:r>
              <a:rPr lang="en-US" sz="3599">
                <a:solidFill>
                  <a:srgbClr val="000000"/>
                </a:solidFill>
                <a:latin typeface="Canva Sans"/>
                <a:ea typeface="Canva Sans"/>
                <a:cs typeface="Canva Sans"/>
                <a:sym typeface="Canva Sans"/>
              </a:rPr>
              <a:t>YOLO assigns bounding boxes (x, y, width, height) and a confidence score for each object.</a:t>
            </a:r>
          </a:p>
          <a:p>
            <a:pPr algn="l">
              <a:lnSpc>
                <a:spcPts val="5039"/>
              </a:lnSpc>
              <a:spcBef>
                <a:spcPct val="0"/>
              </a:spcBef>
            </a:pPr>
            <a:r>
              <a:rPr lang="en-US" sz="3599">
                <a:solidFill>
                  <a:srgbClr val="000000"/>
                </a:solidFill>
                <a:latin typeface="Canva Sans"/>
                <a:ea typeface="Canva Sans"/>
                <a:cs typeface="Canva Sans"/>
                <a:sym typeface="Canva Sans"/>
              </a:rPr>
              <a:t>Confidence=P(Object)×IoU (Intersection over Union)</a:t>
            </a:r>
          </a:p>
          <a:p>
            <a:pPr algn="l">
              <a:lnSpc>
                <a:spcPts val="5039"/>
              </a:lnSpc>
              <a:spcBef>
                <a:spcPct val="0"/>
              </a:spcBef>
            </a:pPr>
            <a:r>
              <a:rPr lang="en-US" sz="3599">
                <a:solidFill>
                  <a:srgbClr val="000000"/>
                </a:solidFill>
                <a:latin typeface="Canva Sans"/>
                <a:ea typeface="Canva Sans"/>
                <a:cs typeface="Canva Sans"/>
                <a:sym typeface="Canva Sans"/>
              </a:rPr>
              <a:t>Step 3: Classifies Objects</a:t>
            </a:r>
          </a:p>
          <a:p>
            <a:pPr algn="l">
              <a:lnSpc>
                <a:spcPts val="5039"/>
              </a:lnSpc>
              <a:spcBef>
                <a:spcPct val="0"/>
              </a:spcBef>
            </a:pPr>
            <a:r>
              <a:rPr lang="en-US" sz="3599">
                <a:solidFill>
                  <a:srgbClr val="000000"/>
                </a:solidFill>
                <a:latin typeface="Canva Sans"/>
                <a:ea typeface="Canva Sans"/>
                <a:cs typeface="Canva Sans"/>
                <a:sym typeface="Canva Sans"/>
              </a:rPr>
              <a:t>If an object is present in a grid, YOLO assigns a class label (e.g., "Face", "Mouth").</a:t>
            </a:r>
          </a:p>
          <a:p>
            <a:pPr algn="l">
              <a:lnSpc>
                <a:spcPts val="5039"/>
              </a:lnSpc>
              <a:spcBef>
                <a:spcPct val="0"/>
              </a:spcBef>
            </a:pPr>
            <a:r>
              <a:rPr lang="en-US" sz="3599">
                <a:solidFill>
                  <a:srgbClr val="000000"/>
                </a:solidFill>
                <a:latin typeface="Canva Sans"/>
                <a:ea typeface="Canva Sans"/>
                <a:cs typeface="Canva Sans"/>
                <a:sym typeface="Canva Sans"/>
              </a:rPr>
              <a:t> Step 4: Non-Maximum Suppression (NMS)</a:t>
            </a:r>
          </a:p>
          <a:p>
            <a:pPr algn="l">
              <a:lnSpc>
                <a:spcPts val="5039"/>
              </a:lnSpc>
              <a:spcBef>
                <a:spcPct val="0"/>
              </a:spcBef>
            </a:pPr>
            <a:r>
              <a:rPr lang="en-US" sz="3599">
                <a:solidFill>
                  <a:srgbClr val="000000"/>
                </a:solidFill>
                <a:latin typeface="Canva Sans"/>
                <a:ea typeface="Canva Sans"/>
                <a:cs typeface="Canva Sans"/>
                <a:sym typeface="Canva Sans"/>
              </a:rPr>
              <a:t>YOLO removes extra overlapping boxes and keeps only the best one.</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a:t>
            </a:r>
          </a:p>
        </p:txBody>
      </p:sp>
      <p:sp>
        <p:nvSpPr>
          <p:cNvPr name="TextBox 3" id="3"/>
          <p:cNvSpPr txBox="true"/>
          <p:nvPr/>
        </p:nvSpPr>
        <p:spPr>
          <a:xfrm rot="0">
            <a:off x="3324668" y="587176"/>
            <a:ext cx="10488761" cy="797324"/>
          </a:xfrm>
          <a:prstGeom prst="rect">
            <a:avLst/>
          </a:prstGeom>
        </p:spPr>
        <p:txBody>
          <a:bodyPr anchor="t" rtlCol="false" tIns="0" lIns="0" bIns="0" rIns="0">
            <a:spAutoFit/>
          </a:bodyPr>
          <a:lstStyle/>
          <a:p>
            <a:pPr algn="ctr">
              <a:lnSpc>
                <a:spcPts val="6565"/>
              </a:lnSpc>
              <a:spcBef>
                <a:spcPct val="0"/>
              </a:spcBef>
            </a:pPr>
            <a:r>
              <a:rPr lang="en-US" sz="4689">
                <a:solidFill>
                  <a:srgbClr val="000000"/>
                </a:solidFill>
                <a:latin typeface="League Spartan"/>
                <a:ea typeface="League Spartan"/>
                <a:cs typeface="League Spartan"/>
                <a:sym typeface="League Spartan"/>
              </a:rPr>
              <a:t>FUNCTIONING OF CNN...</a:t>
            </a:r>
          </a:p>
        </p:txBody>
      </p:sp>
      <p:sp>
        <p:nvSpPr>
          <p:cNvPr name="TextBox 4" id="4"/>
          <p:cNvSpPr txBox="true"/>
          <p:nvPr/>
        </p:nvSpPr>
        <p:spPr>
          <a:xfrm rot="0">
            <a:off x="1244623" y="981075"/>
            <a:ext cx="15798755" cy="9270131"/>
          </a:xfrm>
          <a:prstGeom prst="rect">
            <a:avLst/>
          </a:prstGeom>
        </p:spPr>
        <p:txBody>
          <a:bodyPr anchor="t" rtlCol="false" tIns="0" lIns="0" bIns="0" rIns="0">
            <a:spAutoFit/>
          </a:bodyPr>
          <a:lstStyle/>
          <a:p>
            <a:pPr algn="just">
              <a:lnSpc>
                <a:spcPts val="4072"/>
              </a:lnSpc>
            </a:pPr>
          </a:p>
          <a:p>
            <a:pPr algn="just" marL="671276" indent="-335638" lvl="1">
              <a:lnSpc>
                <a:spcPts val="4352"/>
              </a:lnSpc>
              <a:buFont typeface="Arial"/>
              <a:buChar char="•"/>
            </a:pPr>
            <a:r>
              <a:rPr lang="en-US" b="true" sz="3109">
                <a:solidFill>
                  <a:srgbClr val="000000"/>
                </a:solidFill>
                <a:latin typeface="Canva Sans Bold"/>
                <a:ea typeface="Canva Sans Bold"/>
                <a:cs typeface="Canva Sans Bold"/>
                <a:sym typeface="Canva Sans Bold"/>
              </a:rPr>
              <a:t>CNN Architecture &amp; Layers in Our Project</a:t>
            </a:r>
          </a:p>
          <a:p>
            <a:pPr algn="just">
              <a:lnSpc>
                <a:spcPts val="4072"/>
              </a:lnSpc>
            </a:pPr>
            <a:r>
              <a:rPr lang="en-US" sz="2909">
                <a:solidFill>
                  <a:srgbClr val="000000"/>
                </a:solidFill>
                <a:latin typeface="Canva Sans"/>
                <a:ea typeface="Canva Sans"/>
                <a:cs typeface="Canva Sans"/>
                <a:sym typeface="Canva Sans"/>
              </a:rPr>
              <a:t>  1.Convolution Layer (Feature Extraction)</a:t>
            </a:r>
          </a:p>
          <a:p>
            <a:pPr algn="just" marL="628097" indent="-314049" lvl="1">
              <a:lnSpc>
                <a:spcPts val="4072"/>
              </a:lnSpc>
              <a:buFont typeface="Arial"/>
              <a:buChar char="•"/>
            </a:pPr>
            <a:r>
              <a:rPr lang="en-US" sz="2909">
                <a:solidFill>
                  <a:srgbClr val="000000"/>
                </a:solidFill>
                <a:latin typeface="Canva Sans"/>
                <a:ea typeface="Canva Sans"/>
                <a:cs typeface="Canva Sans"/>
                <a:sym typeface="Canva Sans"/>
              </a:rPr>
              <a:t>Applies small filters (kernels) to the image to detect edges, textures, and patterns.</a:t>
            </a:r>
          </a:p>
          <a:p>
            <a:pPr algn="just" marL="628097" indent="-314049" lvl="1">
              <a:lnSpc>
                <a:spcPts val="4072"/>
              </a:lnSpc>
              <a:buFont typeface="Arial"/>
              <a:buChar char="•"/>
            </a:pPr>
            <a:r>
              <a:rPr lang="en-US" sz="2909">
                <a:solidFill>
                  <a:srgbClr val="000000"/>
                </a:solidFill>
                <a:latin typeface="Canva Sans"/>
                <a:ea typeface="Canva Sans"/>
                <a:cs typeface="Canva Sans"/>
                <a:sym typeface="Canva Sans"/>
              </a:rPr>
              <a:t>Feature Map=Input image * kernel</a:t>
            </a:r>
          </a:p>
          <a:p>
            <a:pPr algn="just">
              <a:lnSpc>
                <a:spcPts val="4072"/>
              </a:lnSpc>
            </a:pPr>
            <a:r>
              <a:rPr lang="en-US" sz="2909">
                <a:solidFill>
                  <a:srgbClr val="000000"/>
                </a:solidFill>
                <a:latin typeface="Canva Sans"/>
                <a:ea typeface="Canva Sans"/>
                <a:cs typeface="Canva Sans"/>
                <a:sym typeface="Canva Sans"/>
              </a:rPr>
              <a:t>  2. ReLU Activation (Non-Linearity)</a:t>
            </a:r>
          </a:p>
          <a:p>
            <a:pPr algn="just" marL="628097" indent="-314049" lvl="1">
              <a:lnSpc>
                <a:spcPts val="4072"/>
              </a:lnSpc>
              <a:buFont typeface="Arial"/>
              <a:buChar char="•"/>
            </a:pPr>
            <a:r>
              <a:rPr lang="en-US" sz="2909">
                <a:solidFill>
                  <a:srgbClr val="000000"/>
                </a:solidFill>
                <a:latin typeface="Canva Sans"/>
                <a:ea typeface="Canva Sans"/>
                <a:cs typeface="Canva Sans"/>
                <a:sym typeface="Canva Sans"/>
              </a:rPr>
              <a:t>Converts negative values to zero so only important features are passed forward.</a:t>
            </a:r>
          </a:p>
          <a:p>
            <a:pPr algn="just" marL="628097" indent="-314049" lvl="1">
              <a:lnSpc>
                <a:spcPts val="4072"/>
              </a:lnSpc>
              <a:buFont typeface="Arial"/>
              <a:buChar char="•"/>
            </a:pPr>
            <a:r>
              <a:rPr lang="en-US" sz="2909">
                <a:solidFill>
                  <a:srgbClr val="000000"/>
                </a:solidFill>
                <a:latin typeface="Canva Sans"/>
                <a:ea typeface="Canva Sans"/>
                <a:cs typeface="Canva Sans"/>
                <a:sym typeface="Canva Sans"/>
              </a:rPr>
              <a:t>f(x)=max(0,x)</a:t>
            </a:r>
          </a:p>
          <a:p>
            <a:pPr algn="just">
              <a:lnSpc>
                <a:spcPts val="4072"/>
              </a:lnSpc>
            </a:pPr>
            <a:r>
              <a:rPr lang="en-US" sz="2909">
                <a:solidFill>
                  <a:srgbClr val="000000"/>
                </a:solidFill>
                <a:latin typeface="Canva Sans"/>
                <a:ea typeface="Canva Sans"/>
                <a:cs typeface="Canva Sans"/>
                <a:sym typeface="Canva Sans"/>
              </a:rPr>
              <a:t>  3. Pooling Layer </a:t>
            </a:r>
          </a:p>
          <a:p>
            <a:pPr algn="just" marL="628097" indent="-314049" lvl="1">
              <a:lnSpc>
                <a:spcPts val="4072"/>
              </a:lnSpc>
              <a:buFont typeface="Arial"/>
              <a:buChar char="•"/>
            </a:pPr>
            <a:r>
              <a:rPr lang="en-US" sz="2909">
                <a:solidFill>
                  <a:srgbClr val="000000"/>
                </a:solidFill>
                <a:latin typeface="Canva Sans"/>
                <a:ea typeface="Canva Sans"/>
                <a:cs typeface="Canva Sans"/>
                <a:sym typeface="Canva Sans"/>
              </a:rPr>
              <a:t>Reduces image size while keeping the most important features, making the model faster.</a:t>
            </a:r>
          </a:p>
          <a:p>
            <a:pPr algn="just" marL="628097" indent="-314049" lvl="1">
              <a:lnSpc>
                <a:spcPts val="4072"/>
              </a:lnSpc>
              <a:buFont typeface="Arial"/>
              <a:buChar char="•"/>
            </a:pPr>
            <a:r>
              <a:rPr lang="en-US" sz="2909">
                <a:solidFill>
                  <a:srgbClr val="000000"/>
                </a:solidFill>
                <a:latin typeface="Canva Sans"/>
                <a:ea typeface="Canva Sans"/>
                <a:cs typeface="Canva Sans"/>
                <a:sym typeface="Canva Sans"/>
              </a:rPr>
              <a:t>P(i,j)=max(Feature Values)</a:t>
            </a:r>
          </a:p>
          <a:p>
            <a:pPr algn="just">
              <a:lnSpc>
                <a:spcPts val="4072"/>
              </a:lnSpc>
            </a:pPr>
            <a:r>
              <a:rPr lang="en-US" sz="2909">
                <a:solidFill>
                  <a:srgbClr val="000000"/>
                </a:solidFill>
                <a:latin typeface="Canva Sans"/>
                <a:ea typeface="Canva Sans"/>
                <a:cs typeface="Canva Sans"/>
                <a:sym typeface="Canva Sans"/>
              </a:rPr>
              <a:t>  4. Flatten Layer (Converts to 1D)</a:t>
            </a:r>
          </a:p>
          <a:p>
            <a:pPr algn="just" marL="628097" indent="-314049" lvl="1">
              <a:lnSpc>
                <a:spcPts val="4072"/>
              </a:lnSpc>
              <a:buFont typeface="Arial"/>
              <a:buChar char="•"/>
            </a:pPr>
            <a:r>
              <a:rPr lang="en-US" sz="2909">
                <a:solidFill>
                  <a:srgbClr val="000000"/>
                </a:solidFill>
                <a:latin typeface="Canva Sans"/>
                <a:ea typeface="Canva Sans"/>
                <a:cs typeface="Canva Sans"/>
                <a:sym typeface="Canva Sans"/>
              </a:rPr>
              <a:t>Converts the feature map into a single long vector to pass into the final layer.</a:t>
            </a:r>
          </a:p>
          <a:p>
            <a:pPr algn="just">
              <a:lnSpc>
                <a:spcPts val="4072"/>
              </a:lnSpc>
            </a:pPr>
            <a:r>
              <a:rPr lang="en-US" sz="2909">
                <a:solidFill>
                  <a:srgbClr val="000000"/>
                </a:solidFill>
                <a:latin typeface="Canva Sans"/>
                <a:ea typeface="Canva Sans"/>
                <a:cs typeface="Canva Sans"/>
                <a:sym typeface="Canva Sans"/>
              </a:rPr>
              <a:t>  5. Fully Connected Layer (Final Prediction)</a:t>
            </a:r>
          </a:p>
          <a:p>
            <a:pPr algn="just" marL="628097" indent="-314049" lvl="1">
              <a:lnSpc>
                <a:spcPts val="4072"/>
              </a:lnSpc>
              <a:buFont typeface="Arial"/>
              <a:buChar char="•"/>
            </a:pPr>
            <a:r>
              <a:rPr lang="en-US" sz="2909">
                <a:solidFill>
                  <a:srgbClr val="000000"/>
                </a:solidFill>
                <a:latin typeface="Canva Sans"/>
                <a:ea typeface="Canva Sans"/>
                <a:cs typeface="Canva Sans"/>
                <a:sym typeface="Canva Sans"/>
              </a:rPr>
              <a:t>Uses all extracted features to classify the image (Open/Closed Eyes, Yawn/No Yawn).</a:t>
            </a:r>
          </a:p>
          <a:p>
            <a:pPr algn="just">
              <a:lnSpc>
                <a:spcPts val="4072"/>
              </a:lnSpc>
            </a:pPr>
            <a:r>
              <a:rPr lang="en-US" sz="2909">
                <a:solidFill>
                  <a:srgbClr val="000000"/>
                </a:solidFill>
                <a:latin typeface="Canva Sans"/>
                <a:ea typeface="Canva Sans"/>
                <a:cs typeface="Canva Sans"/>
                <a:sym typeface="Canva Sans"/>
              </a:rPr>
              <a:t>  6. Output (Probability Calculation)</a:t>
            </a:r>
          </a:p>
          <a:p>
            <a:pPr algn="just" marL="628097" indent="-314049" lvl="1">
              <a:lnSpc>
                <a:spcPts val="4072"/>
              </a:lnSpc>
              <a:buFont typeface="Arial"/>
              <a:buChar char="•"/>
            </a:pPr>
            <a:r>
              <a:rPr lang="en-US" sz="2909">
                <a:solidFill>
                  <a:srgbClr val="000000"/>
                </a:solidFill>
                <a:latin typeface="Canva Sans"/>
                <a:ea typeface="Canva Sans"/>
                <a:cs typeface="Canva Sans"/>
                <a:sym typeface="Canva Sans"/>
              </a:rPr>
              <a:t>Converts final values into probabilities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8</a:t>
            </a:r>
          </a:p>
        </p:txBody>
      </p:sp>
      <p:sp>
        <p:nvSpPr>
          <p:cNvPr name="TextBox 3" id="3"/>
          <p:cNvSpPr txBox="true"/>
          <p:nvPr/>
        </p:nvSpPr>
        <p:spPr>
          <a:xfrm rot="0">
            <a:off x="4952226" y="308927"/>
            <a:ext cx="719898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LITERATURE REVIEW</a:t>
            </a:r>
          </a:p>
        </p:txBody>
      </p:sp>
      <p:sp>
        <p:nvSpPr>
          <p:cNvPr name="TextBox 4" id="4"/>
          <p:cNvSpPr txBox="true"/>
          <p:nvPr/>
        </p:nvSpPr>
        <p:spPr>
          <a:xfrm rot="0">
            <a:off x="6975147" y="1119823"/>
            <a:ext cx="2208202" cy="707558"/>
          </a:xfrm>
          <a:prstGeom prst="rect">
            <a:avLst/>
          </a:prstGeom>
        </p:spPr>
        <p:txBody>
          <a:bodyPr anchor="t" rtlCol="false" tIns="0" lIns="0" bIns="0" rIns="0">
            <a:spAutoFit/>
          </a:bodyPr>
          <a:lstStyle/>
          <a:p>
            <a:pPr algn="ctr">
              <a:lnSpc>
                <a:spcPts val="5804"/>
              </a:lnSpc>
            </a:pPr>
            <a:r>
              <a:rPr lang="en-US" sz="4146" b="true">
                <a:solidFill>
                  <a:srgbClr val="000000"/>
                </a:solidFill>
                <a:latin typeface="Canva Sans Bold"/>
                <a:ea typeface="Canva Sans Bold"/>
                <a:cs typeface="Canva Sans Bold"/>
                <a:sym typeface="Canva Sans Bold"/>
              </a:rPr>
              <a:t>PAPER-1</a:t>
            </a:r>
          </a:p>
        </p:txBody>
      </p:sp>
      <p:sp>
        <p:nvSpPr>
          <p:cNvPr name="TextBox 5" id="5"/>
          <p:cNvSpPr txBox="true"/>
          <p:nvPr/>
        </p:nvSpPr>
        <p:spPr>
          <a:xfrm rot="0">
            <a:off x="758536" y="2046523"/>
            <a:ext cx="16230600" cy="505350"/>
          </a:xfrm>
          <a:prstGeom prst="rect">
            <a:avLst/>
          </a:prstGeom>
        </p:spPr>
        <p:txBody>
          <a:bodyPr anchor="t" rtlCol="false" tIns="0" lIns="0" bIns="0" rIns="0">
            <a:spAutoFit/>
          </a:bodyPr>
          <a:lstStyle/>
          <a:p>
            <a:pPr algn="ctr">
              <a:lnSpc>
                <a:spcPts val="4171"/>
              </a:lnSpc>
              <a:spcBef>
                <a:spcPct val="0"/>
              </a:spcBef>
            </a:pPr>
            <a:r>
              <a:rPr lang="en-US" b="true" sz="2979">
                <a:solidFill>
                  <a:srgbClr val="000000"/>
                </a:solidFill>
                <a:latin typeface="Canva Sans Bold"/>
                <a:ea typeface="Canva Sans Bold"/>
                <a:cs typeface="Canva Sans Bold"/>
                <a:sym typeface="Canva Sans Bold"/>
              </a:rPr>
              <a:t>TITLE : Data Fusion for Driver Drowsiness Recognition: A Multimodal Perspective</a:t>
            </a:r>
          </a:p>
        </p:txBody>
      </p:sp>
      <p:sp>
        <p:nvSpPr>
          <p:cNvPr name="TextBox 6" id="6"/>
          <p:cNvSpPr txBox="true"/>
          <p:nvPr/>
        </p:nvSpPr>
        <p:spPr>
          <a:xfrm rot="0">
            <a:off x="787111" y="3165771"/>
            <a:ext cx="17103436" cy="4696989"/>
          </a:xfrm>
          <a:prstGeom prst="rect">
            <a:avLst/>
          </a:prstGeom>
        </p:spPr>
        <p:txBody>
          <a:bodyPr anchor="t" rtlCol="false" tIns="0" lIns="0" bIns="0" rIns="0">
            <a:spAutoFit/>
          </a:bodyPr>
          <a:lstStyle/>
          <a:p>
            <a:pPr algn="l" marL="637803" indent="-318902" lvl="1">
              <a:lnSpc>
                <a:spcPts val="4135"/>
              </a:lnSpc>
              <a:buFont typeface="Arial"/>
              <a:buChar char="•"/>
            </a:pPr>
            <a:r>
              <a:rPr lang="en-US" b="true" sz="2954">
                <a:solidFill>
                  <a:srgbClr val="000000"/>
                </a:solidFill>
                <a:latin typeface="Canva Sans Bold"/>
                <a:ea typeface="Canva Sans Bold"/>
                <a:cs typeface="Canva Sans Bold"/>
                <a:sym typeface="Canva Sans Bold"/>
              </a:rPr>
              <a:t>METHODOLOGY - </a:t>
            </a:r>
            <a:r>
              <a:rPr lang="en-US" sz="2954">
                <a:solidFill>
                  <a:srgbClr val="000000"/>
                </a:solidFill>
                <a:latin typeface="Canva Sans"/>
                <a:ea typeface="Canva Sans"/>
                <a:cs typeface="Canva Sans"/>
                <a:sym typeface="Canva Sans"/>
              </a:rPr>
              <a:t>The proposed model leverages Convolutional Neural Networks</a:t>
            </a:r>
          </a:p>
          <a:p>
            <a:pPr algn="l">
              <a:lnSpc>
                <a:spcPts val="4135"/>
              </a:lnSpc>
            </a:pPr>
            <a:r>
              <a:rPr lang="en-US" sz="2954">
                <a:solidFill>
                  <a:srgbClr val="000000"/>
                </a:solidFill>
                <a:latin typeface="Canva Sans"/>
                <a:ea typeface="Canva Sans"/>
                <a:cs typeface="Canva Sans"/>
                <a:sym typeface="Canva Sans"/>
              </a:rPr>
              <a:t>       (CNN) and Long Short Term Memory (LSTM) networks to effectively detect  </a:t>
            </a:r>
          </a:p>
          <a:p>
            <a:pPr algn="l">
              <a:lnSpc>
                <a:spcPts val="4135"/>
              </a:lnSpc>
            </a:pPr>
            <a:r>
              <a:rPr lang="en-US" sz="2954">
                <a:solidFill>
                  <a:srgbClr val="000000"/>
                </a:solidFill>
                <a:latin typeface="Canva Sans"/>
                <a:ea typeface="Canva Sans"/>
                <a:cs typeface="Canva Sans"/>
                <a:sym typeface="Canva Sans"/>
              </a:rPr>
              <a:t>       drowsiness in drivers .</a:t>
            </a:r>
          </a:p>
          <a:p>
            <a:pPr algn="l" marL="637803" indent="-318902" lvl="1">
              <a:lnSpc>
                <a:spcPts val="4135"/>
              </a:lnSpc>
              <a:buFont typeface="Arial"/>
              <a:buChar char="•"/>
            </a:pPr>
            <a:r>
              <a:rPr lang="en-US" b="true" sz="2954">
                <a:solidFill>
                  <a:srgbClr val="000000"/>
                </a:solidFill>
                <a:latin typeface="Canva Sans Bold"/>
                <a:ea typeface="Canva Sans Bold"/>
                <a:cs typeface="Canva Sans Bold"/>
                <a:sym typeface="Canva Sans Bold"/>
              </a:rPr>
              <a:t>ADVANTAGES - </a:t>
            </a:r>
            <a:r>
              <a:rPr lang="en-US" sz="2954">
                <a:solidFill>
                  <a:srgbClr val="000000"/>
                </a:solidFill>
                <a:latin typeface="Canva Sans"/>
                <a:ea typeface="Canva Sans"/>
                <a:cs typeface="Canva Sans"/>
                <a:sym typeface="Canva Sans"/>
              </a:rPr>
              <a:t>The project enhances real-time driver drowsiness detection with high accuracy (96%) using CNN-LSTM and AI-driven alerts to improve road safety.</a:t>
            </a:r>
          </a:p>
          <a:p>
            <a:pPr algn="l" marL="637803" indent="-318902" lvl="1">
              <a:lnSpc>
                <a:spcPts val="4135"/>
              </a:lnSpc>
              <a:buFont typeface="Arial"/>
              <a:buChar char="•"/>
            </a:pPr>
            <a:r>
              <a:rPr lang="en-US" b="true" sz="2954">
                <a:solidFill>
                  <a:srgbClr val="000000"/>
                </a:solidFill>
                <a:latin typeface="Canva Sans Bold"/>
                <a:ea typeface="Canva Sans Bold"/>
                <a:cs typeface="Canva Sans Bold"/>
                <a:sym typeface="Canva Sans Bold"/>
              </a:rPr>
              <a:t>LIMITATIONS</a:t>
            </a:r>
            <a:r>
              <a:rPr lang="en-US" sz="2954">
                <a:solidFill>
                  <a:srgbClr val="000000"/>
                </a:solidFill>
                <a:latin typeface="Canva Sans"/>
                <a:ea typeface="Canva Sans"/>
                <a:cs typeface="Canva Sans"/>
                <a:sym typeface="Canva Sans"/>
              </a:rPr>
              <a:t> </a:t>
            </a:r>
            <a:r>
              <a:rPr lang="en-US" b="true" sz="2954">
                <a:solidFill>
                  <a:srgbClr val="000000"/>
                </a:solidFill>
                <a:latin typeface="Canva Sans Bold"/>
                <a:ea typeface="Canva Sans Bold"/>
                <a:cs typeface="Canva Sans Bold"/>
                <a:sym typeface="Canva Sans Bold"/>
              </a:rPr>
              <a:t>-</a:t>
            </a:r>
            <a:r>
              <a:rPr lang="en-US" sz="2954">
                <a:solidFill>
                  <a:srgbClr val="000000"/>
                </a:solidFill>
                <a:latin typeface="Canva Sans"/>
                <a:ea typeface="Canva Sans"/>
                <a:cs typeface="Canva Sans"/>
                <a:sym typeface="Canva Sans"/>
              </a:rPr>
              <a:t>The system might not work as well when exposed to unpredictability an variability of real world situations . </a:t>
            </a:r>
          </a:p>
          <a:p>
            <a:pPr algn="l" marL="637803" indent="-318902" lvl="1">
              <a:lnSpc>
                <a:spcPts val="4135"/>
              </a:lnSpc>
              <a:buFont typeface="Arial"/>
              <a:buChar char="•"/>
            </a:pPr>
            <a:r>
              <a:rPr lang="en-US" b="true" sz="2954">
                <a:solidFill>
                  <a:srgbClr val="000000"/>
                </a:solidFill>
                <a:latin typeface="Canva Sans Bold"/>
                <a:ea typeface="Canva Sans Bold"/>
                <a:cs typeface="Canva Sans Bold"/>
                <a:sym typeface="Canva Sans Bold"/>
              </a:rPr>
              <a:t>FUTURE WORK - </a:t>
            </a:r>
            <a:r>
              <a:rPr lang="en-US" sz="2954">
                <a:solidFill>
                  <a:srgbClr val="000000"/>
                </a:solidFill>
                <a:latin typeface="Canva Sans"/>
                <a:ea typeface="Canva Sans"/>
                <a:cs typeface="Canva Sans"/>
                <a:sym typeface="Canva Sans"/>
              </a:rPr>
              <a:t>Developing models that can personalize alerts and interventions based on individual driver characteristics and preferences .</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9</a:t>
            </a:r>
          </a:p>
        </p:txBody>
      </p:sp>
      <p:sp>
        <p:nvSpPr>
          <p:cNvPr name="TextBox 3" id="3"/>
          <p:cNvSpPr txBox="true"/>
          <p:nvPr/>
        </p:nvSpPr>
        <p:spPr>
          <a:xfrm rot="0">
            <a:off x="7662906" y="250190"/>
            <a:ext cx="2713483" cy="778510"/>
          </a:xfrm>
          <a:prstGeom prst="rect">
            <a:avLst/>
          </a:prstGeom>
        </p:spPr>
        <p:txBody>
          <a:bodyPr anchor="t" rtlCol="false" tIns="0" lIns="0" bIns="0" rIns="0">
            <a:spAutoFit/>
          </a:bodyPr>
          <a:lstStyle/>
          <a:p>
            <a:pPr algn="ctr">
              <a:lnSpc>
                <a:spcPts val="6440"/>
              </a:lnSpc>
            </a:pPr>
            <a:r>
              <a:rPr lang="en-US" sz="4600" b="true">
                <a:solidFill>
                  <a:srgbClr val="000000"/>
                </a:solidFill>
                <a:latin typeface="Canva Sans Bold"/>
                <a:ea typeface="Canva Sans Bold"/>
                <a:cs typeface="Canva Sans Bold"/>
                <a:sym typeface="Canva Sans Bold"/>
              </a:rPr>
              <a:t>PAPER-2</a:t>
            </a:r>
          </a:p>
        </p:txBody>
      </p:sp>
      <p:sp>
        <p:nvSpPr>
          <p:cNvPr name="TextBox 4" id="4"/>
          <p:cNvSpPr txBox="true"/>
          <p:nvPr/>
        </p:nvSpPr>
        <p:spPr>
          <a:xfrm rot="0">
            <a:off x="1143888" y="2871819"/>
            <a:ext cx="16000223" cy="5314370"/>
          </a:xfrm>
          <a:prstGeom prst="rect">
            <a:avLst/>
          </a:prstGeom>
        </p:spPr>
        <p:txBody>
          <a:bodyPr anchor="t" rtlCol="false" tIns="0" lIns="0" bIns="0" rIns="0">
            <a:spAutoFit/>
          </a:bodyPr>
          <a:lstStyle/>
          <a:p>
            <a:pPr algn="l" marL="652627" indent="-326314" lvl="1">
              <a:lnSpc>
                <a:spcPts val="4231"/>
              </a:lnSpc>
              <a:buFont typeface="Arial"/>
              <a:buChar char="•"/>
            </a:pPr>
            <a:r>
              <a:rPr lang="en-US" b="true" sz="3022">
                <a:solidFill>
                  <a:srgbClr val="000000"/>
                </a:solidFill>
                <a:latin typeface="Canva Sans Bold"/>
                <a:ea typeface="Canva Sans Bold"/>
                <a:cs typeface="Canva Sans Bold"/>
                <a:sym typeface="Canva Sans Bold"/>
              </a:rPr>
              <a:t>METHODOLOGY - </a:t>
            </a:r>
            <a:r>
              <a:rPr lang="en-US" sz="3022">
                <a:solidFill>
                  <a:srgbClr val="000000"/>
                </a:solidFill>
                <a:latin typeface="Canva Sans"/>
                <a:ea typeface="Canva Sans"/>
                <a:cs typeface="Canva Sans"/>
                <a:sym typeface="Canva Sans"/>
              </a:rPr>
              <a:t>It combines machine learning methods with the PERCLOS (percent eye closure) method, using SVM (support vector machines) to evaluate driver fatigue , incorporating Euclidean spacing and eye aspect ratios (EAR).</a:t>
            </a:r>
          </a:p>
          <a:p>
            <a:pPr algn="l" marL="652627" indent="-326314" lvl="1">
              <a:lnSpc>
                <a:spcPts val="4231"/>
              </a:lnSpc>
              <a:buFont typeface="Arial"/>
              <a:buChar char="•"/>
            </a:pPr>
            <a:r>
              <a:rPr lang="en-US" b="true" sz="3022">
                <a:solidFill>
                  <a:srgbClr val="000000"/>
                </a:solidFill>
                <a:latin typeface="Canva Sans Bold"/>
                <a:ea typeface="Canva Sans Bold"/>
                <a:cs typeface="Canva Sans Bold"/>
                <a:sym typeface="Canva Sans Bold"/>
              </a:rPr>
              <a:t>ADVANTAGES - </a:t>
            </a:r>
            <a:r>
              <a:rPr lang="en-US" sz="3022">
                <a:solidFill>
                  <a:srgbClr val="000000"/>
                </a:solidFill>
                <a:latin typeface="Canva Sans"/>
                <a:ea typeface="Canva Sans"/>
                <a:cs typeface="Canva Sans"/>
                <a:sym typeface="Canva Sans"/>
              </a:rPr>
              <a:t>The VigilEye project offers high-accuracy real-time fatigue detection and adaptive learning .</a:t>
            </a:r>
          </a:p>
          <a:p>
            <a:pPr algn="l" marL="652627" indent="-326314" lvl="1">
              <a:lnSpc>
                <a:spcPts val="4231"/>
              </a:lnSpc>
              <a:buFont typeface="Arial"/>
              <a:buChar char="•"/>
            </a:pPr>
            <a:r>
              <a:rPr lang="en-US" b="true" sz="3022">
                <a:solidFill>
                  <a:srgbClr val="000000"/>
                </a:solidFill>
                <a:latin typeface="Canva Sans Bold"/>
                <a:ea typeface="Canva Sans Bold"/>
                <a:cs typeface="Canva Sans Bold"/>
                <a:sym typeface="Canva Sans Bold"/>
              </a:rPr>
              <a:t>LIMITATIONS - </a:t>
            </a:r>
            <a:r>
              <a:rPr lang="en-US" sz="3022">
                <a:solidFill>
                  <a:srgbClr val="000000"/>
                </a:solidFill>
                <a:latin typeface="Canva Sans"/>
                <a:ea typeface="Canva Sans"/>
                <a:cs typeface="Canva Sans"/>
                <a:sym typeface="Canva Sans"/>
              </a:rPr>
              <a:t>Reliability and Precision levels affected by lighting conditions and proximity (distance) of the driver . Reliability rate was lower when lighting was poor or while the driver was too close to the camera .</a:t>
            </a:r>
          </a:p>
          <a:p>
            <a:pPr algn="l" marL="652627" indent="-326314" lvl="1">
              <a:lnSpc>
                <a:spcPts val="4231"/>
              </a:lnSpc>
              <a:buFont typeface="Arial"/>
              <a:buChar char="•"/>
            </a:pPr>
            <a:r>
              <a:rPr lang="en-US" b="true" sz="3022">
                <a:solidFill>
                  <a:srgbClr val="000000"/>
                </a:solidFill>
                <a:latin typeface="Canva Sans Bold"/>
                <a:ea typeface="Canva Sans Bold"/>
                <a:cs typeface="Canva Sans Bold"/>
                <a:sym typeface="Canva Sans Bold"/>
              </a:rPr>
              <a:t>FUTURE WORKS - </a:t>
            </a:r>
            <a:r>
              <a:rPr lang="en-US" sz="3022">
                <a:solidFill>
                  <a:srgbClr val="000000"/>
                </a:solidFill>
                <a:latin typeface="Canva Sans"/>
                <a:ea typeface="Canva Sans"/>
                <a:cs typeface="Canva Sans"/>
                <a:sym typeface="Canva Sans"/>
              </a:rPr>
              <a:t>Collaboration with autonomous vehicles , developing mechanisms where the vehicle can autonomously adjust .</a:t>
            </a:r>
          </a:p>
        </p:txBody>
      </p:sp>
      <p:sp>
        <p:nvSpPr>
          <p:cNvPr name="TextBox 5" id="5"/>
          <p:cNvSpPr txBox="true"/>
          <p:nvPr/>
        </p:nvSpPr>
        <p:spPr>
          <a:xfrm rot="0">
            <a:off x="1143888" y="1242816"/>
            <a:ext cx="16000223" cy="1215704"/>
          </a:xfrm>
          <a:prstGeom prst="rect">
            <a:avLst/>
          </a:prstGeom>
        </p:spPr>
        <p:txBody>
          <a:bodyPr anchor="t" rtlCol="false" tIns="0" lIns="0" bIns="0" rIns="0">
            <a:spAutoFit/>
          </a:bodyPr>
          <a:lstStyle/>
          <a:p>
            <a:pPr algn="ctr">
              <a:lnSpc>
                <a:spcPts val="4917"/>
              </a:lnSpc>
            </a:pPr>
            <a:r>
              <a:rPr lang="en-US" sz="3512" b="true">
                <a:solidFill>
                  <a:srgbClr val="000000"/>
                </a:solidFill>
                <a:latin typeface="Canva Sans Bold"/>
                <a:ea typeface="Canva Sans Bold"/>
                <a:cs typeface="Canva Sans Bold"/>
                <a:sym typeface="Canva Sans Bold"/>
              </a:rPr>
              <a:t>TITLE : Vigil eye Machine Learning - powered driver fatigue recognition for safer roads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DAGenAcNwNM</dc:identifier>
  <dcterms:modified xsi:type="dcterms:W3CDTF">2011-08-01T06:04:30Z</dcterms:modified>
  <cp:revision>1</cp:revision>
  <dc:title>Your paragraph text</dc:title>
</cp:coreProperties>
</file>