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Quicksa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icksand-bold.fntdata"/><Relationship Id="rId6" Type="http://schemas.openxmlformats.org/officeDocument/2006/relationships/slide" Target="slides/slide1.xml"/><Relationship Id="rId18" Type="http://schemas.openxmlformats.org/officeDocument/2006/relationships/font" Target="fonts/Quicksa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b8da33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b8da33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b8da33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2b8da33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2b8da3339_0_1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2b8da333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b8da3339_0_10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b8da333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b8da3339_0_1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b8da333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b8da3339_0_1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b8da333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b8da3339_0_1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b8da33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9" Type="http://schemas.openxmlformats.org/officeDocument/2006/relationships/image" Target="../media/image1.png"/><Relationship Id="rId5" Type="http://schemas.openxmlformats.org/officeDocument/2006/relationships/image" Target="../media/image26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23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9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 flipH="1" rot="-1175499">
            <a:off x="6562323" y="721474"/>
            <a:ext cx="1436952" cy="143695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32350" y="997275"/>
            <a:ext cx="8520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Working Gear</a:t>
            </a:r>
            <a:r>
              <a:rPr lang="en-GB" sz="6000">
                <a:latin typeface="Lato"/>
                <a:ea typeface="Lato"/>
                <a:cs typeface="Lato"/>
                <a:sym typeface="Lato"/>
              </a:rPr>
              <a:t> 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678" y="1139550"/>
            <a:ext cx="1001025" cy="10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0" y="3626675"/>
            <a:ext cx="9144000" cy="688200"/>
          </a:xfrm>
          <a:prstGeom prst="roundRect">
            <a:avLst>
              <a:gd fmla="val 0" name="adj"/>
            </a:avLst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Integrated Inventory Management System</a:t>
            </a:r>
            <a:r>
              <a:rPr i="1" lang="en-GB" sz="3000">
                <a:latin typeface="Lato"/>
                <a:ea typeface="Lato"/>
                <a:cs typeface="Lato"/>
                <a:sym typeface="Lato"/>
              </a:rPr>
              <a:t> </a:t>
            </a:r>
            <a:endParaRPr i="1"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65738"/>
            <a:ext cx="4221049" cy="76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1050" y="2865738"/>
            <a:ext cx="4221049" cy="76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b="0" l="0" r="83371" t="0"/>
          <a:stretch/>
        </p:blipFill>
        <p:spPr>
          <a:xfrm>
            <a:off x="8442100" y="2865750"/>
            <a:ext cx="701900" cy="7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0750" y="4756125"/>
            <a:ext cx="91440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Andy, Bailey, Kushank, Naz, Omar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Use Cases</a:t>
            </a:r>
            <a:endParaRPr sz="4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38050" y="1813850"/>
            <a:ext cx="3750300" cy="2630100"/>
          </a:xfrm>
          <a:prstGeom prst="roundRect">
            <a:avLst>
              <a:gd fmla="val 44063" name="adj"/>
            </a:avLst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Appointment Booking</a:t>
            </a:r>
            <a:endParaRPr i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853175" y="1813850"/>
            <a:ext cx="3750300" cy="2630100"/>
          </a:xfrm>
          <a:prstGeom prst="roundRect">
            <a:avLst>
              <a:gd fmla="val 44063" name="adj"/>
            </a:avLst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Inventory Updating</a:t>
            </a:r>
            <a:endParaRPr i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0" y="0"/>
            <a:ext cx="9144000" cy="161100"/>
          </a:xfrm>
          <a:prstGeom prst="roundRect">
            <a:avLst>
              <a:gd fmla="val 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0" y="4982400"/>
            <a:ext cx="9144000" cy="161100"/>
          </a:xfrm>
          <a:prstGeom prst="roundRect">
            <a:avLst>
              <a:gd fmla="val 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8142978" y="161100"/>
            <a:ext cx="1001025" cy="10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7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 flipH="1" rot="10800000">
            <a:off x="7437863" y="2604150"/>
            <a:ext cx="1719300" cy="9600"/>
          </a:xfrm>
          <a:prstGeom prst="straightConnector1">
            <a:avLst/>
          </a:prstGeom>
          <a:noFill/>
          <a:ln cap="flat" cmpd="sng" w="38100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6273063" y="2613750"/>
            <a:ext cx="12237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5049350" y="2613750"/>
            <a:ext cx="12237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978513" y="2613750"/>
            <a:ext cx="12237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2695800" y="2627975"/>
            <a:ext cx="1223700" cy="0"/>
          </a:xfrm>
          <a:prstGeom prst="straightConnector1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1096513" y="2627975"/>
            <a:ext cx="1223700" cy="0"/>
          </a:xfrm>
          <a:prstGeom prst="straightConnector1">
            <a:avLst/>
          </a:prstGeom>
          <a:noFill/>
          <a:ln cap="flat" cmpd="sng" w="381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/>
          <p:nvPr/>
        </p:nvSpPr>
        <p:spPr>
          <a:xfrm>
            <a:off x="686888" y="2232000"/>
            <a:ext cx="796800" cy="763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092263" y="2232000"/>
            <a:ext cx="796800" cy="7635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421425" y="2232000"/>
            <a:ext cx="796800" cy="7635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750613" y="2232000"/>
            <a:ext cx="796800" cy="7635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-76212" y="3211325"/>
            <a:ext cx="2180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 Month</a:t>
            </a:r>
            <a:r>
              <a:rPr b="1"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Development Complete</a:t>
            </a: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400325" y="1134175"/>
            <a:ext cx="21807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Volunteer training</a:t>
            </a:r>
            <a:endParaRPr sz="18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1.5 Months</a:t>
            </a:r>
            <a:endParaRPr b="1" sz="22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898213" y="3211325"/>
            <a:ext cx="19083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2 Months</a:t>
            </a:r>
            <a:endParaRPr b="1"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Integrate system with current website</a:t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829325" y="877150"/>
            <a:ext cx="26394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Update Partnered Agencies &amp; Launch</a:t>
            </a:r>
            <a:endParaRPr sz="18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2.5 Months</a:t>
            </a:r>
            <a:endParaRPr b="1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524038" y="3238850"/>
            <a:ext cx="19083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3 Months</a:t>
            </a:r>
            <a:endParaRPr b="1"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Receive feedback on new system</a:t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829526" y="877150"/>
            <a:ext cx="2108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Add new features if needed</a:t>
            </a:r>
            <a:endParaRPr sz="18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4 Months</a:t>
            </a:r>
            <a:endParaRPr b="1" sz="22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313" y="2383213"/>
            <a:ext cx="461050" cy="46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5"/>
          <p:cNvGrpSpPr/>
          <p:nvPr/>
        </p:nvGrpSpPr>
        <p:grpSpPr>
          <a:xfrm>
            <a:off x="6079788" y="2232000"/>
            <a:ext cx="796800" cy="763500"/>
            <a:chOff x="5851188" y="2232000"/>
            <a:chExt cx="796800" cy="763500"/>
          </a:xfrm>
        </p:grpSpPr>
        <p:sp>
          <p:nvSpPr>
            <p:cNvPr id="95" name="Google Shape;95;p15"/>
            <p:cNvSpPr/>
            <p:nvPr/>
          </p:nvSpPr>
          <p:spPr>
            <a:xfrm>
              <a:off x="5851188" y="2232000"/>
              <a:ext cx="796800" cy="7635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6" name="Google Shape;9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40375" y="2318300"/>
              <a:ext cx="618426" cy="6184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1450" y="2304537"/>
            <a:ext cx="618450" cy="61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5"/>
          <p:cNvGrpSpPr/>
          <p:nvPr/>
        </p:nvGrpSpPr>
        <p:grpSpPr>
          <a:xfrm>
            <a:off x="7472992" y="2217391"/>
            <a:ext cx="821167" cy="821167"/>
            <a:chOff x="7015792" y="2217391"/>
            <a:chExt cx="821167" cy="821167"/>
          </a:xfrm>
        </p:grpSpPr>
        <p:sp>
          <p:nvSpPr>
            <p:cNvPr id="99" name="Google Shape;99;p15"/>
            <p:cNvSpPr/>
            <p:nvPr/>
          </p:nvSpPr>
          <p:spPr>
            <a:xfrm>
              <a:off x="7027950" y="2232000"/>
              <a:ext cx="796800" cy="763500"/>
            </a:xfrm>
            <a:prstGeom prst="ellipse">
              <a:avLst/>
            </a:prstGeom>
            <a:solidFill>
              <a:srgbClr val="66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" name="Google Shape;100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492278">
              <a:off x="7117163" y="2318762"/>
              <a:ext cx="618425" cy="618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049" y="2356343"/>
            <a:ext cx="504508" cy="51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0693" y="2268536"/>
            <a:ext cx="676643" cy="69042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0" y="4982400"/>
            <a:ext cx="9144000" cy="161100"/>
          </a:xfrm>
          <a:prstGeom prst="roundRect">
            <a:avLst>
              <a:gd fmla="val 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9">
            <a:alphaModFix amt="43000"/>
          </a:blip>
          <a:stretch>
            <a:fillRect/>
          </a:stretch>
        </p:blipFill>
        <p:spPr>
          <a:xfrm>
            <a:off x="8142978" y="161100"/>
            <a:ext cx="1001025" cy="10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1638" y="3086575"/>
            <a:ext cx="3351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Automated Newsletters</a:t>
            </a:r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27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Future Iterations</a:t>
            </a:r>
            <a:r>
              <a:rPr lang="en-GB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1371588" y="1272100"/>
            <a:ext cx="803525" cy="8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1371588" y="3018799"/>
            <a:ext cx="860124" cy="86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 amt="28000"/>
          </a:blip>
          <a:stretch>
            <a:fillRect/>
          </a:stretch>
        </p:blipFill>
        <p:spPr>
          <a:xfrm>
            <a:off x="4340763" y="1994704"/>
            <a:ext cx="803500" cy="79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 amt="33000"/>
          </a:blip>
          <a:stretch>
            <a:fillRect/>
          </a:stretch>
        </p:blipFill>
        <p:spPr>
          <a:xfrm>
            <a:off x="7342875" y="2963250"/>
            <a:ext cx="860125" cy="8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7">
            <a:alphaModFix amt="44000"/>
          </a:blip>
          <a:stretch>
            <a:fillRect/>
          </a:stretch>
        </p:blipFill>
        <p:spPr>
          <a:xfrm>
            <a:off x="6968894" y="1322519"/>
            <a:ext cx="1708400" cy="10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-76850" y="2107875"/>
            <a:ext cx="3828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Enhance forecasting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Predictive analytics for when inventory is low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80750" y="3472750"/>
            <a:ext cx="3747300" cy="18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Notifications system will be completed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024550" y="1815675"/>
            <a:ext cx="30678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Automated tax receipts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6418175" y="3922013"/>
            <a:ext cx="26529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Option to add new type of workgear or update existing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0" y="4982400"/>
            <a:ext cx="9144000" cy="161100"/>
          </a:xfrm>
          <a:prstGeom prst="roundRect">
            <a:avLst>
              <a:gd fmla="val 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0" y="0"/>
            <a:ext cx="9144000" cy="161100"/>
          </a:xfrm>
          <a:prstGeom prst="roundRect">
            <a:avLst>
              <a:gd fmla="val 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27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Costs 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0" y="1625225"/>
            <a:ext cx="9144000" cy="2055000"/>
          </a:xfrm>
          <a:prstGeom prst="roundRect">
            <a:avLst>
              <a:gd fmla="val 0" name="adj"/>
            </a:avLst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$0.00 with open source software!</a:t>
            </a:r>
            <a:endParaRPr i="1"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0" y="413100"/>
            <a:ext cx="9144000" cy="457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025" y="1179100"/>
            <a:ext cx="3812000" cy="38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815275" y="2849100"/>
            <a:ext cx="38991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Thank you for listening!</a:t>
            </a:r>
            <a:endParaRPr b="1" i="1" sz="3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4982400"/>
            <a:ext cx="9144000" cy="161100"/>
          </a:xfrm>
          <a:prstGeom prst="roundRect">
            <a:avLst>
              <a:gd fmla="val 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27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Uses of Data 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25" y="17503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280900" y="3481575"/>
            <a:ext cx="2331000" cy="974400"/>
          </a:xfrm>
          <a:prstGeom prst="roundRect">
            <a:avLst>
              <a:gd fmla="val 44063" name="adj"/>
            </a:avLst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Trends</a:t>
            </a:r>
            <a:endParaRPr i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3422000" y="3481575"/>
            <a:ext cx="2300100" cy="974400"/>
          </a:xfrm>
          <a:prstGeom prst="roundRect">
            <a:avLst>
              <a:gd fmla="val 44063" name="adj"/>
            </a:avLst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Forecasting</a:t>
            </a:r>
            <a:endParaRPr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625" y="175035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3325" y="17503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6532200" y="3481575"/>
            <a:ext cx="2300100" cy="974400"/>
          </a:xfrm>
          <a:prstGeom prst="roundRect">
            <a:avLst>
              <a:gd fmla="val 44063" name="adj"/>
            </a:avLst>
          </a:prstGeom>
          <a:solidFill>
            <a:srgbClr val="E0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Reports</a:t>
            </a:r>
            <a:endParaRPr i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0" y="4982400"/>
            <a:ext cx="9144000" cy="161100"/>
          </a:xfrm>
          <a:prstGeom prst="roundRect">
            <a:avLst>
              <a:gd fmla="val 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0" y="0"/>
            <a:ext cx="9144000" cy="161100"/>
          </a:xfrm>
          <a:prstGeom prst="roundRect">
            <a:avLst>
              <a:gd fmla="val 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6">
            <a:alphaModFix amt="43000"/>
          </a:blip>
          <a:stretch>
            <a:fillRect/>
          </a:stretch>
        </p:blipFill>
        <p:spPr>
          <a:xfrm>
            <a:off x="8142978" y="161100"/>
            <a:ext cx="1001025" cy="10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27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Behaviour Flow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32175" y="1280500"/>
            <a:ext cx="1095825" cy="109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0"/>
          <p:cNvGrpSpPr/>
          <p:nvPr/>
        </p:nvGrpSpPr>
        <p:grpSpPr>
          <a:xfrm>
            <a:off x="1960323" y="1086755"/>
            <a:ext cx="1287025" cy="1234806"/>
            <a:chOff x="1719350" y="1198065"/>
            <a:chExt cx="1178270" cy="1178250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4">
              <a:alphaModFix amt="82000"/>
            </a:blip>
            <a:stretch>
              <a:fillRect/>
            </a:stretch>
          </p:blipFill>
          <p:spPr>
            <a:xfrm>
              <a:off x="1719350" y="1198065"/>
              <a:ext cx="1178270" cy="117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0"/>
            <p:cNvSpPr txBox="1"/>
            <p:nvPr/>
          </p:nvSpPr>
          <p:spPr>
            <a:xfrm>
              <a:off x="1985775" y="1308963"/>
              <a:ext cx="792600" cy="10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latin typeface="Lato"/>
                  <a:ea typeface="Lato"/>
                  <a:cs typeface="Lato"/>
                  <a:sym typeface="Lato"/>
                </a:rPr>
                <a:t>Appt.</a:t>
              </a:r>
              <a:endParaRPr sz="15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latin typeface="Lato"/>
                  <a:ea typeface="Lato"/>
                  <a:cs typeface="Lato"/>
                  <a:sym typeface="Lato"/>
                </a:rPr>
                <a:t>+</a:t>
              </a:r>
              <a:endParaRPr sz="15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latin typeface="Lato"/>
                  <a:ea typeface="Lato"/>
                  <a:cs typeface="Lato"/>
                  <a:sym typeface="Lato"/>
                </a:rPr>
                <a:t>Client info</a:t>
              </a:r>
              <a:endParaRPr sz="15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949" y="432425"/>
            <a:ext cx="1287025" cy="12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>
            <a:off x="6719950" y="3294025"/>
            <a:ext cx="1287025" cy="12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7">
            <a:alphaModFix amt="40000"/>
          </a:blip>
          <a:stretch>
            <a:fillRect/>
          </a:stretch>
        </p:blipFill>
        <p:spPr>
          <a:xfrm>
            <a:off x="2034175" y="3467435"/>
            <a:ext cx="1287025" cy="12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-168800" y="3166875"/>
            <a:ext cx="1888148" cy="188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9">
            <a:alphaModFix amt="45000"/>
          </a:blip>
          <a:stretch>
            <a:fillRect/>
          </a:stretch>
        </p:blipFill>
        <p:spPr>
          <a:xfrm>
            <a:off x="861426" y="3972025"/>
            <a:ext cx="666567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>
            <a:off x="1230125" y="1763200"/>
            <a:ext cx="858300" cy="191400"/>
          </a:xfrm>
          <a:prstGeom prst="rightArrow">
            <a:avLst>
              <a:gd fmla="val 50000" name="adj1"/>
              <a:gd fmla="val 155642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1528000" y="4162675"/>
            <a:ext cx="630900" cy="191400"/>
          </a:xfrm>
          <a:prstGeom prst="rightArrow">
            <a:avLst>
              <a:gd fmla="val 50000" name="adj1"/>
              <a:gd fmla="val 155642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 rot="933333">
            <a:off x="3090821" y="1855716"/>
            <a:ext cx="1405066" cy="191499"/>
          </a:xfrm>
          <a:prstGeom prst="rightArrow">
            <a:avLst>
              <a:gd fmla="val 53657" name="adj1"/>
              <a:gd fmla="val 155642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 rot="-1487534">
            <a:off x="3090797" y="3342879"/>
            <a:ext cx="1405102" cy="191677"/>
          </a:xfrm>
          <a:prstGeom prst="rightArrow">
            <a:avLst>
              <a:gd fmla="val 53657" name="adj1"/>
              <a:gd fmla="val 155642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 rot="-1487865">
            <a:off x="5663886" y="1538838"/>
            <a:ext cx="1274628" cy="191677"/>
          </a:xfrm>
          <a:prstGeom prst="rightArrow">
            <a:avLst>
              <a:gd fmla="val 53657" name="adj1"/>
              <a:gd fmla="val 155642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10">
            <a:alphaModFix amt="38000"/>
          </a:blip>
          <a:stretch>
            <a:fillRect/>
          </a:stretch>
        </p:blipFill>
        <p:spPr>
          <a:xfrm>
            <a:off x="4343763" y="1773250"/>
            <a:ext cx="1596975" cy="15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/>
          <p:nvPr/>
        </p:nvSpPr>
        <p:spPr>
          <a:xfrm rot="1787222">
            <a:off x="5719312" y="3320633"/>
            <a:ext cx="1315277" cy="191485"/>
          </a:xfrm>
          <a:prstGeom prst="rightArrow">
            <a:avLst>
              <a:gd fmla="val 53657" name="adj1"/>
              <a:gd fmla="val 155642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4021425" y="3294025"/>
            <a:ext cx="21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Bakon </a:t>
            </a:r>
            <a:endParaRPr b="1" sz="2400">
              <a:solidFill>
                <a:srgbClr val="CC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-GB" sz="24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System</a:t>
            </a:r>
            <a:endParaRPr b="1" sz="2400">
              <a:solidFill>
                <a:srgbClr val="CC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6325925" y="4406125"/>
            <a:ext cx="21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-GB" sz="24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Inventory</a:t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6273100" y="1542050"/>
            <a:ext cx="21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-GB" sz="24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Calendar</a:t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0" y="4982400"/>
            <a:ext cx="9144000" cy="161100"/>
          </a:xfrm>
          <a:prstGeom prst="roundRect">
            <a:avLst>
              <a:gd fmla="val 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2244776" y="3714026"/>
            <a:ext cx="8658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Update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Stock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2323220">
            <a:off x="4709362" y="1717700"/>
            <a:ext cx="865802" cy="86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