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45" r:id="rId3"/>
    <p:sldId id="350" r:id="rId4"/>
    <p:sldId id="338" r:id="rId5"/>
    <p:sldId id="352" r:id="rId6"/>
    <p:sldId id="353" r:id="rId7"/>
    <p:sldId id="340" r:id="rId8"/>
    <p:sldId id="372" r:id="rId9"/>
    <p:sldId id="342" r:id="rId10"/>
    <p:sldId id="376" r:id="rId11"/>
    <p:sldId id="374" r:id="rId12"/>
    <p:sldId id="373" r:id="rId13"/>
    <p:sldId id="341" r:id="rId14"/>
    <p:sldId id="375" r:id="rId15"/>
    <p:sldId id="378" r:id="rId16"/>
    <p:sldId id="346" r:id="rId17"/>
    <p:sldId id="347" r:id="rId18"/>
    <p:sldId id="348" r:id="rId19"/>
    <p:sldId id="349" r:id="rId20"/>
    <p:sldId id="337" r:id="rId21"/>
    <p:sldId id="260" r:id="rId22"/>
    <p:sldId id="261" r:id="rId23"/>
    <p:sldId id="263" r:id="rId24"/>
    <p:sldId id="356" r:id="rId25"/>
    <p:sldId id="357" r:id="rId26"/>
    <p:sldId id="312" r:id="rId27"/>
    <p:sldId id="313" r:id="rId28"/>
    <p:sldId id="317" r:id="rId29"/>
    <p:sldId id="318" r:id="rId30"/>
    <p:sldId id="320" r:id="rId31"/>
    <p:sldId id="321" r:id="rId32"/>
    <p:sldId id="322" r:id="rId33"/>
    <p:sldId id="360" r:id="rId34"/>
    <p:sldId id="377" r:id="rId35"/>
    <p:sldId id="324" r:id="rId36"/>
    <p:sldId id="361" r:id="rId37"/>
    <p:sldId id="362" r:id="rId38"/>
    <p:sldId id="358" r:id="rId39"/>
    <p:sldId id="368" r:id="rId40"/>
    <p:sldId id="363" r:id="rId41"/>
    <p:sldId id="364" r:id="rId42"/>
    <p:sldId id="367" r:id="rId43"/>
    <p:sldId id="365" r:id="rId44"/>
    <p:sldId id="366" r:id="rId45"/>
    <p:sldId id="359" r:id="rId46"/>
    <p:sldId id="326" r:id="rId47"/>
    <p:sldId id="327" r:id="rId48"/>
    <p:sldId id="328" r:id="rId49"/>
    <p:sldId id="369" r:id="rId50"/>
    <p:sldId id="334" r:id="rId51"/>
    <p:sldId id="371" r:id="rId52"/>
    <p:sldId id="329" r:id="rId53"/>
    <p:sldId id="331" r:id="rId54"/>
    <p:sldId id="333" r:id="rId55"/>
    <p:sldId id="370" r:id="rId56"/>
    <p:sldId id="33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40"/>
    <a:srgbClr val="00216E"/>
    <a:srgbClr val="808080"/>
    <a:srgbClr val="EBEBEB"/>
    <a:srgbClr val="000000"/>
    <a:srgbClr val="012549"/>
    <a:srgbClr val="000C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40" autoAdjust="0"/>
    <p:restoredTop sz="94591" autoAdjust="0"/>
  </p:normalViewPr>
  <p:slideViewPr>
    <p:cSldViewPr>
      <p:cViewPr>
        <p:scale>
          <a:sx n="85" d="100"/>
          <a:sy n="85" d="100"/>
        </p:scale>
        <p:origin x="-355" y="-29"/>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A194F4-A24B-49C8-97DD-6E108C6DB219}" type="datetimeFigureOut">
              <a:rPr lang="zh-TW" altLang="en-US" smtClean="0"/>
              <a:pPr/>
              <a:t>2017/3/29</a:t>
            </a:fld>
            <a:endParaRPr lang="zh-TW"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44F1DC-9CED-48A7-98CB-B30A9AE956E8}" type="slidenum">
              <a:rPr lang="zh-TW" altLang="en-US" smtClean="0"/>
              <a:pPr/>
              <a:t>‹#›</a:t>
            </a:fld>
            <a:endParaRPr lang="zh-TW" altLang="en-US"/>
          </a:p>
        </p:txBody>
      </p:sp>
    </p:spTree>
    <p:extLst>
      <p:ext uri="{BB962C8B-B14F-4D97-AF65-F5344CB8AC3E}">
        <p14:creationId xmlns:p14="http://schemas.microsoft.com/office/powerpoint/2010/main" val="3886096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mailto:simingtian@ust.hk"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FCD3696-E69A-4297-B75F-5094FB667F13}" type="slidenum">
              <a:rPr lang="en-US" altLang="zh-TW"/>
              <a:pPr/>
              <a:t>7</a:t>
            </a:fld>
            <a:endParaRPr lang="en-US" altLang="zh-TW"/>
          </a:p>
        </p:txBody>
      </p:sp>
      <p:sp>
        <p:nvSpPr>
          <p:cNvPr id="96259" name="Rectangle 7"/>
          <p:cNvSpPr txBox="1">
            <a:spLocks noGrp="1" noChangeArrowheads="1"/>
          </p:cNvSpPr>
          <p:nvPr/>
        </p:nvSpPr>
        <p:spPr bwMode="auto">
          <a:xfrm>
            <a:off x="3884614" y="8685214"/>
            <a:ext cx="2971800" cy="457200"/>
          </a:xfrm>
          <a:prstGeom prst="rect">
            <a:avLst/>
          </a:prstGeom>
          <a:noFill/>
          <a:ln w="9525">
            <a:noFill/>
            <a:miter lim="800000"/>
            <a:headEnd/>
            <a:tailEnd/>
          </a:ln>
        </p:spPr>
        <p:txBody>
          <a:bodyPr lIns="91425" tIns="45714" rIns="91425" bIns="45714" anchor="b"/>
          <a:lstStyle/>
          <a:p>
            <a:pPr algn="r"/>
            <a:fld id="{1B4A696E-2190-4007-8C8E-949D8FFD8B2F}" type="slidenum">
              <a:rPr lang="en-US" altLang="zh-CN" sz="1200"/>
              <a:pPr algn="r"/>
              <a:t>7</a:t>
            </a:fld>
            <a:endParaRPr lang="en-US" altLang="zh-CN" sz="1200" dirty="0"/>
          </a:p>
        </p:txBody>
      </p:sp>
      <p:sp>
        <p:nvSpPr>
          <p:cNvPr id="96260" name="Rectangle 2"/>
          <p:cNvSpPr>
            <a:spLocks noGrp="1" noRot="1" noChangeAspect="1" noChangeArrowheads="1" noTextEdit="1"/>
          </p:cNvSpPr>
          <p:nvPr>
            <p:ph type="sldImg"/>
          </p:nvPr>
        </p:nvSpPr>
        <p:spPr>
          <a:xfrm>
            <a:off x="923925" y="685800"/>
            <a:ext cx="5030788" cy="3771900"/>
          </a:xfrm>
          <a:ln/>
        </p:spPr>
      </p:sp>
      <p:sp>
        <p:nvSpPr>
          <p:cNvPr id="96261" name="Rectangle 3"/>
          <p:cNvSpPr>
            <a:spLocks noGrp="1" noChangeArrowheads="1"/>
          </p:cNvSpPr>
          <p:nvPr>
            <p:ph type="body" idx="1"/>
          </p:nvPr>
        </p:nvSpPr>
        <p:spPr>
          <a:noFill/>
          <a:ln/>
        </p:spPr>
        <p:txBody>
          <a:bodyPr lIns="91425" tIns="45714" rIns="91425" bIns="45714"/>
          <a:lstStyle/>
          <a:p>
            <a:pPr marL="228586" indent="-228586">
              <a:lnSpc>
                <a:spcPct val="80000"/>
              </a:lnSpc>
            </a:pPr>
            <a:endParaRPr lang="zh-CN" altLang="zh-CN" sz="8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p:spPr>
        <p:txBody>
          <a:bodyPr/>
          <a:lstStyle/>
          <a:p>
            <a:endParaRPr lang="zh-TW" altLang="zh-TW" smtClean="0">
              <a:latin typeface="Times New Roman" pitchFamily="-65" charset="0"/>
              <a:ea typeface="ＭＳ Ｐゴシック" pitchFamily="-65" charset="-128"/>
            </a:endParaRPr>
          </a:p>
        </p:txBody>
      </p:sp>
      <p:sp>
        <p:nvSpPr>
          <p:cNvPr id="125956" name="Slide Number Placeholder 3"/>
          <p:cNvSpPr>
            <a:spLocks noGrp="1"/>
          </p:cNvSpPr>
          <p:nvPr>
            <p:ph type="sldNum" sz="quarter" idx="5"/>
          </p:nvPr>
        </p:nvSpPr>
        <p:spPr>
          <a:noFill/>
        </p:spPr>
        <p:txBody>
          <a:bodyPr/>
          <a:lstStyle/>
          <a:p>
            <a:fld id="{761AB02B-08C7-4C10-9052-8B506DB556C5}" type="slidenum">
              <a:rPr lang="en-US" altLang="zh-TW"/>
              <a:pPr/>
              <a:t>27</a:t>
            </a:fld>
            <a:endParaRPr lang="en-US" altLang="zh-TW"/>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p:spPr>
        <p:txBody>
          <a:bodyPr/>
          <a:lstStyle/>
          <a:p>
            <a:endParaRPr lang="zh-TW" altLang="zh-TW" smtClean="0">
              <a:latin typeface="Times New Roman" pitchFamily="-65" charset="0"/>
              <a:ea typeface="ＭＳ Ｐゴシック" pitchFamily="-65" charset="-128"/>
            </a:endParaRPr>
          </a:p>
        </p:txBody>
      </p:sp>
      <p:sp>
        <p:nvSpPr>
          <p:cNvPr id="134148" name="Slide Number Placeholder 3"/>
          <p:cNvSpPr>
            <a:spLocks noGrp="1"/>
          </p:cNvSpPr>
          <p:nvPr>
            <p:ph type="sldNum" sz="quarter" idx="5"/>
          </p:nvPr>
        </p:nvSpPr>
        <p:spPr>
          <a:noFill/>
        </p:spPr>
        <p:txBody>
          <a:bodyPr/>
          <a:lstStyle/>
          <a:p>
            <a:fld id="{B72A7964-ACB1-4C2A-83BB-294D6B9F4C7C}" type="slidenum">
              <a:rPr lang="en-US" altLang="zh-TW"/>
              <a:pPr/>
              <a:t>28</a:t>
            </a:fld>
            <a:endParaRPr lang="en-US" altLang="zh-TW"/>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p:spPr>
        <p:txBody>
          <a:bodyPr/>
          <a:lstStyle/>
          <a:p>
            <a:endParaRPr lang="zh-TW" altLang="zh-TW" smtClean="0">
              <a:latin typeface="Times New Roman" pitchFamily="-65" charset="0"/>
              <a:ea typeface="ＭＳ Ｐゴシック" pitchFamily="-65" charset="-128"/>
            </a:endParaRPr>
          </a:p>
        </p:txBody>
      </p:sp>
      <p:sp>
        <p:nvSpPr>
          <p:cNvPr id="136196" name="Slide Number Placeholder 3"/>
          <p:cNvSpPr>
            <a:spLocks noGrp="1"/>
          </p:cNvSpPr>
          <p:nvPr>
            <p:ph type="sldNum" sz="quarter" idx="5"/>
          </p:nvPr>
        </p:nvSpPr>
        <p:spPr>
          <a:noFill/>
        </p:spPr>
        <p:txBody>
          <a:bodyPr/>
          <a:lstStyle/>
          <a:p>
            <a:fld id="{FABCC1AC-E0AF-4AF2-9EE9-71F6ED7DD0BF}" type="slidenum">
              <a:rPr lang="en-US" altLang="zh-TW"/>
              <a:pPr/>
              <a:t>29</a:t>
            </a:fld>
            <a:endParaRPr lang="en-US" altLang="zh-TW"/>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p:spPr>
        <p:txBody>
          <a:bodyPr/>
          <a:lstStyle/>
          <a:p>
            <a:endParaRPr lang="zh-TW" altLang="zh-TW" smtClean="0">
              <a:latin typeface="Times New Roman" pitchFamily="-65" charset="0"/>
              <a:ea typeface="ＭＳ Ｐゴシック" pitchFamily="-65" charset="-128"/>
            </a:endParaRPr>
          </a:p>
        </p:txBody>
      </p:sp>
      <p:sp>
        <p:nvSpPr>
          <p:cNvPr id="140292" name="Slide Number Placeholder 3"/>
          <p:cNvSpPr>
            <a:spLocks noGrp="1"/>
          </p:cNvSpPr>
          <p:nvPr>
            <p:ph type="sldNum" sz="quarter" idx="5"/>
          </p:nvPr>
        </p:nvSpPr>
        <p:spPr>
          <a:noFill/>
        </p:spPr>
        <p:txBody>
          <a:bodyPr/>
          <a:lstStyle/>
          <a:p>
            <a:fld id="{DF2E85E2-A253-4300-9F71-4D4859A85525}" type="slidenum">
              <a:rPr lang="en-US" altLang="zh-TW"/>
              <a:pPr/>
              <a:t>30</a:t>
            </a:fld>
            <a:endParaRPr lang="en-US" altLang="zh-TW"/>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p:spPr>
        <p:txBody>
          <a:bodyPr/>
          <a:lstStyle/>
          <a:p>
            <a:endParaRPr lang="zh-TW" altLang="zh-TW" smtClean="0">
              <a:latin typeface="Times New Roman" pitchFamily="-65" charset="0"/>
              <a:ea typeface="ＭＳ Ｐゴシック" pitchFamily="-65" charset="-128"/>
            </a:endParaRPr>
          </a:p>
        </p:txBody>
      </p:sp>
      <p:sp>
        <p:nvSpPr>
          <p:cNvPr id="142340" name="Slide Number Placeholder 3"/>
          <p:cNvSpPr>
            <a:spLocks noGrp="1"/>
          </p:cNvSpPr>
          <p:nvPr>
            <p:ph type="sldNum" sz="quarter" idx="5"/>
          </p:nvPr>
        </p:nvSpPr>
        <p:spPr>
          <a:noFill/>
        </p:spPr>
        <p:txBody>
          <a:bodyPr/>
          <a:lstStyle/>
          <a:p>
            <a:fld id="{FA0F9567-2594-42C6-87B5-2FA32C8607B0}" type="slidenum">
              <a:rPr lang="en-US" altLang="zh-TW"/>
              <a:pPr/>
              <a:t>31</a:t>
            </a:fld>
            <a:endParaRPr lang="en-US" altLang="zh-TW"/>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p:spPr>
        <p:txBody>
          <a:bodyPr/>
          <a:lstStyle/>
          <a:p>
            <a:endParaRPr lang="zh-TW" altLang="zh-TW" smtClean="0">
              <a:latin typeface="Times New Roman" pitchFamily="-65" charset="0"/>
              <a:ea typeface="ＭＳ Ｐゴシック" pitchFamily="-65" charset="-128"/>
            </a:endParaRPr>
          </a:p>
        </p:txBody>
      </p:sp>
      <p:sp>
        <p:nvSpPr>
          <p:cNvPr id="144388" name="Slide Number Placeholder 3"/>
          <p:cNvSpPr>
            <a:spLocks noGrp="1"/>
          </p:cNvSpPr>
          <p:nvPr>
            <p:ph type="sldNum" sz="quarter" idx="5"/>
          </p:nvPr>
        </p:nvSpPr>
        <p:spPr>
          <a:noFill/>
        </p:spPr>
        <p:txBody>
          <a:bodyPr/>
          <a:lstStyle/>
          <a:p>
            <a:fld id="{7297C8BF-3075-4D72-A63F-7961335B7FC2}" type="slidenum">
              <a:rPr lang="en-US" altLang="zh-TW"/>
              <a:pPr/>
              <a:t>32</a:t>
            </a:fld>
            <a:endParaRPr lang="en-US" altLang="zh-TW"/>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dirty="0" smtClean="0"/>
              <a:t>Source: http://www.sfc.hk/web/EN/files/SOM/MarketStatistics/a01.pdf</a:t>
            </a:r>
            <a:endParaRPr lang="zh-TW" altLang="en-US" dirty="0"/>
          </a:p>
        </p:txBody>
      </p:sp>
      <p:sp>
        <p:nvSpPr>
          <p:cNvPr id="4" name="Slide Number Placeholder 3"/>
          <p:cNvSpPr>
            <a:spLocks noGrp="1"/>
          </p:cNvSpPr>
          <p:nvPr>
            <p:ph type="sldNum" sz="quarter" idx="10"/>
          </p:nvPr>
        </p:nvSpPr>
        <p:spPr/>
        <p:txBody>
          <a:bodyPr/>
          <a:lstStyle/>
          <a:p>
            <a:fld id="{D644F1DC-9CED-48A7-98CB-B30A9AE956E8}" type="slidenum">
              <a:rPr lang="zh-TW" altLang="en-US" smtClean="0"/>
              <a:pPr/>
              <a:t>33</a:t>
            </a:fld>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dirty="0" smtClean="0"/>
              <a:t>Source: SCMP http://www.scmp.com/business/companies/article/2057428/hong-kong-tops-global-ipo-markets-despite-total-funds-raised</a:t>
            </a:r>
          </a:p>
          <a:p>
            <a:endParaRPr lang="zh-TW" altLang="en-US" dirty="0"/>
          </a:p>
        </p:txBody>
      </p:sp>
      <p:sp>
        <p:nvSpPr>
          <p:cNvPr id="4" name="Slide Number Placeholder 3"/>
          <p:cNvSpPr>
            <a:spLocks noGrp="1"/>
          </p:cNvSpPr>
          <p:nvPr>
            <p:ph type="sldNum" sz="quarter" idx="10"/>
          </p:nvPr>
        </p:nvSpPr>
        <p:spPr/>
        <p:txBody>
          <a:bodyPr/>
          <a:lstStyle/>
          <a:p>
            <a:fld id="{D690C91E-64FB-476E-9E9C-D6D25D27253B}" type="slidenum">
              <a:rPr lang="zh-TW" altLang="en-US" smtClean="0"/>
              <a:pPr/>
              <a:t>34</a:t>
            </a:fld>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p:spPr>
        <p:txBody>
          <a:bodyPr/>
          <a:lstStyle/>
          <a:p>
            <a:endParaRPr lang="zh-TW" altLang="zh-TW" smtClean="0">
              <a:latin typeface="Times New Roman" pitchFamily="-65" charset="0"/>
              <a:ea typeface="ＭＳ Ｐゴシック" pitchFamily="-65" charset="-128"/>
            </a:endParaRPr>
          </a:p>
        </p:txBody>
      </p:sp>
      <p:sp>
        <p:nvSpPr>
          <p:cNvPr id="148484" name="Slide Number Placeholder 3"/>
          <p:cNvSpPr>
            <a:spLocks noGrp="1"/>
          </p:cNvSpPr>
          <p:nvPr>
            <p:ph type="sldNum" sz="quarter" idx="5"/>
          </p:nvPr>
        </p:nvSpPr>
        <p:spPr>
          <a:noFill/>
        </p:spPr>
        <p:txBody>
          <a:bodyPr/>
          <a:lstStyle/>
          <a:p>
            <a:fld id="{535A5F43-0FE4-471F-B3FF-482BFCFBEDF1}" type="slidenum">
              <a:rPr lang="en-US" altLang="zh-TW"/>
              <a:pPr/>
              <a:t>35</a:t>
            </a:fld>
            <a:endParaRPr lang="en-US" altLang="zh-TW"/>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029C7199-CA04-4BD7-BA04-93CA2A804A15}" type="slidenum">
              <a:rPr lang="en-US" altLang="zh-TW"/>
              <a:pPr/>
              <a:t>36</a:t>
            </a:fld>
            <a:endParaRPr lang="en-US" altLang="zh-TW"/>
          </a:p>
        </p:txBody>
      </p:sp>
      <p:sp>
        <p:nvSpPr>
          <p:cNvPr id="133123" name="Rectangle 7"/>
          <p:cNvSpPr txBox="1">
            <a:spLocks noGrp="1" noChangeArrowheads="1"/>
          </p:cNvSpPr>
          <p:nvPr/>
        </p:nvSpPr>
        <p:spPr bwMode="auto">
          <a:xfrm>
            <a:off x="3884614" y="8685214"/>
            <a:ext cx="2971800" cy="457200"/>
          </a:xfrm>
          <a:prstGeom prst="rect">
            <a:avLst/>
          </a:prstGeom>
          <a:noFill/>
          <a:ln w="9525">
            <a:noFill/>
            <a:miter lim="800000"/>
            <a:headEnd/>
            <a:tailEnd/>
          </a:ln>
        </p:spPr>
        <p:txBody>
          <a:bodyPr lIns="91425" tIns="45714" rIns="91425" bIns="45714" anchor="b"/>
          <a:lstStyle/>
          <a:p>
            <a:pPr algn="r"/>
            <a:fld id="{7ACCBFBA-181A-459B-AF17-4A996FFF95EE}" type="slidenum">
              <a:rPr lang="en-US" altLang="zh-CN" sz="1200"/>
              <a:pPr algn="r"/>
              <a:t>36</a:t>
            </a:fld>
            <a:endParaRPr lang="en-US" altLang="zh-CN" sz="1200" dirty="0"/>
          </a:p>
        </p:txBody>
      </p:sp>
      <p:sp>
        <p:nvSpPr>
          <p:cNvPr id="133124" name="Rectangle 2"/>
          <p:cNvSpPr>
            <a:spLocks noGrp="1" noRot="1" noChangeAspect="1" noChangeArrowheads="1" noTextEdit="1"/>
          </p:cNvSpPr>
          <p:nvPr>
            <p:ph type="sldImg"/>
          </p:nvPr>
        </p:nvSpPr>
        <p:spPr>
          <a:xfrm>
            <a:off x="923925" y="685800"/>
            <a:ext cx="5030788" cy="3771900"/>
          </a:xfrm>
          <a:ln/>
        </p:spPr>
      </p:sp>
      <p:sp>
        <p:nvSpPr>
          <p:cNvPr id="133125" name="Rectangle 3"/>
          <p:cNvSpPr>
            <a:spLocks noGrp="1" noChangeArrowheads="1"/>
          </p:cNvSpPr>
          <p:nvPr>
            <p:ph type="body" idx="1"/>
          </p:nvPr>
        </p:nvSpPr>
        <p:spPr>
          <a:xfrm>
            <a:off x="914400" y="4343400"/>
            <a:ext cx="5029200" cy="4114800"/>
          </a:xfrm>
          <a:noFill/>
          <a:ln/>
        </p:spPr>
        <p:txBody>
          <a:bodyPr lIns="91425" tIns="45714" rIns="91425" bIns="45714">
            <a:normAutofit lnSpcReduction="10000"/>
          </a:bodyPr>
          <a:lstStyle/>
          <a:p>
            <a:pPr eaLnBrk="1" hangingPunct="1"/>
            <a:r>
              <a:rPr lang="en-US" altLang="zh-CN" sz="1000" b="1" u="sng" dirty="0" smtClean="0"/>
              <a:t>Primary &amp; secondary markets: </a:t>
            </a:r>
          </a:p>
          <a:p>
            <a:pPr eaLnBrk="1" hangingPunct="1"/>
            <a:r>
              <a:rPr lang="en-US" altLang="zh-CN" sz="1000" b="1" dirty="0" smtClean="0"/>
              <a:t>Q to Ss: </a:t>
            </a:r>
            <a:r>
              <a:rPr lang="en-US" altLang="zh-CN" sz="1000" dirty="0" smtClean="0"/>
              <a:t>anyone can give me a definition?</a:t>
            </a:r>
          </a:p>
          <a:p>
            <a:pPr eaLnBrk="1" hangingPunct="1"/>
            <a:r>
              <a:rPr lang="en-US" altLang="zh-CN" sz="1000" u="sng" dirty="0" smtClean="0"/>
              <a:t>A:</a:t>
            </a:r>
            <a:r>
              <a:rPr lang="en-US" altLang="zh-CN" sz="1000" dirty="0" smtClean="0"/>
              <a:t> </a:t>
            </a:r>
            <a:r>
              <a:rPr lang="en-US" altLang="zh-CN" sz="1000" b="1" dirty="0" smtClean="0"/>
              <a:t>classification a/c to sequence </a:t>
            </a:r>
            <a:r>
              <a:rPr lang="en-US" altLang="zh-CN" sz="1000" b="1" u="sng" dirty="0" smtClean="0"/>
              <a:t>(go to Chart 1) </a:t>
            </a:r>
            <a:endParaRPr lang="en-US" altLang="zh-CN" sz="1000" b="1" dirty="0" smtClean="0"/>
          </a:p>
          <a:p>
            <a:pPr lvl="2" eaLnBrk="1" hangingPunct="1"/>
            <a:r>
              <a:rPr lang="en-US" altLang="zh-CN" sz="1000" dirty="0" smtClean="0"/>
              <a:t>Primary: New security issues sold to initial buyers</a:t>
            </a:r>
          </a:p>
          <a:p>
            <a:pPr lvl="2" eaLnBrk="1" hangingPunct="1"/>
            <a:r>
              <a:rPr lang="en-US" altLang="zh-CN" sz="1000" dirty="0" smtClean="0"/>
              <a:t>Secondary: Securities previously issued are bought and sold</a:t>
            </a:r>
          </a:p>
          <a:p>
            <a:pPr lvl="2" eaLnBrk="1" hangingPunct="1"/>
            <a:r>
              <a:rPr lang="en-US" altLang="zh-CN" sz="1000" dirty="0" smtClean="0"/>
              <a:t>This distinction applies to both debt and equity markets as well as loan markets.</a:t>
            </a:r>
          </a:p>
          <a:p>
            <a:pPr eaLnBrk="1" hangingPunct="1"/>
            <a:r>
              <a:rPr lang="en-US" altLang="zh-CN" sz="1000" dirty="0" smtClean="0"/>
              <a:t>Primary markets: where issuers initially sell securities</a:t>
            </a:r>
          </a:p>
          <a:p>
            <a:pPr eaLnBrk="1" hangingPunct="1"/>
            <a:r>
              <a:rPr lang="en-US" altLang="zh-CN" sz="1000" dirty="0" smtClean="0"/>
              <a:t>Secondary markets : after debt or equity securities have been initially sold, they are traded in the secondary market. </a:t>
            </a:r>
          </a:p>
          <a:p>
            <a:pPr eaLnBrk="1" hangingPunct="1"/>
            <a:r>
              <a:rPr lang="en-US" altLang="zh-CN" sz="1000" dirty="0" smtClean="0"/>
              <a:t>The secondary markets can be auction markets (exchanges) or dealer markets (OTC).</a:t>
            </a:r>
          </a:p>
          <a:p>
            <a:pPr eaLnBrk="1" hangingPunct="1"/>
            <a:r>
              <a:rPr lang="en-US" altLang="zh-CN" sz="1000" b="1" dirty="0" smtClean="0">
                <a:solidFill>
                  <a:srgbClr val="FF0000"/>
                </a:solidFill>
              </a:rPr>
              <a:t>Primary</a:t>
            </a:r>
            <a:r>
              <a:rPr lang="en-US" altLang="zh-CN" sz="1000" b="1" dirty="0" smtClean="0"/>
              <a:t> Markets</a:t>
            </a:r>
          </a:p>
          <a:p>
            <a:pPr lvl="1" eaLnBrk="1" hangingPunct="1"/>
            <a:r>
              <a:rPr lang="en-US" altLang="zh-CN" sz="1000" dirty="0" smtClean="0"/>
              <a:t>markets for issue of new securities to raise money for consumption or investment purposes</a:t>
            </a:r>
          </a:p>
          <a:p>
            <a:pPr lvl="1" eaLnBrk="1" hangingPunct="1"/>
            <a:r>
              <a:rPr lang="en-US" altLang="zh-CN" sz="1000" dirty="0" smtClean="0"/>
              <a:t>Include issue of both primary and indirect securities</a:t>
            </a:r>
          </a:p>
          <a:p>
            <a:pPr lvl="1" eaLnBrk="1" hangingPunct="1"/>
            <a:r>
              <a:rPr lang="en-US" altLang="zh-CN" sz="1000" dirty="0" smtClean="0"/>
              <a:t>Markets in non-negotiable instruments are entirely primary markets</a:t>
            </a:r>
          </a:p>
          <a:p>
            <a:pPr eaLnBrk="1" hangingPunct="1"/>
            <a:r>
              <a:rPr lang="en-US" altLang="zh-CN" sz="1000" b="1" dirty="0" smtClean="0">
                <a:solidFill>
                  <a:schemeClr val="accent2"/>
                </a:solidFill>
              </a:rPr>
              <a:t>Secondary </a:t>
            </a:r>
            <a:r>
              <a:rPr lang="en-US" altLang="zh-CN" sz="1000" b="1" dirty="0" smtClean="0"/>
              <a:t>Markets</a:t>
            </a:r>
          </a:p>
          <a:p>
            <a:pPr lvl="1" eaLnBrk="1" hangingPunct="1"/>
            <a:r>
              <a:rPr lang="en-US" altLang="zh-CN" sz="1000" dirty="0" smtClean="0"/>
              <a:t>Markets in which previously issued financial claims are traded</a:t>
            </a:r>
          </a:p>
          <a:p>
            <a:pPr lvl="1" eaLnBrk="1" hangingPunct="1"/>
            <a:r>
              <a:rPr lang="en-US" altLang="zh-CN" sz="1000" dirty="0" smtClean="0"/>
              <a:t>Differ in terms of breadth/depth/liquidity</a:t>
            </a:r>
          </a:p>
          <a:p>
            <a:pPr lvl="1" eaLnBrk="1" hangingPunct="1"/>
            <a:r>
              <a:rPr lang="en-US" altLang="zh-CN" sz="1000" dirty="0" smtClean="0"/>
              <a:t>Important</a:t>
            </a:r>
          </a:p>
          <a:p>
            <a:pPr eaLnBrk="1" hangingPunct="1"/>
            <a:r>
              <a:rPr lang="en-US" altLang="zh-CN" sz="1000" b="1" u="sng" dirty="0" smtClean="0"/>
              <a:t>Functions of secondary markets:</a:t>
            </a:r>
          </a:p>
          <a:p>
            <a:pPr eaLnBrk="1" hangingPunct="1"/>
            <a:r>
              <a:rPr lang="en-US" altLang="zh-CN" sz="1000" dirty="0" smtClean="0"/>
              <a:t>Assist primary markets by providing investors with reversibility/marketability/liquidity</a:t>
            </a:r>
          </a:p>
          <a:p>
            <a:pPr eaLnBrk="1" hangingPunct="1"/>
            <a:r>
              <a:rPr lang="en-US" altLang="zh-CN" sz="1000" dirty="0" smtClean="0"/>
              <a:t>Provides the basis for price determination on new issues</a:t>
            </a:r>
          </a:p>
          <a:p>
            <a:pPr eaLnBrk="1" hangingPunct="1"/>
            <a:r>
              <a:rPr lang="en-US" altLang="zh-CN" sz="1000" dirty="0" smtClean="0"/>
              <a:t>Registers market conditions rapidly</a:t>
            </a:r>
          </a:p>
          <a:p>
            <a:pPr eaLnBrk="1" hangingPunct="1"/>
            <a:r>
              <a:rPr lang="en-US" altLang="zh-CN" sz="1000" dirty="0" smtClean="0"/>
              <a:t>Enables investors to adjust portfolios (size, risk, return, liquidity and maturity)</a:t>
            </a:r>
          </a:p>
          <a:p>
            <a:pPr eaLnBrk="1" hangingPunct="1"/>
            <a:r>
              <a:rPr lang="en-US" altLang="zh-CN" sz="1000" dirty="0" smtClean="0"/>
              <a:t>Enables central bank to influence liquidity in financial markets through open-market operations</a:t>
            </a:r>
          </a:p>
          <a:p>
            <a:pPr eaLnBrk="1" hangingPunct="1"/>
            <a:endParaRPr lang="en-US" altLang="zh-CN" dirty="0" smtClean="0"/>
          </a:p>
          <a:p>
            <a:pPr eaLnBrk="1" hangingPunct="1"/>
            <a:endParaRPr lang="en-US" altLang="zh-CN" sz="100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3925" y="685800"/>
            <a:ext cx="5030788" cy="3771900"/>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16</a:t>
            </a:fld>
            <a:endParaRPr lang="en-US" altLang="zh-TW"/>
          </a:p>
        </p:txBody>
      </p:sp>
    </p:spTree>
    <p:extLst>
      <p:ext uri="{BB962C8B-B14F-4D97-AF65-F5344CB8AC3E}">
        <p14:creationId xmlns:p14="http://schemas.microsoft.com/office/powerpoint/2010/main" val="1028402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FDD4797-7699-400F-AE22-0999F320CD16}" type="slidenum">
              <a:rPr lang="en-US" altLang="zh-TW"/>
              <a:pPr/>
              <a:t>37</a:t>
            </a:fld>
            <a:endParaRPr lang="en-US" altLang="zh-TW"/>
          </a:p>
        </p:txBody>
      </p:sp>
      <p:sp>
        <p:nvSpPr>
          <p:cNvPr id="61443" name="Rectangle 2"/>
          <p:cNvSpPr>
            <a:spLocks noGrp="1" noRot="1" noChangeAspect="1" noChangeArrowheads="1" noTextEdit="1"/>
          </p:cNvSpPr>
          <p:nvPr>
            <p:ph type="sldImg"/>
          </p:nvPr>
        </p:nvSpPr>
        <p:spPr>
          <a:xfrm>
            <a:off x="923925" y="685800"/>
            <a:ext cx="5030788" cy="3771900"/>
          </a:xfrm>
          <a:ln/>
        </p:spPr>
      </p:sp>
      <p:sp>
        <p:nvSpPr>
          <p:cNvPr id="61444" name="Rectangle 3"/>
          <p:cNvSpPr>
            <a:spLocks noGrp="1" noChangeArrowheads="1"/>
          </p:cNvSpPr>
          <p:nvPr>
            <p:ph type="body" idx="1"/>
          </p:nvPr>
        </p:nvSpPr>
        <p:spPr>
          <a:noFill/>
          <a:ln/>
        </p:spPr>
        <p:txBody>
          <a:bodyPr>
            <a:normAutofit fontScale="92500" lnSpcReduction="20000"/>
          </a:bodyPr>
          <a:lstStyle/>
          <a:p>
            <a:pPr defTabSz="865937" fontAlgn="base">
              <a:spcBef>
                <a:spcPct val="30000"/>
              </a:spcBef>
              <a:spcAft>
                <a:spcPct val="0"/>
              </a:spcAft>
              <a:defRPr/>
            </a:pPr>
            <a:r>
              <a:rPr lang="en-US" altLang="zh-TW" sz="1100" b="1" dirty="0" smtClean="0"/>
              <a:t>The </a:t>
            </a:r>
            <a:r>
              <a:rPr lang="en-US" altLang="zh-TW" sz="1100" b="1" dirty="0" err="1" smtClean="0"/>
              <a:t>Nasdaq</a:t>
            </a:r>
            <a:r>
              <a:rPr lang="en-US" altLang="zh-TW" sz="1100" b="1" dirty="0" smtClean="0"/>
              <a:t> vs. The NYSE </a:t>
            </a:r>
          </a:p>
          <a:p>
            <a:pPr defTabSz="865937" fontAlgn="base">
              <a:spcBef>
                <a:spcPct val="30000"/>
              </a:spcBef>
              <a:spcAft>
                <a:spcPct val="0"/>
              </a:spcAft>
              <a:defRPr/>
            </a:pPr>
            <a:r>
              <a:rPr lang="en-US" altLang="zh-TW" sz="1100" b="1" dirty="0" smtClean="0"/>
              <a:t>(Source: http://i.investopedia.com/inv/pdf/tutorials/electronic_trading.pdf )</a:t>
            </a:r>
          </a:p>
          <a:p>
            <a:pPr eaLnBrk="1" hangingPunct="1"/>
            <a:endParaRPr lang="en-US" altLang="zh-TW" sz="1100" b="1" dirty="0" smtClean="0"/>
          </a:p>
          <a:p>
            <a:pPr eaLnBrk="1" hangingPunct="1"/>
            <a:r>
              <a:rPr lang="en-US" altLang="zh-TW" sz="1100" dirty="0" smtClean="0"/>
              <a:t>From </a:t>
            </a:r>
            <a:r>
              <a:rPr lang="en-US" altLang="zh-TW" sz="1100" dirty="0"/>
              <a:t>a glance, the difference between the New York Stock Exchange (NYSE) and </a:t>
            </a:r>
            <a:r>
              <a:rPr lang="en-US" altLang="zh-TW" sz="1100" dirty="0" err="1"/>
              <a:t>Nasdaq</a:t>
            </a:r>
            <a:r>
              <a:rPr lang="en-US" altLang="zh-TW" sz="1100" dirty="0"/>
              <a:t> may not be marked. The NYSE lists household names like Coca-Cola, Wal-Mart, Citicorp, and General Electric, whereas the </a:t>
            </a:r>
            <a:r>
              <a:rPr lang="en-US" altLang="zh-TW" sz="1100" dirty="0" err="1"/>
              <a:t>Nasdaq</a:t>
            </a:r>
            <a:r>
              <a:rPr lang="en-US" altLang="zh-TW" sz="1100" dirty="0"/>
              <a:t> is home to many of the tech giants such as Microsoft, Cisco, Intel, Oracle and Sun Microsystems. Besides the heavy tech weighting, the fundamental difference between the two exchanges is in the way securities are traded. </a:t>
            </a:r>
            <a:endParaRPr lang="en-US" altLang="zh-TW" sz="1100" dirty="0" smtClean="0"/>
          </a:p>
          <a:p>
            <a:pPr eaLnBrk="1" hangingPunct="1"/>
            <a:endParaRPr lang="en-US" altLang="zh-TW" sz="1100" dirty="0"/>
          </a:p>
          <a:p>
            <a:pPr eaLnBrk="1" hangingPunct="1"/>
            <a:endParaRPr lang="en-US" altLang="zh-TW" sz="1100" b="1" dirty="0" smtClean="0"/>
          </a:p>
          <a:p>
            <a:pPr eaLnBrk="1" hangingPunct="1"/>
            <a:r>
              <a:rPr lang="en-US" altLang="zh-TW" sz="1100" b="1" dirty="0" smtClean="0"/>
              <a:t>NYSE </a:t>
            </a:r>
          </a:p>
          <a:p>
            <a:pPr eaLnBrk="1" hangingPunct="1"/>
            <a:endParaRPr lang="en-US" altLang="zh-TW" sz="1100" b="1" dirty="0" smtClean="0"/>
          </a:p>
          <a:p>
            <a:pPr eaLnBrk="1" hangingPunct="1"/>
            <a:r>
              <a:rPr lang="en-US" altLang="zh-TW" sz="1100" dirty="0" smtClean="0"/>
              <a:t>The </a:t>
            </a:r>
            <a:r>
              <a:rPr lang="en-US" altLang="zh-TW" sz="1100" dirty="0"/>
              <a:t>NYSE is an </a:t>
            </a:r>
            <a:r>
              <a:rPr lang="en-US" altLang="zh-TW" sz="1100" b="1" dirty="0"/>
              <a:t>auction market</a:t>
            </a:r>
            <a:r>
              <a:rPr lang="en-US" altLang="zh-TW" sz="1100" dirty="0"/>
              <a:t> that uses </a:t>
            </a:r>
            <a:r>
              <a:rPr lang="en-US" altLang="zh-TW" sz="1100" b="1" dirty="0"/>
              <a:t>floor traders</a:t>
            </a:r>
            <a:r>
              <a:rPr lang="en-US" altLang="zh-TW" sz="1100" dirty="0"/>
              <a:t> to make most of its trades. Each stock on the NYSE has a </a:t>
            </a:r>
            <a:r>
              <a:rPr lang="en-US" altLang="zh-TW" sz="1100" b="1" dirty="0"/>
              <a:t>specialist</a:t>
            </a:r>
            <a:r>
              <a:rPr lang="en-US" altLang="zh-TW" sz="1100" dirty="0"/>
              <a:t>; this is a person who oversees and facilitates all of the trades for a particular stock. If you wish to buy a stock that trades on the NYSE, your broker will either call your order to a floor broker, or enter it into the DOT system (which we will discuss later on). </a:t>
            </a:r>
            <a:endParaRPr lang="en-US" altLang="zh-TW" sz="1100" dirty="0" smtClean="0"/>
          </a:p>
          <a:p>
            <a:pPr eaLnBrk="1" hangingPunct="1"/>
            <a:endParaRPr lang="en-US" altLang="zh-TW" sz="1100" dirty="0"/>
          </a:p>
          <a:p>
            <a:pPr eaLnBrk="1" hangingPunct="1"/>
            <a:endParaRPr lang="en-US" altLang="zh-TW" sz="1100" b="1" dirty="0" smtClean="0"/>
          </a:p>
          <a:p>
            <a:pPr eaLnBrk="1" hangingPunct="1"/>
            <a:r>
              <a:rPr lang="en-US" altLang="zh-TW" sz="1100" b="1" dirty="0" err="1" smtClean="0"/>
              <a:t>Nasdaq</a:t>
            </a:r>
            <a:r>
              <a:rPr lang="en-US" altLang="zh-TW" sz="1100" b="1" dirty="0" smtClean="0"/>
              <a:t> </a:t>
            </a:r>
          </a:p>
          <a:p>
            <a:pPr eaLnBrk="1" hangingPunct="1"/>
            <a:endParaRPr lang="en-US" altLang="zh-TW" sz="1100" b="1" dirty="0" smtClean="0"/>
          </a:p>
          <a:p>
            <a:pPr eaLnBrk="1" hangingPunct="1"/>
            <a:r>
              <a:rPr lang="en-US" altLang="zh-TW" sz="1100" dirty="0" smtClean="0"/>
              <a:t>The </a:t>
            </a:r>
            <a:r>
              <a:rPr lang="en-US" altLang="zh-TW" sz="1100" dirty="0" err="1"/>
              <a:t>Nasdaq</a:t>
            </a:r>
            <a:r>
              <a:rPr lang="en-US" altLang="zh-TW" sz="1100" dirty="0"/>
              <a:t>, on the other hand, is </a:t>
            </a:r>
            <a:r>
              <a:rPr lang="en-US" altLang="zh-TW" sz="1100" b="1" dirty="0"/>
              <a:t>not a physical entity</a:t>
            </a:r>
            <a:r>
              <a:rPr lang="en-US" altLang="zh-TW" sz="1100" dirty="0"/>
              <a:t>. The </a:t>
            </a:r>
            <a:r>
              <a:rPr lang="en-US" altLang="zh-TW" sz="1100" dirty="0" err="1"/>
              <a:t>Nasdaq</a:t>
            </a:r>
            <a:r>
              <a:rPr lang="en-US" altLang="zh-TW" sz="1100" dirty="0"/>
              <a:t> might be known for its fancy </a:t>
            </a:r>
            <a:r>
              <a:rPr lang="en-US" altLang="zh-TW" sz="1100" dirty="0" err="1"/>
              <a:t>MarketSite</a:t>
            </a:r>
            <a:r>
              <a:rPr lang="en-US" altLang="zh-TW" sz="1100" dirty="0"/>
              <a:t> Tower and broadcast studio in Times Square, but very little is done there. The </a:t>
            </a:r>
            <a:r>
              <a:rPr lang="en-US" altLang="zh-TW" sz="1100" dirty="0" err="1"/>
              <a:t>Nasdaq</a:t>
            </a:r>
            <a:r>
              <a:rPr lang="en-US" altLang="zh-TW" sz="1100" dirty="0"/>
              <a:t> is an </a:t>
            </a:r>
            <a:r>
              <a:rPr lang="en-US" altLang="zh-TW" sz="1100" b="1" dirty="0"/>
              <a:t>over-the-counter (OTC) market</a:t>
            </a:r>
            <a:r>
              <a:rPr lang="en-US" altLang="zh-TW" sz="1100" dirty="0"/>
              <a:t> and it relies on </a:t>
            </a:r>
            <a:r>
              <a:rPr lang="en-US" altLang="zh-TW" sz="1100" b="1" dirty="0"/>
              <a:t>market makers</a:t>
            </a:r>
            <a:r>
              <a:rPr lang="en-US" altLang="zh-TW" sz="1100" dirty="0"/>
              <a:t> rather than specialists to facilitate trading and liquidity in stocks. For each stock, there is at least one market maker, (large stocks such as Microsoft have several), whose duties we will discuss later on. </a:t>
            </a:r>
            <a:r>
              <a:rPr lang="en-US" altLang="zh-TW" sz="1100" b="1" dirty="0"/>
              <a:t>Rather than being an auction market, the </a:t>
            </a:r>
            <a:r>
              <a:rPr lang="en-US" altLang="zh-TW" sz="1100" b="1" dirty="0" err="1"/>
              <a:t>Nasdaq</a:t>
            </a:r>
            <a:r>
              <a:rPr lang="en-US" altLang="zh-TW" sz="1100" b="1" dirty="0"/>
              <a:t> is a communications network</a:t>
            </a:r>
            <a:r>
              <a:rPr lang="en-US" altLang="zh-TW" sz="1100" dirty="0"/>
              <a:t> between thousands of computers. Instead of brokers calling out orders, market makers place their names on a list of buyers and sellers, which is then distributed by the </a:t>
            </a:r>
            <a:r>
              <a:rPr lang="en-US" altLang="zh-TW" sz="1100" dirty="0" err="1"/>
              <a:t>Nasdaq</a:t>
            </a:r>
            <a:r>
              <a:rPr lang="en-US" altLang="zh-TW" sz="1100" dirty="0"/>
              <a:t> in a split second to thousands of other computers. If you wish to buy a stock that trades on the </a:t>
            </a:r>
            <a:r>
              <a:rPr lang="en-US" altLang="zh-TW" sz="1100" dirty="0" err="1"/>
              <a:t>Nasdaq</a:t>
            </a:r>
            <a:r>
              <a:rPr lang="en-US" altLang="zh-TW" sz="1100" dirty="0"/>
              <a:t>, your broker will either call up a market maker with the information of your trade or enter your order into a </a:t>
            </a:r>
            <a:r>
              <a:rPr lang="en-US" altLang="zh-TW" sz="1100" dirty="0" err="1"/>
              <a:t>Nasdaq</a:t>
            </a:r>
            <a:r>
              <a:rPr lang="en-US" altLang="zh-TW" sz="1100" dirty="0"/>
              <a:t>-sponsored online execution system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dirty="0" smtClean="0"/>
              <a:t>Source: FT 8 March 2016 https://next.ft.com/content/f809ab30-e21c-11e5-9217-6ae3733a2cd1?ftcamp=crm/email//nbe/Analysis/product </a:t>
            </a:r>
          </a:p>
          <a:p>
            <a:endParaRPr lang="zh-TW" altLang="en-US" dirty="0"/>
          </a:p>
        </p:txBody>
      </p:sp>
      <p:sp>
        <p:nvSpPr>
          <p:cNvPr id="4" name="Slide Number Placeholder 3"/>
          <p:cNvSpPr>
            <a:spLocks noGrp="1"/>
          </p:cNvSpPr>
          <p:nvPr>
            <p:ph type="sldNum" sz="quarter" idx="10"/>
          </p:nvPr>
        </p:nvSpPr>
        <p:spPr/>
        <p:txBody>
          <a:bodyPr/>
          <a:lstStyle/>
          <a:p>
            <a:fld id="{F83BFB84-F496-4D59-BDB6-C76DA1B81217}" type="slidenum">
              <a:rPr lang="zh-TW" altLang="en-US" smtClean="0"/>
              <a:pPr/>
              <a:t>39</a:t>
            </a:fld>
            <a:endParaRPr lang="zh-TW"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DB92F13-7E5C-4533-9DBD-BF11AC17D328}" type="slidenum">
              <a:rPr lang="en-US" altLang="zh-TW"/>
              <a:pPr/>
              <a:t>40</a:t>
            </a:fld>
            <a:endParaRPr lang="en-US" altLang="zh-TW"/>
          </a:p>
        </p:txBody>
      </p:sp>
      <p:sp>
        <p:nvSpPr>
          <p:cNvPr id="62467" name="Rectangle 2"/>
          <p:cNvSpPr>
            <a:spLocks noGrp="1" noRot="1" noChangeAspect="1" noChangeArrowheads="1" noTextEdit="1"/>
          </p:cNvSpPr>
          <p:nvPr>
            <p:ph type="sldImg"/>
          </p:nvPr>
        </p:nvSpPr>
        <p:spPr>
          <a:xfrm>
            <a:off x="923925" y="685800"/>
            <a:ext cx="5030788" cy="3771900"/>
          </a:xfrm>
          <a:ln/>
        </p:spPr>
      </p:sp>
      <p:sp>
        <p:nvSpPr>
          <p:cNvPr id="62468" name="Rectangle 3"/>
          <p:cNvSpPr>
            <a:spLocks noGrp="1" noChangeArrowheads="1"/>
          </p:cNvSpPr>
          <p:nvPr>
            <p:ph type="body" idx="1"/>
          </p:nvPr>
        </p:nvSpPr>
        <p:spPr>
          <a:noFill/>
          <a:ln/>
        </p:spPr>
        <p:txBody>
          <a:bodyPr/>
          <a:lstStyle/>
          <a:p>
            <a:pPr marL="216484" indent="-216484">
              <a:buFont typeface="+mj-lt"/>
              <a:buAutoNum type="arabicPeriod"/>
            </a:pPr>
            <a:r>
              <a:rPr lang="en-US" altLang="zh-TW" dirty="0" smtClean="0"/>
              <a:t>Shanghai Stock Exchange</a:t>
            </a:r>
          </a:p>
          <a:p>
            <a:pPr marL="216484" indent="-216484">
              <a:buFont typeface="+mj-lt"/>
              <a:buAutoNum type="arabicPeriod"/>
            </a:pPr>
            <a:r>
              <a:rPr lang="en-US" altLang="zh-TW" dirty="0" err="1" smtClean="0"/>
              <a:t>HKEx</a:t>
            </a:r>
            <a:r>
              <a:rPr lang="en-US" altLang="zh-TW" dirty="0" smtClean="0"/>
              <a:t> (HK Stock exchange)</a:t>
            </a:r>
          </a:p>
          <a:p>
            <a:pPr marL="216484" indent="-216484">
              <a:buFont typeface="+mj-lt"/>
              <a:buAutoNum type="arabicPeriod"/>
            </a:pPr>
            <a:r>
              <a:rPr lang="en-US" altLang="zh-TW" dirty="0" smtClean="0"/>
              <a:t>SGX (Singapore Stock Exchange (before</a:t>
            </a:r>
            <a:r>
              <a:rPr lang="en-US" altLang="zh-TW" baseline="0" dirty="0" smtClean="0"/>
              <a:t> floor trading stopped)</a:t>
            </a:r>
            <a:endParaRPr lang="en-US" altLang="zh-TW" dirty="0" smtClean="0"/>
          </a:p>
          <a:p>
            <a:pPr marL="216484" indent="-216484">
              <a:buFont typeface="+mj-lt"/>
              <a:buAutoNum type="arabicPeriod"/>
            </a:pPr>
            <a:r>
              <a:rPr lang="en-US" altLang="zh-TW" dirty="0" smtClean="0"/>
              <a:t>Tokyo stock exchange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EB33B52-28BC-42F7-B21A-C0751971D292}" type="slidenum">
              <a:rPr lang="en-US" altLang="zh-TW"/>
              <a:pPr/>
              <a:t>41</a:t>
            </a:fld>
            <a:endParaRPr lang="en-US" altLang="zh-TW"/>
          </a:p>
        </p:txBody>
      </p:sp>
      <p:sp>
        <p:nvSpPr>
          <p:cNvPr id="63491" name="Rectangle 2"/>
          <p:cNvSpPr>
            <a:spLocks noGrp="1" noRot="1" noChangeAspect="1" noChangeArrowheads="1" noTextEdit="1"/>
          </p:cNvSpPr>
          <p:nvPr>
            <p:ph type="sldImg"/>
          </p:nvPr>
        </p:nvSpPr>
        <p:spPr>
          <a:xfrm>
            <a:off x="923925" y="685800"/>
            <a:ext cx="5030788" cy="3771900"/>
          </a:xfrm>
          <a:ln/>
        </p:spPr>
      </p:sp>
      <p:sp>
        <p:nvSpPr>
          <p:cNvPr id="63492" name="Rectangle 3"/>
          <p:cNvSpPr>
            <a:spLocks noGrp="1" noChangeArrowheads="1"/>
          </p:cNvSpPr>
          <p:nvPr>
            <p:ph type="body" idx="1"/>
          </p:nvPr>
        </p:nvSpPr>
        <p:spPr>
          <a:noFill/>
          <a:ln/>
        </p:spPr>
        <p:txBody>
          <a:bodyPr/>
          <a:lstStyle/>
          <a:p>
            <a:pPr eaLnBrk="1" hangingPunct="1"/>
            <a:r>
              <a:rPr lang="en-US" altLang="ja-JP" dirty="0" smtClean="0"/>
              <a:t>As recently as December 2005, the floor was home to 1,244 equity members — specialists, now called “designated market makers,” and brokers — and 2,087 clerks, according to the exchange. Today there are 442 equity members and 627 clerks. The number of independents has fallen to fewer than a dozen from 50 or more two decades ago. The floor is a victim of technology. Electronic exchanges such as longtime rival </a:t>
            </a:r>
            <a:r>
              <a:rPr lang="en-US" altLang="ja-JP" dirty="0" err="1" smtClean="0"/>
              <a:t>Nasdaq</a:t>
            </a:r>
            <a:r>
              <a:rPr lang="en-US" altLang="ja-JP" dirty="0" smtClean="0"/>
              <a:t> Stock Market and recent upstart BATS Exchange have siphoned off much of the activity from the floor by creating ultrafast trading networks. The NYSE responded to the pressure in 2006 by acquiring an electronic exchange of its own, Archipelago Holdings; the following year it snapped up Euronext, the multinational European exchange that had itself gone largely electronic, to create holding company NYSE Euronext. Now, of the roughly 6.5 billion shares of U.S.-listed stocks that change hands each day, the NYSE handles only about a third of the total, according to industry estimates. Even for NYSE-listed stocks, the exchange has a market share of just 42 percent, according to its most recent statistics. A substantial percentage of the volume that does make it to the floor, moreover, is executed via a single click on NYSE </a:t>
            </a:r>
            <a:r>
              <a:rPr lang="en-US" altLang="ja-JP" dirty="0" err="1" smtClean="0"/>
              <a:t>Arca</a:t>
            </a:r>
            <a:r>
              <a:rPr lang="en-US" altLang="ja-JP" dirty="0" smtClean="0"/>
              <a:t> without the need for two human beings — a floor broker and a specialist — to interact. Floor brokers accounted for just 5 percent of overall volume in April, exchange data show. </a:t>
            </a:r>
            <a:br>
              <a:rPr lang="en-US" altLang="ja-JP" dirty="0" smtClean="0"/>
            </a:br>
            <a:r>
              <a:rPr lang="en-US" altLang="ja-JP" dirty="0" smtClean="0"/>
              <a:t>Source: NYSE technology threatens survival of floor traders, II 06 July09</a:t>
            </a:r>
            <a:br>
              <a:rPr lang="en-US" altLang="ja-JP" dirty="0" smtClean="0"/>
            </a:br>
            <a:endParaRPr lang="en-US" altLang="zh-TW"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Source: FT 6 July 2016 “What happened when the pit</a:t>
            </a:r>
            <a:r>
              <a:rPr lang="en-US" altLang="zh-TW" baseline="0" dirty="0" smtClean="0"/>
              <a:t> stopped” https://next.ft.com/content/4d221b22-3dfb-11e6-8716-a4a71e8140b0?ftcamp=crm/email//nbe/Analysis/product </a:t>
            </a:r>
            <a:endParaRPr lang="zh-TW" altLang="en-US" dirty="0" smtClean="0"/>
          </a:p>
          <a:p>
            <a:endParaRPr lang="zh-TW" altLang="en-US" dirty="0" smtClean="0"/>
          </a:p>
        </p:txBody>
      </p:sp>
      <p:sp>
        <p:nvSpPr>
          <p:cNvPr id="4" name="Slide Number Placeholder 3"/>
          <p:cNvSpPr>
            <a:spLocks noGrp="1"/>
          </p:cNvSpPr>
          <p:nvPr>
            <p:ph type="sldNum" sz="quarter" idx="10"/>
          </p:nvPr>
        </p:nvSpPr>
        <p:spPr/>
        <p:txBody>
          <a:bodyPr/>
          <a:lstStyle/>
          <a:p>
            <a:fld id="{D644F1DC-9CED-48A7-98CB-B30A9AE956E8}" type="slidenum">
              <a:rPr lang="zh-TW" altLang="en-US" smtClean="0"/>
              <a:pPr/>
              <a:t>42</a:t>
            </a:fld>
            <a:endParaRPr lang="zh-TW"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3925" y="685800"/>
            <a:ext cx="5030788" cy="3771900"/>
          </a:xfrm>
        </p:spPr>
      </p:sp>
      <p:sp>
        <p:nvSpPr>
          <p:cNvPr id="3" name="Notes Placeholder 2"/>
          <p:cNvSpPr>
            <a:spLocks noGrp="1"/>
          </p:cNvSpPr>
          <p:nvPr>
            <p:ph type="body" idx="1"/>
          </p:nvPr>
        </p:nvSpPr>
        <p:spPr/>
        <p:txBody>
          <a:bodyPr>
            <a:normAutofit/>
          </a:bodyPr>
          <a:lstStyle/>
          <a:p>
            <a:pPr defTabSz="914343">
              <a:defRPr/>
            </a:pPr>
            <a:r>
              <a:rPr lang="en-US" altLang="zh-TW" dirty="0" smtClean="0"/>
              <a:t>Source: FT“</a:t>
            </a:r>
            <a:r>
              <a:rPr lang="zh-TW" altLang="zh-TW" dirty="0" smtClean="0"/>
              <a:t>ICE and NYSE Euronext go where other exchanges have struggled</a:t>
            </a:r>
            <a:r>
              <a:rPr lang="en-US" altLang="zh-TW" dirty="0" smtClean="0"/>
              <a:t>” 3 October 2013</a:t>
            </a:r>
            <a:endParaRPr lang="zh-TW" altLang="zh-TW" dirty="0" smtClean="0"/>
          </a:p>
          <a:p>
            <a:r>
              <a:rPr lang="en-US" altLang="zh-TW" dirty="0" smtClean="0"/>
              <a:t>http://www.ft.com/intl/cms/s/0/c6c899fc-2b56-11e3-bfe2-00144feab7de.html?ftcamp=crm/email/2013104/nbe/GlobalBusiness/product#axzz2hC887RHW</a:t>
            </a:r>
          </a:p>
          <a:p>
            <a:endParaRPr lang="zh-TW" altLang="en-US" dirty="0"/>
          </a:p>
        </p:txBody>
      </p:sp>
      <p:sp>
        <p:nvSpPr>
          <p:cNvPr id="4" name="Slide Number Placeholder 3"/>
          <p:cNvSpPr>
            <a:spLocks noGrp="1"/>
          </p:cNvSpPr>
          <p:nvPr>
            <p:ph type="sldNum" sz="quarter" idx="10"/>
          </p:nvPr>
        </p:nvSpPr>
        <p:spPr/>
        <p:txBody>
          <a:bodyPr/>
          <a:lstStyle/>
          <a:p>
            <a:fld id="{75C393D5-5AD4-42E1-8648-14E3C2AC7E17}" type="slidenum">
              <a:rPr lang="zh-TW" altLang="en-US" smtClean="0"/>
              <a:pPr/>
              <a:t>43</a:t>
            </a:fld>
            <a:endParaRPr lang="zh-TW"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p:spPr>
        <p:txBody>
          <a:bodyPr/>
          <a:lstStyle/>
          <a:p>
            <a:endParaRPr lang="zh-TW" altLang="zh-TW" smtClean="0">
              <a:latin typeface="Times New Roman" pitchFamily="-65" charset="0"/>
              <a:ea typeface="ＭＳ Ｐゴシック" pitchFamily="-65" charset="-128"/>
            </a:endParaRPr>
          </a:p>
        </p:txBody>
      </p:sp>
      <p:sp>
        <p:nvSpPr>
          <p:cNvPr id="152580" name="Slide Number Placeholder 3"/>
          <p:cNvSpPr>
            <a:spLocks noGrp="1"/>
          </p:cNvSpPr>
          <p:nvPr>
            <p:ph type="sldNum" sz="quarter" idx="5"/>
          </p:nvPr>
        </p:nvSpPr>
        <p:spPr>
          <a:noFill/>
        </p:spPr>
        <p:txBody>
          <a:bodyPr/>
          <a:lstStyle/>
          <a:p>
            <a:fld id="{DC662B7E-22BD-4219-8B9F-7C9858C42C49}" type="slidenum">
              <a:rPr lang="en-US" altLang="zh-TW"/>
              <a:pPr/>
              <a:t>46</a:t>
            </a:fld>
            <a:endParaRPr lang="en-US" altLang="zh-TW"/>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p:spPr>
        <p:txBody>
          <a:bodyPr/>
          <a:lstStyle/>
          <a:p>
            <a:endParaRPr lang="zh-TW" altLang="zh-TW" smtClean="0">
              <a:latin typeface="Times New Roman" pitchFamily="-65" charset="0"/>
              <a:ea typeface="ＭＳ Ｐゴシック" pitchFamily="-65" charset="-128"/>
            </a:endParaRPr>
          </a:p>
        </p:txBody>
      </p:sp>
      <p:sp>
        <p:nvSpPr>
          <p:cNvPr id="154628" name="Slide Number Placeholder 3"/>
          <p:cNvSpPr>
            <a:spLocks noGrp="1"/>
          </p:cNvSpPr>
          <p:nvPr>
            <p:ph type="sldNum" sz="quarter" idx="5"/>
          </p:nvPr>
        </p:nvSpPr>
        <p:spPr>
          <a:noFill/>
        </p:spPr>
        <p:txBody>
          <a:bodyPr/>
          <a:lstStyle/>
          <a:p>
            <a:fld id="{B786D8CC-F128-4AEA-8800-526D0015687D}" type="slidenum">
              <a:rPr lang="en-US" altLang="zh-TW"/>
              <a:pPr/>
              <a:t>47</a:t>
            </a:fld>
            <a:endParaRPr lang="en-US" altLang="zh-TW"/>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p:spPr>
        <p:txBody>
          <a:bodyPr/>
          <a:lstStyle/>
          <a:p>
            <a:endParaRPr lang="zh-TW" altLang="zh-TW" smtClean="0">
              <a:latin typeface="Times New Roman" pitchFamily="-65" charset="0"/>
              <a:ea typeface="ＭＳ Ｐゴシック" pitchFamily="-65" charset="-128"/>
            </a:endParaRPr>
          </a:p>
        </p:txBody>
      </p:sp>
      <p:sp>
        <p:nvSpPr>
          <p:cNvPr id="156676" name="Slide Number Placeholder 3"/>
          <p:cNvSpPr>
            <a:spLocks noGrp="1"/>
          </p:cNvSpPr>
          <p:nvPr>
            <p:ph type="sldNum" sz="quarter" idx="5"/>
          </p:nvPr>
        </p:nvSpPr>
        <p:spPr>
          <a:noFill/>
        </p:spPr>
        <p:txBody>
          <a:bodyPr/>
          <a:lstStyle/>
          <a:p>
            <a:fld id="{66A734AF-67C2-47F4-A435-9C4A1762D582}" type="slidenum">
              <a:rPr lang="en-US" altLang="zh-TW"/>
              <a:pPr/>
              <a:t>48</a:t>
            </a:fld>
            <a:endParaRPr lang="en-US" altLang="zh-TW"/>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3925" y="685800"/>
            <a:ext cx="5030788" cy="3771900"/>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49</a:t>
            </a:fld>
            <a:endParaRPr lang="en-US" altLang="zh-TW"/>
          </a:p>
        </p:txBody>
      </p:sp>
    </p:spTree>
    <p:extLst>
      <p:ext uri="{BB962C8B-B14F-4D97-AF65-F5344CB8AC3E}">
        <p14:creationId xmlns:p14="http://schemas.microsoft.com/office/powerpoint/2010/main" val="1546179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3925" y="685800"/>
            <a:ext cx="5030788" cy="3771900"/>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17</a:t>
            </a:fld>
            <a:endParaRPr lang="en-US" altLang="zh-TW"/>
          </a:p>
        </p:txBody>
      </p:sp>
    </p:spTree>
    <p:extLst>
      <p:ext uri="{BB962C8B-B14F-4D97-AF65-F5344CB8AC3E}">
        <p14:creationId xmlns:p14="http://schemas.microsoft.com/office/powerpoint/2010/main" val="15036534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p:spPr>
        <p:txBody>
          <a:bodyPr/>
          <a:lstStyle/>
          <a:p>
            <a:endParaRPr lang="zh-TW" altLang="zh-TW" smtClean="0">
              <a:latin typeface="Times New Roman" pitchFamily="-65" charset="0"/>
              <a:ea typeface="ＭＳ Ｐゴシック" pitchFamily="-65" charset="-128"/>
            </a:endParaRPr>
          </a:p>
        </p:txBody>
      </p:sp>
      <p:sp>
        <p:nvSpPr>
          <p:cNvPr id="168964" name="Slide Number Placeholder 3"/>
          <p:cNvSpPr>
            <a:spLocks noGrp="1"/>
          </p:cNvSpPr>
          <p:nvPr>
            <p:ph type="sldNum" sz="quarter" idx="5"/>
          </p:nvPr>
        </p:nvSpPr>
        <p:spPr>
          <a:noFill/>
        </p:spPr>
        <p:txBody>
          <a:bodyPr/>
          <a:lstStyle/>
          <a:p>
            <a:fld id="{C21A91A9-37C9-40BF-A8F9-AAF083A255CE}" type="slidenum">
              <a:rPr lang="en-US" altLang="zh-TW"/>
              <a:pPr/>
              <a:t>50</a:t>
            </a:fld>
            <a:endParaRPr lang="en-US" altLang="zh-TW"/>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9FB00429-1834-4D91-9140-1FF19C516121}" type="slidenum">
              <a:rPr lang="en-US" altLang="zh-TW"/>
              <a:pPr/>
              <a:t>51</a:t>
            </a:fld>
            <a:endParaRPr lang="en-US" altLang="zh-TW"/>
          </a:p>
        </p:txBody>
      </p:sp>
      <p:sp>
        <p:nvSpPr>
          <p:cNvPr id="56323" name="Rectangle 2"/>
          <p:cNvSpPr>
            <a:spLocks noGrp="1" noRot="1" noChangeAspect="1" noChangeArrowheads="1" noTextEdit="1"/>
          </p:cNvSpPr>
          <p:nvPr>
            <p:ph type="sldImg"/>
          </p:nvPr>
        </p:nvSpPr>
        <p:spPr>
          <a:xfrm>
            <a:off x="923925" y="685800"/>
            <a:ext cx="5030788" cy="3771900"/>
          </a:xfrm>
          <a:ln/>
        </p:spPr>
      </p:sp>
      <p:sp>
        <p:nvSpPr>
          <p:cNvPr id="56324" name="Rectangle 3"/>
          <p:cNvSpPr>
            <a:spLocks noGrp="1" noChangeArrowheads="1"/>
          </p:cNvSpPr>
          <p:nvPr>
            <p:ph type="body" idx="1"/>
          </p:nvPr>
        </p:nvSpPr>
        <p:spPr>
          <a:xfrm>
            <a:off x="912814" y="4343400"/>
            <a:ext cx="5032375" cy="4114800"/>
          </a:xfrm>
          <a:noFill/>
          <a:ln/>
        </p:spPr>
        <p:txBody>
          <a:bodyPr/>
          <a:lstStyle/>
          <a:p>
            <a:pPr marL="162363" indent="-162363">
              <a:buFont typeface="Arial" pitchFamily="34" charset="0"/>
              <a:buChar char="•"/>
            </a:pPr>
            <a:r>
              <a:rPr lang="en-US" altLang="zh-TW" dirty="0" smtClean="0"/>
              <a:t>In the financial system funds flow from those who have a surplus of them to those who have a shortage of them, either through direct, market-based financing or by indirect, bank-based finance </a:t>
            </a:r>
          </a:p>
          <a:p>
            <a:pPr marL="162363" indent="-162363">
              <a:buFont typeface="Arial" pitchFamily="34" charset="0"/>
              <a:buChar char="•"/>
            </a:pPr>
            <a:r>
              <a:rPr lang="en-US" altLang="zh-TW" dirty="0" smtClean="0"/>
              <a:t>The optimal financial system should include both direct and indirect finance.</a:t>
            </a:r>
          </a:p>
          <a:p>
            <a:pPr marL="162363" indent="-162363">
              <a:buFont typeface="Arial" pitchFamily="34" charset="0"/>
              <a:buChar char="•"/>
            </a:pPr>
            <a:r>
              <a:rPr lang="en-US" altLang="zh-TW" dirty="0" smtClean="0"/>
              <a:t>Basic role of financial markets = channeling savings into productive investments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p:spPr>
        <p:txBody>
          <a:bodyPr/>
          <a:lstStyle/>
          <a:p>
            <a:endParaRPr lang="zh-TW" altLang="zh-TW" smtClean="0">
              <a:latin typeface="Times New Roman" pitchFamily="-65" charset="0"/>
              <a:ea typeface="ＭＳ Ｐゴシック" pitchFamily="-65" charset="-128"/>
            </a:endParaRPr>
          </a:p>
        </p:txBody>
      </p:sp>
      <p:sp>
        <p:nvSpPr>
          <p:cNvPr id="158724" name="Slide Number Placeholder 3"/>
          <p:cNvSpPr>
            <a:spLocks noGrp="1"/>
          </p:cNvSpPr>
          <p:nvPr>
            <p:ph type="sldNum" sz="quarter" idx="5"/>
          </p:nvPr>
        </p:nvSpPr>
        <p:spPr>
          <a:noFill/>
        </p:spPr>
        <p:txBody>
          <a:bodyPr/>
          <a:lstStyle/>
          <a:p>
            <a:fld id="{A25F01FF-486E-48D0-9B88-CC5FC8E28C8C}" type="slidenum">
              <a:rPr lang="en-US" altLang="zh-TW"/>
              <a:pPr/>
              <a:t>52</a:t>
            </a:fld>
            <a:endParaRPr lang="en-US" altLang="zh-TW"/>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p:spPr>
        <p:txBody>
          <a:bodyPr/>
          <a:lstStyle/>
          <a:p>
            <a:endParaRPr lang="zh-TW" altLang="zh-TW" smtClean="0">
              <a:latin typeface="Times New Roman" pitchFamily="-65" charset="0"/>
              <a:ea typeface="ＭＳ Ｐゴシック" pitchFamily="-65" charset="-128"/>
            </a:endParaRPr>
          </a:p>
        </p:txBody>
      </p:sp>
      <p:sp>
        <p:nvSpPr>
          <p:cNvPr id="162820" name="Slide Number Placeholder 3"/>
          <p:cNvSpPr>
            <a:spLocks noGrp="1"/>
          </p:cNvSpPr>
          <p:nvPr>
            <p:ph type="sldNum" sz="quarter" idx="5"/>
          </p:nvPr>
        </p:nvSpPr>
        <p:spPr>
          <a:noFill/>
        </p:spPr>
        <p:txBody>
          <a:bodyPr/>
          <a:lstStyle/>
          <a:p>
            <a:fld id="{BCBE322D-D555-4FD4-96F9-2023F948B37F}" type="slidenum">
              <a:rPr lang="en-US" altLang="zh-TW"/>
              <a:pPr/>
              <a:t>53</a:t>
            </a:fld>
            <a:endParaRPr lang="en-US" altLang="zh-TW"/>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p:spPr>
        <p:txBody>
          <a:bodyPr/>
          <a:lstStyle/>
          <a:p>
            <a:endParaRPr lang="zh-TW" altLang="zh-TW" smtClean="0">
              <a:latin typeface="Times New Roman" pitchFamily="-65" charset="0"/>
              <a:ea typeface="ＭＳ Ｐゴシック" pitchFamily="-65" charset="-128"/>
            </a:endParaRPr>
          </a:p>
        </p:txBody>
      </p:sp>
      <p:sp>
        <p:nvSpPr>
          <p:cNvPr id="166916" name="Slide Number Placeholder 3"/>
          <p:cNvSpPr>
            <a:spLocks noGrp="1"/>
          </p:cNvSpPr>
          <p:nvPr>
            <p:ph type="sldNum" sz="quarter" idx="5"/>
          </p:nvPr>
        </p:nvSpPr>
        <p:spPr>
          <a:noFill/>
        </p:spPr>
        <p:txBody>
          <a:bodyPr/>
          <a:lstStyle/>
          <a:p>
            <a:fld id="{6372093E-7DF7-4879-8ABF-450B38A3D00F}" type="slidenum">
              <a:rPr lang="en-US" altLang="zh-TW"/>
              <a:pPr/>
              <a:t>54</a:t>
            </a:fld>
            <a:endParaRPr lang="en-US" altLang="zh-TW"/>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387E0D1B-AC87-44BB-AC8A-F30ABE9A007D}" type="slidenum">
              <a:rPr lang="en-US" altLang="zh-TW"/>
              <a:pPr/>
              <a:t>55</a:t>
            </a:fld>
            <a:endParaRPr lang="en-US" altLang="zh-TW"/>
          </a:p>
        </p:txBody>
      </p:sp>
      <p:sp>
        <p:nvSpPr>
          <p:cNvPr id="64515" name="Rectangle 2"/>
          <p:cNvSpPr>
            <a:spLocks noGrp="1" noRot="1" noChangeAspect="1" noChangeArrowheads="1" noTextEdit="1"/>
          </p:cNvSpPr>
          <p:nvPr>
            <p:ph type="sldImg"/>
          </p:nvPr>
        </p:nvSpPr>
        <p:spPr>
          <a:xfrm>
            <a:off x="923925" y="685800"/>
            <a:ext cx="5030788" cy="3771900"/>
          </a:xfrm>
          <a:ln/>
        </p:spPr>
      </p:sp>
      <p:sp>
        <p:nvSpPr>
          <p:cNvPr id="64516" name="Rectangle 3"/>
          <p:cNvSpPr>
            <a:spLocks noGrp="1" noChangeArrowheads="1"/>
          </p:cNvSpPr>
          <p:nvPr>
            <p:ph type="body" idx="1"/>
          </p:nvPr>
        </p:nvSpPr>
        <p:spPr>
          <a:noFill/>
          <a:ln/>
        </p:spPr>
        <p:txBody>
          <a:bodyPr/>
          <a:lstStyle/>
          <a:p>
            <a:pPr eaLnBrk="1" hangingPunct="1"/>
            <a:endParaRPr lang="zh-TW" altLang="en-US" sz="10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endParaRPr lang="zh-TW" altLang="zh-TW" smtClean="0">
              <a:latin typeface="Times New Roman" pitchFamily="-65" charset="0"/>
              <a:ea typeface="ＭＳ Ｐゴシック" pitchFamily="-65" charset="-128"/>
            </a:endParaRPr>
          </a:p>
        </p:txBody>
      </p:sp>
      <p:sp>
        <p:nvSpPr>
          <p:cNvPr id="171012" name="Slide Number Placeholder 3"/>
          <p:cNvSpPr>
            <a:spLocks noGrp="1"/>
          </p:cNvSpPr>
          <p:nvPr>
            <p:ph type="sldNum" sz="quarter" idx="5"/>
          </p:nvPr>
        </p:nvSpPr>
        <p:spPr>
          <a:noFill/>
        </p:spPr>
        <p:txBody>
          <a:bodyPr/>
          <a:lstStyle/>
          <a:p>
            <a:fld id="{ECF33C9C-75CF-4860-A3D1-EDF315643596}" type="slidenum">
              <a:rPr lang="en-US" altLang="zh-TW"/>
              <a:pPr/>
              <a:t>56</a:t>
            </a:fld>
            <a:endParaRPr lang="en-US"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BA283BFA-538A-4108-975F-1B5CDC135A79}" type="slidenum">
              <a:rPr lang="zh-TW" altLang="en-US" smtClean="0"/>
              <a:pPr/>
              <a:t>18</a:t>
            </a:fld>
            <a:endParaRPr lang="en-US" altLang="zh-TW" smtClean="0"/>
          </a:p>
        </p:txBody>
      </p:sp>
      <p:sp>
        <p:nvSpPr>
          <p:cNvPr id="136195" name="Rectangle 2"/>
          <p:cNvSpPr>
            <a:spLocks noGrp="1" noRot="1" noChangeAspect="1" noChangeArrowheads="1" noTextEdit="1"/>
          </p:cNvSpPr>
          <p:nvPr>
            <p:ph type="sldImg"/>
          </p:nvPr>
        </p:nvSpPr>
        <p:spPr>
          <a:xfrm>
            <a:off x="923925" y="685800"/>
            <a:ext cx="5030788" cy="3771900"/>
          </a:xfrm>
          <a:ln/>
        </p:spPr>
      </p:sp>
      <p:sp>
        <p:nvSpPr>
          <p:cNvPr id="136196" name="Rectangle 3"/>
          <p:cNvSpPr>
            <a:spLocks noGrp="1" noChangeArrowheads="1"/>
          </p:cNvSpPr>
          <p:nvPr>
            <p:ph type="body" idx="1"/>
          </p:nvPr>
        </p:nvSpPr>
        <p:spPr>
          <a:noFill/>
          <a:ln/>
        </p:spPr>
        <p:txBody>
          <a:bodyPr/>
          <a:lstStyle/>
          <a:p>
            <a:pPr eaLnBrk="1" hangingPunct="1"/>
            <a:r>
              <a:rPr lang="en-US" altLang="zh-TW" dirty="0" smtClean="0"/>
              <a:t>My office on campus is in room 2445 (2 floor, close to lifts 25/26).  If you need to contact me, the best way is by email, as I will be checking my email account daily. If you need to see me, I will generally be available after class, or you can make an appointment to see me (to avoid disappointment).</a:t>
            </a:r>
          </a:p>
          <a:p>
            <a:pPr eaLnBrk="1" hangingPunct="1"/>
            <a:endParaRPr lang="en-US" altLang="zh-TW" dirty="0" smtClean="0"/>
          </a:p>
          <a:p>
            <a:pPr eaLnBrk="1" hangingPunct="1"/>
            <a:r>
              <a:rPr lang="en-US" altLang="zh-TW" b="1" dirty="0" smtClean="0"/>
              <a:t>In case of emergency only, you can call me on my mobile.</a:t>
            </a:r>
          </a:p>
          <a:p>
            <a:pPr eaLnBrk="1" hangingPunct="1"/>
            <a:endParaRPr lang="en-US" altLang="zh-TW" dirty="0" smtClean="0"/>
          </a:p>
          <a:p>
            <a:pPr eaLnBrk="1" hangingPunct="1"/>
            <a:r>
              <a:rPr lang="en-US" altLang="zh-TW" dirty="0" smtClean="0"/>
              <a:t>For practical and UST related questions, please contact the MBA office or the Department of Finance staff.</a:t>
            </a:r>
          </a:p>
          <a:p>
            <a:pPr eaLnBrk="1" hangingPunct="1"/>
            <a:endParaRPr lang="en-US" altLang="zh-TW" dirty="0" smtClean="0"/>
          </a:p>
          <a:p>
            <a:r>
              <a:rPr lang="en-US" altLang="zh-CN" sz="1100" b="1" dirty="0"/>
              <a:t>Teaching Assistant:  </a:t>
            </a:r>
            <a:r>
              <a:rPr lang="en-US" altLang="zh-CN" sz="1100" dirty="0"/>
              <a:t>Mr. </a:t>
            </a:r>
            <a:r>
              <a:rPr lang="en-US" altLang="zh-CN" sz="1100" dirty="0" err="1"/>
              <a:t>Siming</a:t>
            </a:r>
            <a:r>
              <a:rPr lang="en-US" altLang="zh-CN" sz="1100" dirty="0"/>
              <a:t> TIAN</a:t>
            </a:r>
            <a:br>
              <a:rPr lang="en-US" altLang="zh-CN" sz="1100" dirty="0"/>
            </a:br>
            <a:r>
              <a:rPr lang="en-US" altLang="zh-CN" sz="1100" dirty="0"/>
              <a:t>Email:  </a:t>
            </a:r>
            <a:r>
              <a:rPr lang="en-US" altLang="zh-CN" sz="1100" u="sng" dirty="0">
                <a:hlinkClick r:id="rId3"/>
              </a:rPr>
              <a:t>simingtian@ust.hk</a:t>
            </a:r>
            <a:r>
              <a:rPr lang="en-US" altLang="zh-CN" sz="1100" dirty="0"/>
              <a:t>; Room 3392 (Lifts 17-18) Phone: 2358 7689</a:t>
            </a:r>
            <a:endParaRPr lang="zh-CN" altLang="zh-CN" sz="1100" dirty="0"/>
          </a:p>
          <a:p>
            <a:r>
              <a:rPr lang="en-US" altLang="zh-CN" sz="1100" dirty="0"/>
              <a:t>Office Hours: Tue 10:00-12:00, Wed 10:00-11:00 and by appointment</a:t>
            </a:r>
            <a:endParaRPr lang="zh-CN" altLang="zh-CN" sz="1100" dirty="0"/>
          </a:p>
          <a:p>
            <a:r>
              <a:rPr lang="en-US" altLang="zh-CN" sz="1100" dirty="0"/>
              <a:t>Mail: address to Department of Finance at HKUST, clearly indicating course reference and instructor’s name.</a:t>
            </a:r>
            <a:endParaRPr lang="zh-CN" altLang="zh-CN" sz="1100" dirty="0"/>
          </a:p>
          <a:p>
            <a:pPr eaLnBrk="1" hangingPunct="1"/>
            <a:endParaRPr lang="en-US" altLang="zh-TW"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6462593A-3B4C-4292-BFCA-15C9A4448A9E}" type="slidenum">
              <a:rPr lang="zh-TW" altLang="en-US" smtClean="0"/>
              <a:pPr/>
              <a:t>19</a:t>
            </a:fld>
            <a:endParaRPr lang="en-US" altLang="zh-TW" smtClean="0"/>
          </a:p>
        </p:txBody>
      </p:sp>
      <p:sp>
        <p:nvSpPr>
          <p:cNvPr id="139267" name="Rectangle 2"/>
          <p:cNvSpPr>
            <a:spLocks noGrp="1" noRot="1" noChangeAspect="1" noChangeArrowheads="1" noTextEdit="1"/>
          </p:cNvSpPr>
          <p:nvPr>
            <p:ph type="sldImg"/>
          </p:nvPr>
        </p:nvSpPr>
        <p:spPr>
          <a:xfrm>
            <a:off x="923925" y="685800"/>
            <a:ext cx="5030788" cy="3771900"/>
          </a:xfrm>
          <a:ln/>
        </p:spPr>
      </p:sp>
      <p:sp>
        <p:nvSpPr>
          <p:cNvPr id="139268" name="Rectangle 3"/>
          <p:cNvSpPr>
            <a:spLocks noGrp="1" noChangeArrowheads="1"/>
          </p:cNvSpPr>
          <p:nvPr>
            <p:ph type="body" idx="1"/>
          </p:nvPr>
        </p:nvSpPr>
        <p:spPr>
          <a:noFill/>
          <a:ln/>
        </p:spPr>
        <p:txBody>
          <a:bodyPr/>
          <a:lstStyle/>
          <a:p>
            <a:pPr defTabSz="914343">
              <a:defRPr/>
            </a:pPr>
            <a:r>
              <a:rPr lang="en-US" altLang="zh-TW" dirty="0" smtClean="0"/>
              <a:t>Some terminology index will be provided.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zh-TW" altLang="zh-TW" smtClean="0">
              <a:latin typeface="Times New Roman" pitchFamily="-65" charset="0"/>
              <a:ea typeface="ＭＳ Ｐゴシック" pitchFamily="-65" charset="-128"/>
            </a:endParaRPr>
          </a:p>
        </p:txBody>
      </p:sp>
      <p:sp>
        <p:nvSpPr>
          <p:cNvPr id="18436" name="Slide Number Placeholder 3"/>
          <p:cNvSpPr>
            <a:spLocks noGrp="1"/>
          </p:cNvSpPr>
          <p:nvPr>
            <p:ph type="sldNum" sz="quarter" idx="5"/>
          </p:nvPr>
        </p:nvSpPr>
        <p:spPr>
          <a:noFill/>
        </p:spPr>
        <p:txBody>
          <a:bodyPr/>
          <a:lstStyle/>
          <a:p>
            <a:fld id="{ED3F7F8D-F95A-4D80-8A97-C80CA37B7D49}" type="slidenum">
              <a:rPr lang="en-US" altLang="zh-TW"/>
              <a:pPr/>
              <a:t>21</a:t>
            </a:fld>
            <a:endParaRPr lang="en-US"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zh-TW" altLang="zh-TW" smtClean="0">
              <a:latin typeface="Times New Roman" pitchFamily="-65" charset="0"/>
              <a:ea typeface="ＭＳ Ｐゴシック" pitchFamily="-65" charset="-128"/>
            </a:endParaRPr>
          </a:p>
        </p:txBody>
      </p:sp>
      <p:sp>
        <p:nvSpPr>
          <p:cNvPr id="20484" name="Slide Number Placeholder 3"/>
          <p:cNvSpPr>
            <a:spLocks noGrp="1"/>
          </p:cNvSpPr>
          <p:nvPr>
            <p:ph type="sldNum" sz="quarter" idx="5"/>
          </p:nvPr>
        </p:nvSpPr>
        <p:spPr>
          <a:noFill/>
        </p:spPr>
        <p:txBody>
          <a:bodyPr/>
          <a:lstStyle/>
          <a:p>
            <a:fld id="{D2334364-8B93-4A5E-A395-D7CAC82C47AF}" type="slidenum">
              <a:rPr lang="en-US" altLang="zh-TW"/>
              <a:pPr/>
              <a:t>22</a:t>
            </a:fld>
            <a:endParaRPr lang="en-US"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zh-TW" altLang="zh-TW" smtClean="0">
              <a:latin typeface="Times New Roman" pitchFamily="-65" charset="0"/>
              <a:ea typeface="ＭＳ Ｐゴシック" pitchFamily="-65" charset="-128"/>
            </a:endParaRPr>
          </a:p>
        </p:txBody>
      </p:sp>
      <p:sp>
        <p:nvSpPr>
          <p:cNvPr id="24580" name="Slide Number Placeholder 3"/>
          <p:cNvSpPr>
            <a:spLocks noGrp="1"/>
          </p:cNvSpPr>
          <p:nvPr>
            <p:ph type="sldNum" sz="quarter" idx="5"/>
          </p:nvPr>
        </p:nvSpPr>
        <p:spPr>
          <a:noFill/>
        </p:spPr>
        <p:txBody>
          <a:bodyPr/>
          <a:lstStyle/>
          <a:p>
            <a:fld id="{D4396B9C-582F-451B-BC94-F1A160D3EA83}" type="slidenum">
              <a:rPr lang="en-US" altLang="zh-TW"/>
              <a:pPr/>
              <a:t>23</a:t>
            </a:fld>
            <a:endParaRPr lang="en-US"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p:spPr>
        <p:txBody>
          <a:bodyPr/>
          <a:lstStyle/>
          <a:p>
            <a:endParaRPr lang="zh-TW" altLang="zh-TW" smtClean="0">
              <a:latin typeface="Times New Roman" pitchFamily="-65" charset="0"/>
              <a:ea typeface="ＭＳ Ｐゴシック" pitchFamily="-65" charset="-128"/>
            </a:endParaRPr>
          </a:p>
        </p:txBody>
      </p:sp>
      <p:sp>
        <p:nvSpPr>
          <p:cNvPr id="123908" name="Slide Number Placeholder 3"/>
          <p:cNvSpPr>
            <a:spLocks noGrp="1"/>
          </p:cNvSpPr>
          <p:nvPr>
            <p:ph type="sldNum" sz="quarter" idx="5"/>
          </p:nvPr>
        </p:nvSpPr>
        <p:spPr>
          <a:noFill/>
        </p:spPr>
        <p:txBody>
          <a:bodyPr/>
          <a:lstStyle/>
          <a:p>
            <a:fld id="{0CE8AF59-3F78-4800-AB87-FC92B60B2846}" type="slidenum">
              <a:rPr lang="en-US" altLang="zh-TW"/>
              <a:pPr/>
              <a:t>26</a:t>
            </a:fld>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464232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pitchFamily="34" charset="0"/>
              </a:defRPr>
            </a:lvl1p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itchFamily="34" charset="0"/>
              </a:defRPr>
            </a:lvl1pPr>
          </a:lstStyle>
          <a:p>
            <a:endParaRPr lang="en-US" dirty="0"/>
          </a:p>
        </p:txBody>
      </p:sp>
      <p:sp>
        <p:nvSpPr>
          <p:cNvPr id="6" name="Slide Number Placeholder 5"/>
          <p:cNvSpPr>
            <a:spLocks noGrp="1"/>
          </p:cNvSpPr>
          <p:nvPr>
            <p:ph type="sldNum" sz="quarter" idx="12"/>
          </p:nvPr>
        </p:nvSpPr>
        <p:spPr/>
        <p:txBody>
          <a:bodyPr/>
          <a:lstStyle/>
          <a:p>
            <a:fld id="{EAE15FBB-C212-4CCE-963E-E89263F0DE18}" type="slidenum">
              <a:rPr lang="en-US" smtClean="0"/>
              <a:pPr/>
              <a:t>‹#›</a:t>
            </a:fld>
            <a:endParaRPr lang="en-US"/>
          </a:p>
        </p:txBody>
      </p:sp>
    </p:spTree>
    <p:extLst>
      <p:ext uri="{BB962C8B-B14F-4D97-AF65-F5344CB8AC3E}">
        <p14:creationId xmlns:p14="http://schemas.microsoft.com/office/powerpoint/2010/main" val="84307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pitchFamily="34" charset="0"/>
              </a:defRPr>
            </a:lvl1p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itchFamily="34" charset="0"/>
              </a:defRPr>
            </a:lvl1pPr>
          </a:lstStyle>
          <a:p>
            <a:endParaRPr lang="en-US" dirty="0"/>
          </a:p>
        </p:txBody>
      </p:sp>
      <p:sp>
        <p:nvSpPr>
          <p:cNvPr id="6" name="Slide Number Placeholder 5"/>
          <p:cNvSpPr>
            <a:spLocks noGrp="1"/>
          </p:cNvSpPr>
          <p:nvPr>
            <p:ph type="sldNum" sz="quarter" idx="12"/>
          </p:nvPr>
        </p:nvSpPr>
        <p:spPr/>
        <p:txBody>
          <a:bodyPr/>
          <a:lstStyle/>
          <a:p>
            <a:fld id="{EAE15FBB-C212-4CCE-963E-E89263F0DE18}" type="slidenum">
              <a:rPr lang="en-US" smtClean="0"/>
              <a:pPr/>
              <a:t>‹#›</a:t>
            </a:fld>
            <a:endParaRPr lang="en-US"/>
          </a:p>
        </p:txBody>
      </p:sp>
    </p:spTree>
    <p:extLst>
      <p:ext uri="{BB962C8B-B14F-4D97-AF65-F5344CB8AC3E}">
        <p14:creationId xmlns:p14="http://schemas.microsoft.com/office/powerpoint/2010/main" val="2875151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EAE15FBB-C212-4CCE-963E-E89263F0DE18}" type="slidenum">
              <a:rPr lang="en-US" smtClean="0"/>
              <a:pPr/>
              <a:t>‹#›</a:t>
            </a:fld>
            <a:endParaRPr lang="en-US"/>
          </a:p>
        </p:txBody>
      </p:sp>
    </p:spTree>
    <p:extLst>
      <p:ext uri="{BB962C8B-B14F-4D97-AF65-F5344CB8AC3E}">
        <p14:creationId xmlns:p14="http://schemas.microsoft.com/office/powerpoint/2010/main" val="24001468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gradFill>
            <a:gsLst>
              <a:gs pos="0">
                <a:schemeClr val="tx2">
                  <a:lumMod val="40000"/>
                  <a:lumOff val="60000"/>
                  <a:tint val="66000"/>
                  <a:satMod val="160000"/>
                </a:schemeClr>
              </a:gs>
              <a:gs pos="0">
                <a:schemeClr val="tx2">
                  <a:tint val="44500"/>
                  <a:satMod val="160000"/>
                  <a:lumMod val="2000"/>
                  <a:lumOff val="98000"/>
                </a:schemeClr>
              </a:gs>
              <a:gs pos="100000">
                <a:schemeClr val="tx2">
                  <a:lumMod val="40000"/>
                  <a:lumOff val="60000"/>
                  <a:tint val="23500"/>
                  <a:satMod val="160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sp>
        <p:nvSpPr>
          <p:cNvPr id="13" name="Rectangle 12"/>
          <p:cNvSpPr/>
          <p:nvPr userDrawn="1"/>
        </p:nvSpPr>
        <p:spPr>
          <a:xfrm>
            <a:off x="0" y="6156756"/>
            <a:ext cx="9144000" cy="692696"/>
          </a:xfrm>
          <a:prstGeom prst="rect">
            <a:avLst/>
          </a:prstGeom>
          <a:solidFill>
            <a:schemeClr val="bg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sp>
        <p:nvSpPr>
          <p:cNvPr id="2" name="Title 1"/>
          <p:cNvSpPr>
            <a:spLocks noGrp="1"/>
          </p:cNvSpPr>
          <p:nvPr>
            <p:ph type="title"/>
          </p:nvPr>
        </p:nvSpPr>
        <p:spPr>
          <a:xfrm>
            <a:off x="722313" y="4155157"/>
            <a:ext cx="7772400" cy="1362075"/>
          </a:xfrm>
        </p:spPr>
        <p:txBody>
          <a:bodyPr anchor="t">
            <a:normAutofit/>
          </a:bodyPr>
          <a:lstStyle>
            <a:lvl1pPr algn="l">
              <a:defRPr sz="3600" b="1" cap="all">
                <a:solidFill>
                  <a:srgbClr val="00216E"/>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492896"/>
            <a:ext cx="7772400" cy="1500187"/>
          </a:xfrm>
        </p:spPr>
        <p:txBody>
          <a:bodyPr anchor="b"/>
          <a:lstStyle>
            <a:lvl1pPr marL="0" indent="0">
              <a:buNone/>
              <a:defRPr sz="2000">
                <a:solidFill>
                  <a:srgbClr val="FFCC4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Slide Number Placeholder 5"/>
          <p:cNvSpPr>
            <a:spLocks noGrp="1"/>
          </p:cNvSpPr>
          <p:nvPr>
            <p:ph type="sldNum" sz="quarter" idx="12"/>
          </p:nvPr>
        </p:nvSpPr>
        <p:spPr/>
        <p:txBody>
          <a:bodyPr/>
          <a:lstStyle/>
          <a:p>
            <a:fld id="{EAE15FBB-C212-4CCE-963E-E89263F0DE18}" type="slidenum">
              <a:rPr lang="en-US" smtClean="0"/>
              <a:pPr/>
              <a:t>‹#›</a:t>
            </a:fld>
            <a:endParaRPr lang="en-US"/>
          </a:p>
        </p:txBody>
      </p:sp>
      <p:sp>
        <p:nvSpPr>
          <p:cNvPr id="9" name="Rectangle 8"/>
          <p:cNvSpPr/>
          <p:nvPr userDrawn="1"/>
        </p:nvSpPr>
        <p:spPr>
          <a:xfrm>
            <a:off x="733426" y="4103361"/>
            <a:ext cx="8410574" cy="45719"/>
          </a:xfrm>
          <a:prstGeom prst="rect">
            <a:avLst/>
          </a:prstGeom>
          <a:solidFill>
            <a:srgbClr val="002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5" descr="L:\Corporate\HKUST\Brand extension\Design 1 Aug FINAL\WCA_Logo_Final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5908" r="21626"/>
          <a:stretch/>
        </p:blipFill>
        <p:spPr bwMode="auto">
          <a:xfrm>
            <a:off x="87177" y="6053038"/>
            <a:ext cx="1234441" cy="900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0380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atin typeface="Arial" pitchFamily="34" charset="0"/>
              </a:defRPr>
            </a:lvl1p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atin typeface="Arial" pitchFamily="34" charset="0"/>
              </a:defRPr>
            </a:lvl1pPr>
          </a:lstStyle>
          <a:p>
            <a:endParaRPr lang="en-US" dirty="0"/>
          </a:p>
        </p:txBody>
      </p:sp>
      <p:sp>
        <p:nvSpPr>
          <p:cNvPr id="7" name="Slide Number Placeholder 6"/>
          <p:cNvSpPr>
            <a:spLocks noGrp="1"/>
          </p:cNvSpPr>
          <p:nvPr>
            <p:ph type="sldNum" sz="quarter" idx="12"/>
          </p:nvPr>
        </p:nvSpPr>
        <p:spPr/>
        <p:txBody>
          <a:bodyPr/>
          <a:lstStyle/>
          <a:p>
            <a:fld id="{EAE15FBB-C212-4CCE-963E-E89263F0DE18}" type="slidenum">
              <a:rPr lang="en-US" smtClean="0"/>
              <a:pPr/>
              <a:t>‹#›</a:t>
            </a:fld>
            <a:endParaRPr lang="en-US"/>
          </a:p>
        </p:txBody>
      </p:sp>
    </p:spTree>
    <p:extLst>
      <p:ext uri="{BB962C8B-B14F-4D97-AF65-F5344CB8AC3E}">
        <p14:creationId xmlns:p14="http://schemas.microsoft.com/office/powerpoint/2010/main" val="566594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atin typeface="Arial" pitchFamily="34" charset="0"/>
              </a:defRPr>
            </a:lvl1p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atin typeface="Arial" pitchFamily="34" charset="0"/>
              </a:defRPr>
            </a:lvl1pPr>
          </a:lstStyle>
          <a:p>
            <a:endParaRPr lang="en-US" dirty="0"/>
          </a:p>
        </p:txBody>
      </p:sp>
      <p:sp>
        <p:nvSpPr>
          <p:cNvPr id="9" name="Slide Number Placeholder 8"/>
          <p:cNvSpPr>
            <a:spLocks noGrp="1"/>
          </p:cNvSpPr>
          <p:nvPr>
            <p:ph type="sldNum" sz="quarter" idx="12"/>
          </p:nvPr>
        </p:nvSpPr>
        <p:spPr/>
        <p:txBody>
          <a:bodyPr/>
          <a:lstStyle/>
          <a:p>
            <a:fld id="{EAE15FBB-C212-4CCE-963E-E89263F0DE18}" type="slidenum">
              <a:rPr lang="en-US" smtClean="0"/>
              <a:pPr/>
              <a:t>‹#›</a:t>
            </a:fld>
            <a:endParaRPr lang="en-US"/>
          </a:p>
        </p:txBody>
      </p:sp>
    </p:spTree>
    <p:extLst>
      <p:ext uri="{BB962C8B-B14F-4D97-AF65-F5344CB8AC3E}">
        <p14:creationId xmlns:p14="http://schemas.microsoft.com/office/powerpoint/2010/main" val="1007881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atin typeface="Arial" pitchFamily="34" charset="0"/>
              </a:defRPr>
            </a:lvl1p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atin typeface="Arial" pitchFamily="34" charset="0"/>
              </a:defRPr>
            </a:lvl1pPr>
          </a:lstStyle>
          <a:p>
            <a:endParaRPr lang="en-US" dirty="0"/>
          </a:p>
        </p:txBody>
      </p:sp>
      <p:sp>
        <p:nvSpPr>
          <p:cNvPr id="5" name="Slide Number Placeholder 4"/>
          <p:cNvSpPr>
            <a:spLocks noGrp="1"/>
          </p:cNvSpPr>
          <p:nvPr>
            <p:ph type="sldNum" sz="quarter" idx="12"/>
          </p:nvPr>
        </p:nvSpPr>
        <p:spPr/>
        <p:txBody>
          <a:bodyPr/>
          <a:lstStyle/>
          <a:p>
            <a:fld id="{EAE15FBB-C212-4CCE-963E-E89263F0DE18}" type="slidenum">
              <a:rPr lang="en-US" smtClean="0"/>
              <a:pPr/>
              <a:t>‹#›</a:t>
            </a:fld>
            <a:endParaRPr lang="en-US"/>
          </a:p>
        </p:txBody>
      </p:sp>
    </p:spTree>
    <p:extLst>
      <p:ext uri="{BB962C8B-B14F-4D97-AF65-F5344CB8AC3E}">
        <p14:creationId xmlns:p14="http://schemas.microsoft.com/office/powerpoint/2010/main" val="3478206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atin typeface="Arial" pitchFamily="34" charset="0"/>
              </a:defRPr>
            </a:lvl1p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atin typeface="Arial" pitchFamily="34" charset="0"/>
              </a:defRPr>
            </a:lvl1pPr>
          </a:lstStyle>
          <a:p>
            <a:endParaRPr lang="en-US" dirty="0"/>
          </a:p>
        </p:txBody>
      </p:sp>
      <p:sp>
        <p:nvSpPr>
          <p:cNvPr id="4" name="Slide Number Placeholder 3"/>
          <p:cNvSpPr>
            <a:spLocks noGrp="1"/>
          </p:cNvSpPr>
          <p:nvPr>
            <p:ph type="sldNum" sz="quarter" idx="12"/>
          </p:nvPr>
        </p:nvSpPr>
        <p:spPr/>
        <p:txBody>
          <a:bodyPr/>
          <a:lstStyle/>
          <a:p>
            <a:fld id="{EAE15FBB-C212-4CCE-963E-E89263F0DE18}" type="slidenum">
              <a:rPr lang="en-US" smtClean="0"/>
              <a:pPr/>
              <a:t>‹#›</a:t>
            </a:fld>
            <a:endParaRPr lang="en-US"/>
          </a:p>
        </p:txBody>
      </p:sp>
    </p:spTree>
    <p:extLst>
      <p:ext uri="{BB962C8B-B14F-4D97-AF65-F5344CB8AC3E}">
        <p14:creationId xmlns:p14="http://schemas.microsoft.com/office/powerpoint/2010/main" val="1095328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atin typeface="Arial" pitchFamily="34" charset="0"/>
              </a:defRPr>
            </a:lvl1p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atin typeface="Arial" pitchFamily="34" charset="0"/>
              </a:defRPr>
            </a:lvl1pPr>
          </a:lstStyle>
          <a:p>
            <a:endParaRPr lang="en-US" dirty="0"/>
          </a:p>
        </p:txBody>
      </p:sp>
      <p:sp>
        <p:nvSpPr>
          <p:cNvPr id="7" name="Slide Number Placeholder 6"/>
          <p:cNvSpPr>
            <a:spLocks noGrp="1"/>
          </p:cNvSpPr>
          <p:nvPr>
            <p:ph type="sldNum" sz="quarter" idx="12"/>
          </p:nvPr>
        </p:nvSpPr>
        <p:spPr/>
        <p:txBody>
          <a:bodyPr/>
          <a:lstStyle/>
          <a:p>
            <a:fld id="{EAE15FBB-C212-4CCE-963E-E89263F0DE18}" type="slidenum">
              <a:rPr lang="en-US" smtClean="0"/>
              <a:pPr/>
              <a:t>‹#›</a:t>
            </a:fld>
            <a:endParaRPr lang="en-US"/>
          </a:p>
        </p:txBody>
      </p:sp>
    </p:spTree>
    <p:extLst>
      <p:ext uri="{BB962C8B-B14F-4D97-AF65-F5344CB8AC3E}">
        <p14:creationId xmlns:p14="http://schemas.microsoft.com/office/powerpoint/2010/main" val="2524554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atin typeface="Arial" pitchFamily="34" charset="0"/>
              </a:defRPr>
            </a:lvl1p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atin typeface="Arial" pitchFamily="34" charset="0"/>
              </a:defRPr>
            </a:lvl1pPr>
          </a:lstStyle>
          <a:p>
            <a:endParaRPr lang="en-US" dirty="0"/>
          </a:p>
        </p:txBody>
      </p:sp>
      <p:sp>
        <p:nvSpPr>
          <p:cNvPr id="7" name="Slide Number Placeholder 6"/>
          <p:cNvSpPr>
            <a:spLocks noGrp="1"/>
          </p:cNvSpPr>
          <p:nvPr>
            <p:ph type="sldNum" sz="quarter" idx="12"/>
          </p:nvPr>
        </p:nvSpPr>
        <p:spPr/>
        <p:txBody>
          <a:bodyPr/>
          <a:lstStyle/>
          <a:p>
            <a:fld id="{EAE15FBB-C212-4CCE-963E-E89263F0DE18}" type="slidenum">
              <a:rPr lang="en-US" smtClean="0"/>
              <a:pPr/>
              <a:t>‹#›</a:t>
            </a:fld>
            <a:endParaRPr lang="en-US"/>
          </a:p>
        </p:txBody>
      </p:sp>
    </p:spTree>
    <p:extLst>
      <p:ext uri="{BB962C8B-B14F-4D97-AF65-F5344CB8AC3E}">
        <p14:creationId xmlns:p14="http://schemas.microsoft.com/office/powerpoint/2010/main" val="34590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0"/>
            <a:ext cx="9144000" cy="692696"/>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54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sp>
        <p:nvSpPr>
          <p:cNvPr id="2" name="Title Placeholder 1"/>
          <p:cNvSpPr>
            <a:spLocks noGrp="1"/>
          </p:cNvSpPr>
          <p:nvPr>
            <p:ph type="title"/>
          </p:nvPr>
        </p:nvSpPr>
        <p:spPr>
          <a:xfrm>
            <a:off x="251520" y="764704"/>
            <a:ext cx="8640960" cy="922114"/>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1520" y="1772816"/>
            <a:ext cx="8640960" cy="478539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7992758" y="6669360"/>
            <a:ext cx="1148537" cy="188640"/>
          </a:xfrm>
          <a:prstGeom prst="rect">
            <a:avLst/>
          </a:prstGeom>
        </p:spPr>
        <p:txBody>
          <a:bodyPr vert="horz" lIns="91440" tIns="45720" rIns="91440" bIns="45720" rtlCol="0" anchor="ctr"/>
          <a:lstStyle>
            <a:lvl1pPr algn="r">
              <a:defRPr sz="600">
                <a:solidFill>
                  <a:schemeClr val="tx1">
                    <a:tint val="75000"/>
                  </a:schemeClr>
                </a:solidFill>
                <a:latin typeface="Arial" pitchFamily="34" charset="0"/>
              </a:defRPr>
            </a:lvl1pPr>
          </a:lstStyle>
          <a:p>
            <a:fld id="{EAE15FBB-C212-4CCE-963E-E89263F0DE18}" type="slidenum">
              <a:rPr lang="en-US" smtClean="0"/>
              <a:pPr/>
              <a:t>‹#›</a:t>
            </a:fld>
            <a:endParaRPr lang="en-US" dirty="0"/>
          </a:p>
        </p:txBody>
      </p:sp>
      <p:pic>
        <p:nvPicPr>
          <p:cNvPr id="8" name="Picture 5" descr="L:\Corporate\HKUST\Brand extension\Design 1 Aug FINAL\WCA_Logo_Final1.png"/>
          <p:cNvPicPr>
            <a:picLocks noChangeAspect="1" noChangeArrowheads="1"/>
          </p:cNvPicPr>
          <p:nvPr userDrawn="1"/>
        </p:nvPicPr>
        <p:blipFill rotWithShape="1">
          <a:blip r:embed="rId13" cstate="print">
            <a:extLst>
              <a:ext uri="{28A0092B-C50C-407E-A947-70E740481C1C}">
                <a14:useLocalDpi xmlns:a14="http://schemas.microsoft.com/office/drawing/2010/main" val="0"/>
              </a:ext>
            </a:extLst>
          </a:blip>
          <a:srcRect l="15908" r="21626"/>
          <a:stretch/>
        </p:blipFill>
        <p:spPr bwMode="auto">
          <a:xfrm>
            <a:off x="7668344" y="-103718"/>
            <a:ext cx="1234441" cy="900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890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spcBef>
          <a:spcPct val="0"/>
        </a:spcBef>
        <a:buNone/>
        <a:defRPr sz="3400" b="1" kern="1200">
          <a:solidFill>
            <a:srgbClr val="00216E"/>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solidFill>
          <a:latin typeface="Arial" pitchFamily="34" charset="0"/>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tx1"/>
          </a:solidFill>
          <a:latin typeface="Arial"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google.com/url?sa=i&amp;rct=j&amp;q=&amp;esrc=s&amp;source=images&amp;cd=&amp;cad=rja&amp;uact=8&amp;ved=0ahUKEwixlfGagIrRAhXMkZQKHY8EDM0QjRwIBw&amp;url=https://www.pearsonhighered.com/product/Berk-Fundamentals-of-Corporate-Finance-3rd-Edition/9780133507676.html&amp;psig=AFQjCNHr77dNQePXpLNP8YwdB0aq37Yo0w&amp;ust=1482571726827443"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google.com/url?sa=i&amp;rct=j&amp;q=&amp;esrc=s&amp;source=images&amp;cd=&amp;cad=rja&amp;uact=8&amp;ved=0ahUKEwi--_TU_InRAhXHmZQKHRcECrcQjRwIBw&amp;url=http://cei.ust.hk/teaching-resources/teaching-clickers&amp;bvm=bv.142059868,d.dGo&amp;psig=AFQjCNFnMi6TJae98lfqsTTwCj3F8LQytA&amp;ust=1482570769539804"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8.jpeg"/><Relationship Id="rId4" Type="http://schemas.openxmlformats.org/officeDocument/2006/relationships/hyperlink" Target="mailto:vlafon@ust.hk"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money.visualcapitalist.com/all-of-the-worlds-stock-exchanges-by-size/"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en.wikipedia.org/wiki/Image:Tokyo_stock_exchange.jpg" TargetMode="External"/><Relationship Id="rId7"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infographic.statista.com/normal/chartoftheday_5174_comparison_lse_and_deutsche_boerse_n.jpg"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https://www.youtube.com/watch?v=A7OLStn1Lh0"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www.youtube.com/watch?v=6z3ufQfGPAo"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upload.wikimedia.org/wikipedia/commons/f/f5/Photos_NewYork1_032.jpg"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25.jpeg"/><Relationship Id="rId4" Type="http://schemas.openxmlformats.org/officeDocument/2006/relationships/image" Target="../media/image2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google.com/url?sa=i&amp;rct=j&amp;q=&amp;esrc=s&amp;source=images&amp;cd=&amp;cad=rja&amp;uact=8&amp;ved=0ahUKEwjjm9bI-YnRAhWBE5QKHTctDesQjRwIBw&amp;url=https://www.amazon.com/HP-HP12C-12C-Financial-Calculator/dp/B00000JBLH&amp;psig=AFQjCNFXDhk4K_soMW20JKbbMVb7NIcHHQ&amp;ust=1482569935116769"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9144000" cy="2492896"/>
          </a:xfrm>
          <a:prstGeom prst="rect">
            <a:avLst/>
          </a:prstGeom>
          <a:gradFill flip="none" rotWithShape="1">
            <a:gsLst>
              <a:gs pos="0">
                <a:schemeClr val="tx2">
                  <a:lumMod val="40000"/>
                  <a:lumOff val="60000"/>
                  <a:tint val="66000"/>
                  <a:satMod val="160000"/>
                </a:schemeClr>
              </a:gs>
              <a:gs pos="84000">
                <a:schemeClr val="tx2">
                  <a:tint val="44500"/>
                  <a:satMod val="160000"/>
                  <a:lumMod val="2000"/>
                  <a:lumOff val="98000"/>
                </a:schemeClr>
              </a:gs>
              <a:gs pos="100000">
                <a:schemeClr val="tx2">
                  <a:lumMod val="40000"/>
                  <a:lumOff val="60000"/>
                  <a:tint val="23500"/>
                  <a:satMod val="16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pic>
        <p:nvPicPr>
          <p:cNvPr id="1027" name="Picture 3" descr="C:\Users\chiup\Desktop\Linkage Pathway view.jp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44000" contrast="-18000"/>
                    </a14:imgEffect>
                  </a14:imgLayer>
                </a14:imgProps>
              </a:ext>
              <a:ext uri="{28A0092B-C50C-407E-A947-70E740481C1C}">
                <a14:useLocalDpi xmlns:a14="http://schemas.microsoft.com/office/drawing/2010/main" val="0"/>
              </a:ext>
            </a:extLst>
          </a:blip>
          <a:srcRect/>
          <a:stretch/>
        </p:blipFill>
        <p:spPr bwMode="auto">
          <a:xfrm>
            <a:off x="0" y="4254844"/>
            <a:ext cx="9144000" cy="263054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3" name="Rectangle 12"/>
          <p:cNvSpPr/>
          <p:nvPr/>
        </p:nvSpPr>
        <p:spPr>
          <a:xfrm>
            <a:off x="0" y="2708920"/>
            <a:ext cx="9144000" cy="154592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sp>
        <p:nvSpPr>
          <p:cNvPr id="2" name="Title 1"/>
          <p:cNvSpPr>
            <a:spLocks noGrp="1"/>
          </p:cNvSpPr>
          <p:nvPr>
            <p:ph type="ctrTitle"/>
          </p:nvPr>
        </p:nvSpPr>
        <p:spPr>
          <a:xfrm>
            <a:off x="611560" y="1052737"/>
            <a:ext cx="7772400" cy="1080120"/>
          </a:xfrm>
        </p:spPr>
        <p:txBody>
          <a:bodyPr>
            <a:normAutofit fontScale="90000"/>
          </a:bodyPr>
          <a:lstStyle/>
          <a:p>
            <a:r>
              <a:rPr lang="en-US" dirty="0" smtClean="0"/>
              <a:t>FINA 2303</a:t>
            </a:r>
            <a:br>
              <a:rPr lang="en-US" dirty="0" smtClean="0"/>
            </a:br>
            <a:r>
              <a:rPr lang="en-US" dirty="0" smtClean="0"/>
              <a:t>Financial Management</a:t>
            </a:r>
            <a:endParaRPr lang="en-US" dirty="0"/>
          </a:p>
        </p:txBody>
      </p:sp>
      <p:sp>
        <p:nvSpPr>
          <p:cNvPr id="3" name="Subtitle 2"/>
          <p:cNvSpPr>
            <a:spLocks noGrp="1"/>
          </p:cNvSpPr>
          <p:nvPr>
            <p:ph type="subTitle" idx="1"/>
          </p:nvPr>
        </p:nvSpPr>
        <p:spPr>
          <a:xfrm>
            <a:off x="611560" y="2708920"/>
            <a:ext cx="6400800" cy="1536576"/>
          </a:xfrm>
        </p:spPr>
        <p:txBody>
          <a:bodyPr>
            <a:normAutofit/>
          </a:bodyPr>
          <a:lstStyle/>
          <a:p>
            <a:pPr algn="l"/>
            <a:r>
              <a:rPr lang="en-US" sz="2000" dirty="0" smtClean="0"/>
              <a:t>Veronique LAFON-VINAIS</a:t>
            </a:r>
          </a:p>
          <a:p>
            <a:pPr algn="l"/>
            <a:r>
              <a:rPr lang="en-US" sz="2000" dirty="0" smtClean="0"/>
              <a:t>Associate Professor of Business Education, Dept of Finance</a:t>
            </a:r>
          </a:p>
          <a:p>
            <a:pPr algn="l"/>
            <a:r>
              <a:rPr lang="en-US" sz="2000" smtClean="0"/>
              <a:t>Spring 2017</a:t>
            </a:r>
            <a:endParaRPr lang="en-US" sz="2000" dirty="0"/>
          </a:p>
        </p:txBody>
      </p:sp>
      <p:pic>
        <p:nvPicPr>
          <p:cNvPr id="8" name="Picture 2" descr="L:\Corporate\HKUST\Brand extension\Design 1 Aug FINAL\WCA_Logo_Final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840" r="16525"/>
          <a:stretch/>
        </p:blipFill>
        <p:spPr bwMode="auto">
          <a:xfrm>
            <a:off x="6876256" y="2480196"/>
            <a:ext cx="2082214" cy="144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707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Required Textbook</a:t>
            </a:r>
            <a:endParaRPr lang="zh-TW" altLang="en-US" dirty="0"/>
          </a:p>
        </p:txBody>
      </p:sp>
      <p:sp>
        <p:nvSpPr>
          <p:cNvPr id="3" name="Content Placeholder 2"/>
          <p:cNvSpPr>
            <a:spLocks noGrp="1"/>
          </p:cNvSpPr>
          <p:nvPr>
            <p:ph sz="half" idx="1"/>
          </p:nvPr>
        </p:nvSpPr>
        <p:spPr>
          <a:xfrm>
            <a:off x="251520" y="1600200"/>
            <a:ext cx="5400600" cy="4709120"/>
          </a:xfrm>
        </p:spPr>
        <p:txBody>
          <a:bodyPr>
            <a:normAutofit fontScale="62500" lnSpcReduction="20000"/>
          </a:bodyPr>
          <a:lstStyle/>
          <a:p>
            <a:r>
              <a:rPr lang="en-US" altLang="zh-TW" i="1" dirty="0" smtClean="0"/>
              <a:t>Fundamentals of Corporate Finance</a:t>
            </a:r>
            <a:r>
              <a:rPr lang="en-US" altLang="zh-TW" dirty="0" smtClean="0"/>
              <a:t> by </a:t>
            </a:r>
            <a:r>
              <a:rPr lang="en-US" altLang="zh-TW" dirty="0" err="1" smtClean="0"/>
              <a:t>Berk</a:t>
            </a:r>
            <a:r>
              <a:rPr lang="en-US" altLang="zh-TW" dirty="0" smtClean="0"/>
              <a:t>, </a:t>
            </a:r>
            <a:r>
              <a:rPr lang="en-US" altLang="zh-TW" dirty="0" err="1" smtClean="0"/>
              <a:t>DeMarzo</a:t>
            </a:r>
            <a:r>
              <a:rPr lang="en-US" altLang="zh-TW" dirty="0" smtClean="0"/>
              <a:t> and Harford, Pearson International Edition, 3</a:t>
            </a:r>
            <a:r>
              <a:rPr lang="en-US" altLang="zh-TW" baseline="30000" dirty="0" smtClean="0"/>
              <a:t>rd</a:t>
            </a:r>
            <a:r>
              <a:rPr lang="en-US" altLang="zh-TW" dirty="0" smtClean="0"/>
              <a:t> Ed. is the </a:t>
            </a:r>
            <a:r>
              <a:rPr lang="en-US" altLang="zh-TW" b="1" i="1" dirty="0" smtClean="0"/>
              <a:t>required </a:t>
            </a:r>
            <a:r>
              <a:rPr lang="en-US" altLang="zh-TW" dirty="0" smtClean="0"/>
              <a:t>textbook for this course per Department of Finance requirements.</a:t>
            </a:r>
            <a:endParaRPr lang="zh-TW" altLang="zh-TW" dirty="0" smtClean="0"/>
          </a:p>
          <a:p>
            <a:r>
              <a:rPr lang="en-US" altLang="zh-TW" dirty="0" smtClean="0"/>
              <a:t>This book will be used extensively in the course. You should also read the assigned chapters in the textbook thoroughly because the lectures will only focus on the core and more difficult concepts instead of every detail in the textbook. </a:t>
            </a:r>
            <a:endParaRPr lang="zh-TW" altLang="zh-TW" dirty="0" smtClean="0"/>
          </a:p>
          <a:p>
            <a:r>
              <a:rPr lang="en-US" altLang="zh-TW" b="1" dirty="0" smtClean="0"/>
              <a:t>Note</a:t>
            </a:r>
            <a:r>
              <a:rPr lang="en-US" altLang="zh-TW" dirty="0" smtClean="0"/>
              <a:t>: This textbook contains information about U.S. financial markets, institutions and corporate finance practices. These chapters (14-23) are </a:t>
            </a:r>
            <a:r>
              <a:rPr lang="en-US" altLang="zh-TW" b="1" dirty="0" smtClean="0"/>
              <a:t>not</a:t>
            </a:r>
            <a:r>
              <a:rPr lang="en-US" altLang="zh-TW" dirty="0" smtClean="0"/>
              <a:t> covered in this course and will not be covered in examinations.</a:t>
            </a:r>
          </a:p>
          <a:p>
            <a:r>
              <a:rPr lang="en-US" altLang="zh-TW" dirty="0" smtClean="0"/>
              <a:t>The textbook offers a My Finance Lab (MFL) option that offers students the option to practice and study independently. Per Department of Finance requirements students are </a:t>
            </a:r>
            <a:r>
              <a:rPr lang="en-US" altLang="zh-TW" b="1" dirty="0" smtClean="0"/>
              <a:t>required</a:t>
            </a:r>
            <a:r>
              <a:rPr lang="en-US" altLang="zh-TW" dirty="0" smtClean="0"/>
              <a:t> to register for the MFL.</a:t>
            </a:r>
            <a:endParaRPr lang="zh-TW" altLang="zh-TW" dirty="0" smtClean="0"/>
          </a:p>
          <a:p>
            <a:endParaRPr lang="zh-TW" altLang="en-US" dirty="0"/>
          </a:p>
        </p:txBody>
      </p:sp>
      <p:sp>
        <p:nvSpPr>
          <p:cNvPr id="6" name="Content Placeholder 5"/>
          <p:cNvSpPr>
            <a:spLocks noGrp="1"/>
          </p:cNvSpPr>
          <p:nvPr>
            <p:ph sz="half" idx="2"/>
          </p:nvPr>
        </p:nvSpPr>
        <p:spPr/>
        <p:txBody>
          <a:bodyPr>
            <a:normAutofit fontScale="62500" lnSpcReduction="20000"/>
          </a:bodyPr>
          <a:lstStyle/>
          <a:p>
            <a:endParaRPr lang="zh-TW" altLang="en-US" dirty="0" smtClean="0"/>
          </a:p>
          <a:p>
            <a:endParaRPr lang="zh-TW" altLang="en-US" dirty="0"/>
          </a:p>
        </p:txBody>
      </p:sp>
      <p:sp>
        <p:nvSpPr>
          <p:cNvPr id="4" name="Slide Number Placeholder 3"/>
          <p:cNvSpPr>
            <a:spLocks noGrp="1"/>
          </p:cNvSpPr>
          <p:nvPr>
            <p:ph type="sldNum" sz="quarter" idx="12"/>
          </p:nvPr>
        </p:nvSpPr>
        <p:spPr/>
        <p:txBody>
          <a:bodyPr/>
          <a:lstStyle/>
          <a:p>
            <a:fld id="{EAE15FBB-C212-4CCE-963E-E89263F0DE18}" type="slidenum">
              <a:rPr lang="en-US" smtClean="0"/>
              <a:pPr/>
              <a:t>10</a:t>
            </a:fld>
            <a:endParaRPr lang="en-US"/>
          </a:p>
        </p:txBody>
      </p:sp>
      <p:sp>
        <p:nvSpPr>
          <p:cNvPr id="5"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105474" name="Picture 2" descr="Image result for image berk demarzo harford">
            <a:hlinkClick r:id="rId2"/>
          </p:cNvPr>
          <p:cNvPicPr>
            <a:picLocks noChangeAspect="1" noChangeArrowheads="1"/>
          </p:cNvPicPr>
          <p:nvPr/>
        </p:nvPicPr>
        <p:blipFill>
          <a:blip r:embed="rId3" cstate="print"/>
          <a:srcRect/>
          <a:stretch>
            <a:fillRect/>
          </a:stretch>
        </p:blipFill>
        <p:spPr bwMode="auto">
          <a:xfrm>
            <a:off x="5940152" y="1772816"/>
            <a:ext cx="2887761" cy="373533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My Finance Lab – </a:t>
            </a:r>
            <a:r>
              <a:rPr lang="en-US" altLang="zh-TW" dirty="0" smtClean="0">
                <a:solidFill>
                  <a:srgbClr val="C00000"/>
                </a:solidFill>
              </a:rPr>
              <a:t>required</a:t>
            </a:r>
            <a:r>
              <a:rPr lang="en-US" altLang="zh-TW" dirty="0" smtClean="0"/>
              <a:t> </a:t>
            </a:r>
            <a:endParaRPr lang="zh-TW" altLang="en-US" dirty="0"/>
          </a:p>
        </p:txBody>
      </p:sp>
      <p:sp>
        <p:nvSpPr>
          <p:cNvPr id="3" name="Content Placeholder 2"/>
          <p:cNvSpPr>
            <a:spLocks noGrp="1"/>
          </p:cNvSpPr>
          <p:nvPr>
            <p:ph idx="1"/>
          </p:nvPr>
        </p:nvSpPr>
        <p:spPr/>
        <p:txBody>
          <a:bodyPr>
            <a:normAutofit fontScale="77500" lnSpcReduction="20000"/>
          </a:bodyPr>
          <a:lstStyle/>
          <a:p>
            <a:r>
              <a:rPr lang="en-US" altLang="zh-TW" dirty="0" smtClean="0"/>
              <a:t>Per Finance Department requirements, each student is </a:t>
            </a:r>
            <a:r>
              <a:rPr lang="en-US" altLang="zh-TW" b="1" i="1" dirty="0" smtClean="0"/>
              <a:t>required</a:t>
            </a:r>
            <a:r>
              <a:rPr lang="en-US" altLang="zh-TW" dirty="0" smtClean="0"/>
              <a:t> to have an individual Access Code to register for My Finance Lab, a web-based homework and tutorial system accompanying the required textbook. </a:t>
            </a:r>
            <a:endParaRPr lang="zh-TW" altLang="zh-TW" dirty="0" smtClean="0"/>
          </a:p>
          <a:p>
            <a:r>
              <a:rPr lang="en-US" altLang="zh-TW" dirty="0" smtClean="0"/>
              <a:t>It can be either purchased bundled with the textbook at a special discount price, or separately if you own a used copy of the textbook, at the campus bookstore. </a:t>
            </a:r>
          </a:p>
          <a:p>
            <a:r>
              <a:rPr lang="en-US" altLang="zh-TW" dirty="0" smtClean="0">
                <a:solidFill>
                  <a:srgbClr val="C00000"/>
                </a:solidFill>
              </a:rPr>
              <a:t>Note: number of standalone cards is </a:t>
            </a:r>
            <a:r>
              <a:rPr lang="en-US" altLang="zh-TW" b="1" i="1" dirty="0" smtClean="0">
                <a:solidFill>
                  <a:srgbClr val="C00000"/>
                </a:solidFill>
              </a:rPr>
              <a:t>limited and may be sold out quickly.</a:t>
            </a:r>
            <a:endParaRPr lang="zh-TW" altLang="zh-TW" dirty="0" smtClean="0">
              <a:solidFill>
                <a:srgbClr val="C00000"/>
              </a:solidFill>
            </a:endParaRPr>
          </a:p>
          <a:p>
            <a:r>
              <a:rPr lang="en-US" altLang="zh-TW" dirty="0" smtClean="0"/>
              <a:t>IMPORTANT: You </a:t>
            </a:r>
            <a:r>
              <a:rPr lang="en-US" altLang="zh-TW" b="1" dirty="0" smtClean="0"/>
              <a:t>must</a:t>
            </a:r>
            <a:r>
              <a:rPr lang="en-US" altLang="zh-TW" dirty="0" smtClean="0"/>
              <a:t> have your MFL account properly set up </a:t>
            </a:r>
            <a:r>
              <a:rPr lang="en-US" altLang="zh-TW" u="sng" dirty="0" smtClean="0"/>
              <a:t>before 5pm on the last day for add/drop period</a:t>
            </a:r>
          </a:p>
          <a:p>
            <a:r>
              <a:rPr lang="en-US" altLang="zh-TW" dirty="0" smtClean="0"/>
              <a:t>My Finance Lab (MFL) contains a number of tutorial tools and learning aids that give you hands-on guidance with a hint and partial credit system when working on the end-of-the-chapter problems. </a:t>
            </a:r>
            <a:endParaRPr lang="zh-TW" altLang="zh-TW" dirty="0" smtClean="0"/>
          </a:p>
          <a:p>
            <a:r>
              <a:rPr lang="en-US" altLang="zh-TW" dirty="0" smtClean="0"/>
              <a:t>We will </a:t>
            </a:r>
            <a:r>
              <a:rPr lang="en-US" altLang="zh-TW" b="1" i="1" dirty="0" smtClean="0"/>
              <a:t>not </a:t>
            </a:r>
            <a:r>
              <a:rPr lang="en-US" altLang="zh-TW" dirty="0" smtClean="0"/>
              <a:t>post the solutions to end-of-chapter problems because you will get detailed solutions in STUDY PLAN during your </a:t>
            </a:r>
            <a:r>
              <a:rPr lang="en-US" altLang="zh-TW" b="1" i="1" dirty="0" smtClean="0"/>
              <a:t>own </a:t>
            </a:r>
            <a:r>
              <a:rPr lang="en-US" altLang="zh-TW" dirty="0" smtClean="0"/>
              <a:t>practices. </a:t>
            </a:r>
            <a:endParaRPr lang="zh-TW" altLang="zh-TW" dirty="0" smtClean="0"/>
          </a:p>
          <a:p>
            <a:endParaRPr lang="zh-TW" altLang="zh-TW" dirty="0" smtClean="0"/>
          </a:p>
        </p:txBody>
      </p:sp>
      <p:sp>
        <p:nvSpPr>
          <p:cNvPr id="4" name="Slide Number Placeholder 3"/>
          <p:cNvSpPr>
            <a:spLocks noGrp="1"/>
          </p:cNvSpPr>
          <p:nvPr>
            <p:ph type="sldNum" sz="quarter" idx="12"/>
          </p:nvPr>
        </p:nvSpPr>
        <p:spPr/>
        <p:txBody>
          <a:bodyPr/>
          <a:lstStyle/>
          <a:p>
            <a:fld id="{EAE15FBB-C212-4CCE-963E-E89263F0DE18}" type="slidenum">
              <a:rPr lang="en-US" smtClean="0"/>
              <a:pPr/>
              <a:t>11</a:t>
            </a:fld>
            <a:endParaRPr lang="en-US"/>
          </a:p>
        </p:txBody>
      </p:sp>
      <p:sp>
        <p:nvSpPr>
          <p:cNvPr id="5"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zh-TW" dirty="0" smtClean="0"/>
              <a:t>Homework: My Finance Lab (MFL) Assignments</a:t>
            </a:r>
            <a:endParaRPr lang="zh-TW" altLang="en-US" dirty="0"/>
          </a:p>
        </p:txBody>
      </p:sp>
      <p:sp>
        <p:nvSpPr>
          <p:cNvPr id="3" name="Content Placeholder 2"/>
          <p:cNvSpPr>
            <a:spLocks noGrp="1"/>
          </p:cNvSpPr>
          <p:nvPr>
            <p:ph idx="1"/>
          </p:nvPr>
        </p:nvSpPr>
        <p:spPr/>
        <p:txBody>
          <a:bodyPr>
            <a:normAutofit/>
          </a:bodyPr>
          <a:lstStyle/>
          <a:p>
            <a:pPr lvl="0"/>
            <a:r>
              <a:rPr lang="en-US" altLang="zh-TW" sz="2000" dirty="0" smtClean="0"/>
              <a:t>There will be</a:t>
            </a:r>
            <a:r>
              <a:rPr lang="en-US" altLang="zh-TW" sz="2000" b="1" dirty="0" smtClean="0"/>
              <a:t> 10</a:t>
            </a:r>
            <a:r>
              <a:rPr lang="en-US" altLang="zh-TW" sz="2000" dirty="0" smtClean="0"/>
              <a:t> assignments, each pertaining to specific chapters in the textbook. </a:t>
            </a:r>
            <a:endParaRPr lang="zh-TW" altLang="zh-TW" sz="2000" dirty="0" smtClean="0"/>
          </a:p>
          <a:p>
            <a:pPr lvl="0"/>
            <a:r>
              <a:rPr lang="en-US" altLang="zh-TW" sz="2000" dirty="0" smtClean="0"/>
              <a:t>MFL Assignments will count for </a:t>
            </a:r>
            <a:r>
              <a:rPr lang="en-US" altLang="zh-TW" sz="2000" b="1" dirty="0" smtClean="0"/>
              <a:t>15%</a:t>
            </a:r>
            <a:r>
              <a:rPr lang="en-US" altLang="zh-TW" sz="2000" dirty="0" smtClean="0"/>
              <a:t> of your final grade in total. </a:t>
            </a:r>
            <a:endParaRPr lang="zh-TW" altLang="zh-TW" sz="2000" dirty="0" smtClean="0"/>
          </a:p>
          <a:p>
            <a:pPr lvl="0"/>
            <a:r>
              <a:rPr lang="en-US" altLang="zh-TW" sz="2000" dirty="0" smtClean="0"/>
              <a:t>All questions are equally weighted. This implies that assignments with higher number of questions will have higher weights.</a:t>
            </a:r>
            <a:endParaRPr lang="zh-TW" altLang="zh-TW" sz="2000" dirty="0" smtClean="0"/>
          </a:p>
          <a:p>
            <a:pPr lvl="0"/>
            <a:r>
              <a:rPr lang="en-US" altLang="zh-TW" sz="2000" dirty="0" smtClean="0"/>
              <a:t>Late submission is not allowed.</a:t>
            </a:r>
            <a:endParaRPr lang="zh-TW" altLang="zh-TW" sz="2000" dirty="0" smtClean="0"/>
          </a:p>
          <a:p>
            <a:r>
              <a:rPr lang="en-US" altLang="zh-TW" sz="2000" dirty="0" smtClean="0"/>
              <a:t>You may seek help from the TA and discuss concepts and computation methods with others while doing the practice problems in the Study Plan. </a:t>
            </a:r>
            <a:endParaRPr lang="zh-TW" altLang="zh-TW" sz="2000" dirty="0" smtClean="0"/>
          </a:p>
          <a:p>
            <a:pPr lvl="0"/>
            <a:r>
              <a:rPr lang="en-US" altLang="zh-TW" sz="2000" dirty="0" smtClean="0"/>
              <a:t>Lecture notes, textbook, and other references are allowed when you are working on the assignments. </a:t>
            </a:r>
            <a:endParaRPr lang="zh-TW" altLang="zh-TW" sz="2000" dirty="0" smtClean="0"/>
          </a:p>
          <a:p>
            <a:pPr lvl="0"/>
            <a:r>
              <a:rPr lang="en-US" altLang="zh-TW" sz="2000" dirty="0" smtClean="0"/>
              <a:t>The Homework assignments are individual assessments and you must work on the problems by yourself without assistance from any other people. Violation will result in penalty for plagiarism.</a:t>
            </a:r>
            <a:endParaRPr lang="zh-TW" altLang="zh-TW" sz="2000" dirty="0" smtClean="0"/>
          </a:p>
          <a:p>
            <a:endParaRPr lang="zh-TW" altLang="en-US" sz="2000" dirty="0"/>
          </a:p>
        </p:txBody>
      </p:sp>
      <p:sp>
        <p:nvSpPr>
          <p:cNvPr id="4" name="Slide Number Placeholder 3"/>
          <p:cNvSpPr>
            <a:spLocks noGrp="1"/>
          </p:cNvSpPr>
          <p:nvPr>
            <p:ph type="sldNum" sz="quarter" idx="12"/>
          </p:nvPr>
        </p:nvSpPr>
        <p:spPr/>
        <p:txBody>
          <a:bodyPr/>
          <a:lstStyle/>
          <a:p>
            <a:fld id="{EAE15FBB-C212-4CCE-963E-E89263F0DE18}" type="slidenum">
              <a:rPr lang="en-US" smtClean="0"/>
              <a:pPr/>
              <a:t>12</a:t>
            </a:fld>
            <a:endParaRPr lang="en-US"/>
          </a:p>
        </p:txBody>
      </p:sp>
      <p:sp>
        <p:nvSpPr>
          <p:cNvPr id="8"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Participation</a:t>
            </a:r>
            <a:endParaRPr lang="zh-TW" altLang="en-US" dirty="0"/>
          </a:p>
        </p:txBody>
      </p:sp>
      <p:sp>
        <p:nvSpPr>
          <p:cNvPr id="5" name="Content Placeholder 4"/>
          <p:cNvSpPr>
            <a:spLocks noGrp="1"/>
          </p:cNvSpPr>
          <p:nvPr>
            <p:ph idx="1"/>
          </p:nvPr>
        </p:nvSpPr>
        <p:spPr/>
        <p:txBody>
          <a:bodyPr/>
          <a:lstStyle/>
          <a:p>
            <a:r>
              <a:rPr lang="en-US" altLang="zh-TW" dirty="0" smtClean="0"/>
              <a:t>Despite the large class size I intend to make this course as interactive as possible</a:t>
            </a:r>
          </a:p>
          <a:p>
            <a:r>
              <a:rPr lang="en-US" altLang="zh-TW" dirty="0" smtClean="0"/>
              <a:t>I expect students to engage actively in class and online with each other and with me and our TA.</a:t>
            </a:r>
          </a:p>
          <a:p>
            <a:r>
              <a:rPr lang="en-US" altLang="zh-TW" dirty="0" smtClean="0"/>
              <a:t>Participation represents </a:t>
            </a:r>
            <a:r>
              <a:rPr lang="en-US" altLang="zh-TW" b="1" dirty="0" smtClean="0"/>
              <a:t>4%</a:t>
            </a:r>
            <a:r>
              <a:rPr lang="en-US" altLang="zh-TW" dirty="0" smtClean="0"/>
              <a:t> of the grade </a:t>
            </a:r>
          </a:p>
          <a:p>
            <a:r>
              <a:rPr lang="en-US" altLang="zh-TW" dirty="0" smtClean="0"/>
              <a:t>Points will be awarded based on active involvement in class, quality participation in online board discussions, and participation in class through PRS.</a:t>
            </a:r>
            <a:endParaRPr lang="zh-TW" altLang="en-US" dirty="0"/>
          </a:p>
        </p:txBody>
      </p:sp>
      <p:sp>
        <p:nvSpPr>
          <p:cNvPr id="6" name="Slide Number Placeholder 5"/>
          <p:cNvSpPr>
            <a:spLocks noGrp="1"/>
          </p:cNvSpPr>
          <p:nvPr>
            <p:ph type="sldNum" sz="quarter" idx="12"/>
          </p:nvPr>
        </p:nvSpPr>
        <p:spPr/>
        <p:txBody>
          <a:bodyPr/>
          <a:lstStyle/>
          <a:p>
            <a:fld id="{EAE15FBB-C212-4CCE-963E-E89263F0DE18}" type="slidenum">
              <a:rPr lang="en-US" smtClean="0"/>
              <a:pPr/>
              <a:t>13</a:t>
            </a:fld>
            <a:endParaRPr lang="en-US"/>
          </a:p>
        </p:txBody>
      </p:sp>
      <p:sp>
        <p:nvSpPr>
          <p:cNvPr id="7"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t>Personal Response System (PRS) </a:t>
            </a:r>
            <a:endParaRPr lang="zh-TW" altLang="en-US" dirty="0"/>
          </a:p>
        </p:txBody>
      </p:sp>
      <p:sp>
        <p:nvSpPr>
          <p:cNvPr id="3" name="Content Placeholder 2"/>
          <p:cNvSpPr>
            <a:spLocks noGrp="1"/>
          </p:cNvSpPr>
          <p:nvPr>
            <p:ph sz="half" idx="1"/>
          </p:nvPr>
        </p:nvSpPr>
        <p:spPr/>
        <p:txBody>
          <a:bodyPr>
            <a:normAutofit fontScale="85000" lnSpcReduction="10000"/>
          </a:bodyPr>
          <a:lstStyle/>
          <a:p>
            <a:r>
              <a:rPr lang="en-US" altLang="zh-TW" b="1" dirty="0" smtClean="0"/>
              <a:t> </a:t>
            </a:r>
            <a:r>
              <a:rPr lang="en-US" altLang="zh-TW" dirty="0" smtClean="0"/>
              <a:t>We will be using a clicker (PRS) in every class so you can participate in class exercises and earn participation credit</a:t>
            </a:r>
          </a:p>
          <a:p>
            <a:r>
              <a:rPr lang="en-US" altLang="zh-TW" dirty="0" smtClean="0"/>
              <a:t>You can use </a:t>
            </a:r>
            <a:r>
              <a:rPr lang="en-US" altLang="zh-TW" dirty="0" err="1" smtClean="0"/>
              <a:t>iPRS</a:t>
            </a:r>
            <a:r>
              <a:rPr lang="en-US" altLang="zh-TW" dirty="0" smtClean="0"/>
              <a:t> app on your </a:t>
            </a:r>
            <a:r>
              <a:rPr lang="en-US" altLang="zh-TW" dirty="0" err="1" smtClean="0"/>
              <a:t>smartphone</a:t>
            </a:r>
            <a:r>
              <a:rPr lang="en-US" altLang="zh-TW" dirty="0" smtClean="0"/>
              <a:t> or check out a PRS handset from the ITSC Service Desk. </a:t>
            </a:r>
          </a:p>
          <a:p>
            <a:r>
              <a:rPr lang="en-US" altLang="zh-TW" dirty="0" smtClean="0"/>
              <a:t>Make sure you bring it to class every time, as participation counts! </a:t>
            </a:r>
            <a:endParaRPr lang="zh-TW" altLang="zh-TW" dirty="0" smtClean="0"/>
          </a:p>
          <a:p>
            <a:endParaRPr lang="zh-TW" altLang="en-US" dirty="0"/>
          </a:p>
        </p:txBody>
      </p:sp>
      <p:sp>
        <p:nvSpPr>
          <p:cNvPr id="4" name="Slide Number Placeholder 3"/>
          <p:cNvSpPr>
            <a:spLocks noGrp="1"/>
          </p:cNvSpPr>
          <p:nvPr>
            <p:ph type="sldNum" sz="quarter" idx="12"/>
          </p:nvPr>
        </p:nvSpPr>
        <p:spPr/>
        <p:txBody>
          <a:bodyPr/>
          <a:lstStyle/>
          <a:p>
            <a:fld id="{EAE15FBB-C212-4CCE-963E-E89263F0DE18}" type="slidenum">
              <a:rPr lang="en-US" smtClean="0"/>
              <a:pPr/>
              <a:t>14</a:t>
            </a:fld>
            <a:endParaRPr lang="en-US"/>
          </a:p>
        </p:txBody>
      </p:sp>
      <p:pic>
        <p:nvPicPr>
          <p:cNvPr id="7" name="Picture 2" descr="Image result for image of clickers or PRS">
            <a:hlinkClick r:id="rId2"/>
          </p:cNvPr>
          <p:cNvPicPr>
            <a:picLocks noGrp="1" noChangeAspect="1" noChangeArrowheads="1"/>
          </p:cNvPicPr>
          <p:nvPr>
            <p:ph sz="half" idx="2"/>
          </p:nvPr>
        </p:nvPicPr>
        <p:blipFill>
          <a:blip r:embed="rId3" cstate="print"/>
          <a:srcRect/>
          <a:stretch>
            <a:fillRect/>
          </a:stretch>
        </p:blipFill>
        <p:spPr bwMode="auto">
          <a:xfrm>
            <a:off x="4712507" y="2564904"/>
            <a:ext cx="4162063" cy="2448272"/>
          </a:xfrm>
          <a:prstGeom prst="rect">
            <a:avLst/>
          </a:prstGeom>
          <a:noFill/>
        </p:spPr>
      </p:pic>
      <p:sp>
        <p:nvSpPr>
          <p:cNvPr id="8"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Exams</a:t>
            </a:r>
            <a:endParaRPr lang="zh-TW" altLang="en-US" dirty="0"/>
          </a:p>
        </p:txBody>
      </p:sp>
      <p:sp>
        <p:nvSpPr>
          <p:cNvPr id="3" name="Content Placeholder 2"/>
          <p:cNvSpPr>
            <a:spLocks noGrp="1"/>
          </p:cNvSpPr>
          <p:nvPr>
            <p:ph idx="1"/>
          </p:nvPr>
        </p:nvSpPr>
        <p:spPr/>
        <p:txBody>
          <a:bodyPr>
            <a:normAutofit/>
          </a:bodyPr>
          <a:lstStyle/>
          <a:p>
            <a:r>
              <a:rPr lang="en-US" altLang="zh-TW" sz="2400" dirty="0" smtClean="0"/>
              <a:t>There will be 2 exams, one on 13 March 2017(Monday) evening and one at the end during the final exam period.</a:t>
            </a:r>
          </a:p>
          <a:p>
            <a:r>
              <a:rPr lang="en-US" altLang="zh-TW" sz="2400" dirty="0" smtClean="0"/>
              <a:t>Time and venue for the exams will be scheduled by the school. Please do not plan to travel during the exam periods as there will be </a:t>
            </a:r>
            <a:r>
              <a:rPr lang="en-US" altLang="zh-TW" sz="2400" b="1" dirty="0" smtClean="0"/>
              <a:t>no make ups</a:t>
            </a:r>
          </a:p>
          <a:p>
            <a:r>
              <a:rPr lang="en-US" altLang="zh-TW" sz="2400" dirty="0" smtClean="0"/>
              <a:t>Make yourself familiar with the exam rules of the school and HKUST. Be reminded that academic integrity is taken extremely seriously at HKUST.</a:t>
            </a:r>
          </a:p>
          <a:p>
            <a:r>
              <a:rPr lang="en-US" altLang="zh-TW" sz="2400" dirty="0" smtClean="0"/>
              <a:t>The </a:t>
            </a:r>
            <a:r>
              <a:rPr lang="en-US" altLang="zh-TW" sz="2400" b="1" dirty="0" smtClean="0"/>
              <a:t>mid-term</a:t>
            </a:r>
            <a:r>
              <a:rPr lang="en-US" altLang="zh-TW" sz="2400" dirty="0" smtClean="0"/>
              <a:t> will represent </a:t>
            </a:r>
            <a:r>
              <a:rPr lang="en-US" altLang="zh-TW" sz="2400" b="1" dirty="0" smtClean="0"/>
              <a:t>30%</a:t>
            </a:r>
            <a:r>
              <a:rPr lang="en-US" altLang="zh-TW" sz="2400" dirty="0" smtClean="0"/>
              <a:t> of the grade and the </a:t>
            </a:r>
            <a:r>
              <a:rPr lang="en-US" altLang="zh-TW" sz="2400" b="1" dirty="0" smtClean="0"/>
              <a:t>final exam 45%</a:t>
            </a:r>
            <a:r>
              <a:rPr lang="en-US" altLang="zh-TW" sz="2400" dirty="0" smtClean="0"/>
              <a:t>. Exams will include MCQ and T/F questions.</a:t>
            </a:r>
            <a:endParaRPr lang="zh-TW" altLang="en-US" sz="2400" dirty="0"/>
          </a:p>
        </p:txBody>
      </p:sp>
      <p:sp>
        <p:nvSpPr>
          <p:cNvPr id="6" name="Slide Number Placeholder 5"/>
          <p:cNvSpPr>
            <a:spLocks noGrp="1"/>
          </p:cNvSpPr>
          <p:nvPr>
            <p:ph type="sldNum" sz="quarter" idx="12"/>
          </p:nvPr>
        </p:nvSpPr>
        <p:spPr/>
        <p:txBody>
          <a:bodyPr/>
          <a:lstStyle/>
          <a:p>
            <a:fld id="{EAE15FBB-C212-4CCE-963E-E89263F0DE18}" type="slidenum">
              <a:rPr lang="en-US" smtClean="0"/>
              <a:pPr/>
              <a:t>15</a:t>
            </a:fld>
            <a:endParaRPr lang="en-US"/>
          </a:p>
        </p:txBody>
      </p:sp>
      <p:sp>
        <p:nvSpPr>
          <p:cNvPr id="7"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8"/>
          <p:cNvSpPr>
            <a:spLocks noGrp="1" noChangeArrowheads="1"/>
          </p:cNvSpPr>
          <p:nvPr>
            <p:ph type="title"/>
          </p:nvPr>
        </p:nvSpPr>
        <p:spPr/>
        <p:txBody>
          <a:bodyPr/>
          <a:lstStyle/>
          <a:p>
            <a:pPr eaLnBrk="1" hangingPunct="1"/>
            <a:r>
              <a:rPr lang="en-US" altLang="zh-TW" dirty="0" smtClean="0"/>
              <a:t>Some Important Rules</a:t>
            </a:r>
          </a:p>
        </p:txBody>
      </p:sp>
      <p:sp>
        <p:nvSpPr>
          <p:cNvPr id="470025" name="Rectangle 9"/>
          <p:cNvSpPr>
            <a:spLocks noGrp="1" noChangeArrowheads="1"/>
          </p:cNvSpPr>
          <p:nvPr>
            <p:ph type="body" idx="1"/>
          </p:nvPr>
        </p:nvSpPr>
        <p:spPr/>
        <p:txBody>
          <a:bodyPr>
            <a:noAutofit/>
          </a:bodyPr>
          <a:lstStyle/>
          <a:p>
            <a:pPr eaLnBrk="1" hangingPunct="1">
              <a:lnSpc>
                <a:spcPct val="130000"/>
              </a:lnSpc>
              <a:defRPr/>
            </a:pPr>
            <a:r>
              <a:rPr lang="en-US" altLang="zh-TW" sz="1800" b="1" dirty="0" smtClean="0">
                <a:solidFill>
                  <a:schemeClr val="accent2">
                    <a:lumMod val="75000"/>
                  </a:schemeClr>
                </a:solidFill>
              </a:rPr>
              <a:t>Attendance</a:t>
            </a:r>
            <a:r>
              <a:rPr lang="en-US" altLang="zh-TW" sz="1800" dirty="0" smtClean="0"/>
              <a:t>: you are normally expected to attend all the lectures. </a:t>
            </a:r>
          </a:p>
          <a:p>
            <a:pPr eaLnBrk="1" hangingPunct="1">
              <a:lnSpc>
                <a:spcPct val="130000"/>
              </a:lnSpc>
              <a:defRPr/>
            </a:pPr>
            <a:r>
              <a:rPr lang="en-US" altLang="zh-TW" sz="1800" b="1" dirty="0" smtClean="0">
                <a:solidFill>
                  <a:schemeClr val="accent2">
                    <a:lumMod val="75000"/>
                  </a:schemeClr>
                </a:solidFill>
              </a:rPr>
              <a:t>Punctuality</a:t>
            </a:r>
            <a:r>
              <a:rPr lang="en-US" altLang="zh-TW" sz="1800" dirty="0" smtClean="0"/>
              <a:t>: please be on time. Late arrival is disruptive to everyone.</a:t>
            </a:r>
          </a:p>
          <a:p>
            <a:pPr eaLnBrk="1" hangingPunct="1">
              <a:lnSpc>
                <a:spcPct val="130000"/>
              </a:lnSpc>
              <a:defRPr/>
            </a:pPr>
            <a:r>
              <a:rPr lang="en-US" altLang="zh-TW" sz="1800" b="1" dirty="0" smtClean="0">
                <a:solidFill>
                  <a:schemeClr val="accent2">
                    <a:lumMod val="75000"/>
                  </a:schemeClr>
                </a:solidFill>
              </a:rPr>
              <a:t>No food </a:t>
            </a:r>
            <a:r>
              <a:rPr lang="en-US" altLang="zh-TW" sz="1800" dirty="0" smtClean="0"/>
              <a:t>in classroom please</a:t>
            </a:r>
          </a:p>
          <a:p>
            <a:pPr eaLnBrk="1" hangingPunct="1">
              <a:lnSpc>
                <a:spcPct val="130000"/>
              </a:lnSpc>
              <a:defRPr/>
            </a:pPr>
            <a:r>
              <a:rPr lang="en-US" altLang="zh-TW" sz="1800" b="1" dirty="0" smtClean="0">
                <a:solidFill>
                  <a:schemeClr val="accent2">
                    <a:lumMod val="75000"/>
                  </a:schemeClr>
                </a:solidFill>
              </a:rPr>
              <a:t>PC/tablets</a:t>
            </a:r>
            <a:r>
              <a:rPr lang="en-US" altLang="zh-TW" sz="1800" dirty="0" smtClean="0"/>
              <a:t>: students who wish to bring their PC/tablet in the classroom for note-taking are welcome to do so </a:t>
            </a:r>
            <a:r>
              <a:rPr lang="en-US" altLang="zh-TW" sz="1800" b="1" dirty="0" smtClean="0"/>
              <a:t>subject to appropriate behavior (e.g. NO online shopping, video gaming, etc…)</a:t>
            </a:r>
          </a:p>
          <a:p>
            <a:pPr eaLnBrk="1" hangingPunct="1">
              <a:lnSpc>
                <a:spcPct val="130000"/>
              </a:lnSpc>
              <a:defRPr/>
            </a:pPr>
            <a:r>
              <a:rPr lang="en-US" altLang="zh-TW" sz="1800" b="1" dirty="0" smtClean="0">
                <a:solidFill>
                  <a:schemeClr val="accent2">
                    <a:lumMod val="75000"/>
                  </a:schemeClr>
                </a:solidFill>
              </a:rPr>
              <a:t>Participation and discussion</a:t>
            </a:r>
            <a:r>
              <a:rPr lang="en-US" altLang="zh-TW" sz="1800" dirty="0" smtClean="0"/>
              <a:t>: there will be plenty of opportunities for you </a:t>
            </a:r>
            <a:br>
              <a:rPr lang="en-US" altLang="zh-TW" sz="1800" dirty="0" smtClean="0"/>
            </a:br>
            <a:r>
              <a:rPr lang="en-US" altLang="zh-TW" sz="1800" dirty="0" smtClean="0"/>
              <a:t>to participate actively in class…but unrelated blabber is not welcome!</a:t>
            </a:r>
          </a:p>
          <a:p>
            <a:pPr eaLnBrk="1" hangingPunct="1">
              <a:lnSpc>
                <a:spcPct val="130000"/>
              </a:lnSpc>
              <a:defRPr/>
            </a:pPr>
            <a:r>
              <a:rPr lang="en-US" altLang="zh-TW" sz="1800" dirty="0" smtClean="0"/>
              <a:t>One last warning: </a:t>
            </a:r>
            <a:r>
              <a:rPr lang="en-US" altLang="zh-TW" sz="1800" b="1" dirty="0" smtClean="0">
                <a:solidFill>
                  <a:schemeClr val="accent2">
                    <a:lumMod val="75000"/>
                  </a:schemeClr>
                </a:solidFill>
              </a:rPr>
              <a:t>I am DEAF! </a:t>
            </a:r>
            <a:r>
              <a:rPr lang="en-US" altLang="zh-TW" sz="1800" dirty="0" smtClean="0"/>
              <a:t>Please SPEAK UP when you ask or </a:t>
            </a:r>
            <a:br>
              <a:rPr lang="en-US" altLang="zh-TW" sz="1800" dirty="0" smtClean="0"/>
            </a:br>
            <a:r>
              <a:rPr lang="en-US" altLang="zh-TW" sz="1800" dirty="0" smtClean="0"/>
              <a:t>answer a question. If I make you repeat, it is NOT personal…</a:t>
            </a:r>
          </a:p>
        </p:txBody>
      </p:sp>
      <p:sp>
        <p:nvSpPr>
          <p:cNvPr id="7" name="Slide Number Placeholder 6"/>
          <p:cNvSpPr>
            <a:spLocks noGrp="1"/>
          </p:cNvSpPr>
          <p:nvPr>
            <p:ph type="sldNum" sz="quarter" idx="12"/>
          </p:nvPr>
        </p:nvSpPr>
        <p:spPr/>
        <p:txBody>
          <a:bodyPr/>
          <a:lstStyle/>
          <a:p>
            <a:fld id="{EAE15FBB-C212-4CCE-963E-E89263F0DE18}" type="slidenum">
              <a:rPr lang="en-US" smtClean="0"/>
              <a:pPr/>
              <a:t>16</a:t>
            </a:fld>
            <a:endParaRPr lang="en-US"/>
          </a:p>
        </p:txBody>
      </p:sp>
      <p:sp>
        <p:nvSpPr>
          <p:cNvPr id="5"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56926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00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00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00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00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00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00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TW" dirty="0" smtClean="0"/>
              <a:t>Copyright Issues</a:t>
            </a:r>
          </a:p>
        </p:txBody>
      </p:sp>
      <p:sp>
        <p:nvSpPr>
          <p:cNvPr id="23559" name="Rectangle 4"/>
          <p:cNvSpPr>
            <a:spLocks noGrp="1" noChangeArrowheads="1"/>
          </p:cNvSpPr>
          <p:nvPr>
            <p:ph type="body" sz="half" idx="1"/>
          </p:nvPr>
        </p:nvSpPr>
        <p:spPr/>
        <p:txBody>
          <a:bodyPr>
            <a:normAutofit fontScale="85000" lnSpcReduction="20000"/>
          </a:bodyPr>
          <a:lstStyle/>
          <a:p>
            <a:pPr eaLnBrk="1" hangingPunct="1">
              <a:defRPr/>
            </a:pPr>
            <a:r>
              <a:rPr lang="en-US" altLang="zh-TW" dirty="0" smtClean="0"/>
              <a:t>The lectures </a:t>
            </a:r>
            <a:r>
              <a:rPr lang="en-US" altLang="zh-TW" b="1" dirty="0" smtClean="0">
                <a:solidFill>
                  <a:schemeClr val="accent2">
                    <a:lumMod val="75000"/>
                  </a:schemeClr>
                </a:solidFill>
              </a:rPr>
              <a:t>may be recorded </a:t>
            </a:r>
            <a:r>
              <a:rPr lang="en-US" altLang="zh-TW" dirty="0" smtClean="0"/>
              <a:t>by HKUST</a:t>
            </a:r>
          </a:p>
          <a:p>
            <a:pPr eaLnBrk="1" hangingPunct="1">
              <a:defRPr/>
            </a:pPr>
            <a:r>
              <a:rPr lang="en-US" altLang="zh-TW" dirty="0" smtClean="0"/>
              <a:t>Videos will be made available on CANVAS and are subject to copyright; students are </a:t>
            </a:r>
            <a:r>
              <a:rPr lang="en-US" altLang="zh-TW" b="1" dirty="0" smtClean="0">
                <a:solidFill>
                  <a:schemeClr val="accent2">
                    <a:lumMod val="75000"/>
                  </a:schemeClr>
                </a:solidFill>
              </a:rPr>
              <a:t>not</a:t>
            </a:r>
            <a:r>
              <a:rPr lang="en-US" altLang="zh-TW" dirty="0" smtClean="0"/>
              <a:t> allowed to copy, duplicate or disseminate the videos without prior written consent</a:t>
            </a:r>
          </a:p>
          <a:p>
            <a:pPr eaLnBrk="1" hangingPunct="1">
              <a:defRPr/>
            </a:pPr>
            <a:r>
              <a:rPr lang="en-US" altLang="zh-TW" b="1" dirty="0" smtClean="0">
                <a:solidFill>
                  <a:schemeClr val="accent2">
                    <a:lumMod val="75000"/>
                  </a:schemeClr>
                </a:solidFill>
              </a:rPr>
              <a:t>No other recording or taping is allowed</a:t>
            </a:r>
          </a:p>
          <a:p>
            <a:pPr eaLnBrk="1" hangingPunct="1">
              <a:defRPr/>
            </a:pPr>
            <a:r>
              <a:rPr lang="en-US" altLang="zh-TW" dirty="0" smtClean="0"/>
              <a:t>The lectures notes are provided to you for single use. You may </a:t>
            </a:r>
            <a:r>
              <a:rPr lang="en-US" altLang="zh-TW" u="sng" dirty="0" smtClean="0"/>
              <a:t>not</a:t>
            </a:r>
            <a:r>
              <a:rPr lang="en-US" altLang="zh-TW" dirty="0" smtClean="0"/>
              <a:t> copy or distribute all or any part of the notes without the written consent of the Lecturer.</a:t>
            </a:r>
          </a:p>
          <a:p>
            <a:pPr eaLnBrk="1" hangingPunct="1">
              <a:defRPr/>
            </a:pPr>
            <a:r>
              <a:rPr lang="en-US" altLang="zh-TW" dirty="0" smtClean="0"/>
              <a:t>Please be aware of intellectual property issues in all your work and presentations. Take care to indicate the source of your quotes and include a reference list at the end of your presentations.</a:t>
            </a:r>
          </a:p>
          <a:p>
            <a:pPr>
              <a:defRPr/>
            </a:pPr>
            <a:r>
              <a:rPr lang="en-US" altLang="zh-TW" b="1" dirty="0">
                <a:solidFill>
                  <a:schemeClr val="accent2">
                    <a:lumMod val="75000"/>
                  </a:schemeClr>
                </a:solidFill>
                <a:ea typeface="PMingLiU" pitchFamily="18" charset="-120"/>
              </a:rPr>
              <a:t>Plagiarism is not tolerated at HKUST</a:t>
            </a:r>
            <a:r>
              <a:rPr lang="en-US" altLang="zh-TW" dirty="0">
                <a:ea typeface="PMingLiU" pitchFamily="18" charset="-120"/>
              </a:rPr>
              <a:t>. Plagiarism software may be used in evaluating homework and clear cases of plagiarism will impact your grade significantly</a:t>
            </a:r>
            <a:r>
              <a:rPr lang="en-US" altLang="zh-TW" dirty="0" smtClean="0">
                <a:ea typeface="PMingLiU" pitchFamily="18" charset="-120"/>
              </a:rPr>
              <a:t>.</a:t>
            </a:r>
            <a:endParaRPr lang="en-US" altLang="zh-TW" dirty="0">
              <a:ea typeface="PMingLiU" pitchFamily="18" charset="-120"/>
            </a:endParaRPr>
          </a:p>
        </p:txBody>
      </p:sp>
      <p:sp>
        <p:nvSpPr>
          <p:cNvPr id="11" name="Slide Number Placeholder 10"/>
          <p:cNvSpPr>
            <a:spLocks noGrp="1"/>
          </p:cNvSpPr>
          <p:nvPr>
            <p:ph type="sldNum" sz="quarter" idx="12"/>
          </p:nvPr>
        </p:nvSpPr>
        <p:spPr/>
        <p:txBody>
          <a:bodyPr/>
          <a:lstStyle/>
          <a:p>
            <a:fld id="{EAE15FBB-C212-4CCE-963E-E89263F0DE18}" type="slidenum">
              <a:rPr lang="en-US" smtClean="0"/>
              <a:pPr/>
              <a:t>17</a:t>
            </a:fld>
            <a:endParaRPr lang="en-US"/>
          </a:p>
        </p:txBody>
      </p:sp>
      <p:sp>
        <p:nvSpPr>
          <p:cNvPr id="12"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79451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1029"/>
          <p:cNvSpPr>
            <a:spLocks noGrp="1" noChangeArrowheads="1"/>
          </p:cNvSpPr>
          <p:nvPr>
            <p:ph type="title"/>
          </p:nvPr>
        </p:nvSpPr>
        <p:spPr/>
        <p:txBody>
          <a:bodyPr/>
          <a:lstStyle/>
          <a:p>
            <a:pPr eaLnBrk="1" hangingPunct="1"/>
            <a:r>
              <a:rPr lang="en-US" altLang="zh-TW" smtClean="0"/>
              <a:t>Contact Info</a:t>
            </a:r>
          </a:p>
        </p:txBody>
      </p:sp>
      <p:sp>
        <p:nvSpPr>
          <p:cNvPr id="350214" name="Rectangle 1030"/>
          <p:cNvSpPr>
            <a:spLocks noGrp="1" noChangeArrowheads="1"/>
          </p:cNvSpPr>
          <p:nvPr>
            <p:ph idx="1"/>
          </p:nvPr>
        </p:nvSpPr>
        <p:spPr/>
        <p:txBody>
          <a:bodyPr/>
          <a:lstStyle/>
          <a:p>
            <a:pPr eaLnBrk="1" hangingPunct="1">
              <a:lnSpc>
                <a:spcPct val="90000"/>
              </a:lnSpc>
              <a:buNone/>
            </a:pPr>
            <a:r>
              <a:rPr lang="en-US" altLang="zh-TW" b="1" dirty="0" smtClean="0"/>
              <a:t>Instructor: Prof. Veronique </a:t>
            </a:r>
            <a:r>
              <a:rPr lang="en-US" altLang="zh-TW" b="1" dirty="0" err="1" smtClean="0"/>
              <a:t>Lafon-Vinais</a:t>
            </a:r>
            <a:endParaRPr lang="en-US" altLang="zh-TW" b="1" dirty="0" smtClean="0"/>
          </a:p>
          <a:p>
            <a:pPr eaLnBrk="1" hangingPunct="1">
              <a:lnSpc>
                <a:spcPct val="90000"/>
              </a:lnSpc>
            </a:pPr>
            <a:r>
              <a:rPr lang="en-US" altLang="zh-TW" dirty="0" smtClean="0"/>
              <a:t>Email HKUST: </a:t>
            </a:r>
            <a:r>
              <a:rPr lang="en-US" altLang="zh-TW" dirty="0" smtClean="0">
                <a:hlinkClick r:id="rId4"/>
              </a:rPr>
              <a:t>vlafon@ust.hk</a:t>
            </a:r>
            <a:r>
              <a:rPr lang="en-US" altLang="zh-TW" dirty="0" smtClean="0"/>
              <a:t> </a:t>
            </a:r>
          </a:p>
          <a:p>
            <a:pPr eaLnBrk="1" hangingPunct="1">
              <a:lnSpc>
                <a:spcPct val="90000"/>
              </a:lnSpc>
            </a:pPr>
            <a:r>
              <a:rPr lang="en-US" altLang="zh-TW" dirty="0" smtClean="0"/>
              <a:t>Telephone: 9042-6753 (</a:t>
            </a:r>
            <a:r>
              <a:rPr lang="en-US" altLang="zh-TW" i="1" dirty="0" smtClean="0">
                <a:solidFill>
                  <a:schemeClr val="hlink"/>
                </a:solidFill>
              </a:rPr>
              <a:t>if </a:t>
            </a:r>
            <a:r>
              <a:rPr lang="en-US" altLang="zh-TW" i="1" u="sng" dirty="0" smtClean="0">
                <a:solidFill>
                  <a:schemeClr val="hlink"/>
                </a:solidFill>
              </a:rPr>
              <a:t>emergency</a:t>
            </a:r>
            <a:r>
              <a:rPr lang="en-US" altLang="zh-TW" i="1" dirty="0" smtClean="0">
                <a:solidFill>
                  <a:schemeClr val="hlink"/>
                </a:solidFill>
              </a:rPr>
              <a:t> only</a:t>
            </a:r>
            <a:r>
              <a:rPr lang="en-US" altLang="zh-TW" dirty="0" smtClean="0"/>
              <a:t>)</a:t>
            </a:r>
          </a:p>
          <a:p>
            <a:pPr eaLnBrk="1" hangingPunct="1">
              <a:lnSpc>
                <a:spcPct val="90000"/>
              </a:lnSpc>
            </a:pPr>
            <a:r>
              <a:rPr lang="en-US" altLang="zh-TW" dirty="0" smtClean="0"/>
              <a:t>Mail to: Department of Finance, HKUST</a:t>
            </a:r>
          </a:p>
          <a:p>
            <a:pPr eaLnBrk="1" hangingPunct="1">
              <a:lnSpc>
                <a:spcPct val="90000"/>
              </a:lnSpc>
            </a:pPr>
            <a:r>
              <a:rPr lang="en-US" altLang="zh-TW" dirty="0" smtClean="0"/>
              <a:t>Meeting by appointment only</a:t>
            </a:r>
          </a:p>
          <a:p>
            <a:pPr eaLnBrk="1" hangingPunct="1">
              <a:lnSpc>
                <a:spcPct val="90000"/>
              </a:lnSpc>
            </a:pPr>
            <a:endParaRPr lang="en-US" altLang="zh-TW" dirty="0" smtClean="0"/>
          </a:p>
        </p:txBody>
      </p:sp>
      <p:sp>
        <p:nvSpPr>
          <p:cNvPr id="8" name="TextBox 7"/>
          <p:cNvSpPr txBox="1"/>
          <p:nvPr/>
        </p:nvSpPr>
        <p:spPr>
          <a:xfrm>
            <a:off x="685800" y="5029200"/>
            <a:ext cx="5638800" cy="914400"/>
          </a:xfrm>
          <a:prstGeom prst="rect">
            <a:avLst/>
          </a:prstGeom>
        </p:spPr>
        <p:txBody>
          <a:bodyPr vert="horz" wrap="none" lIns="91440" tIns="45720" rIns="91440" bIns="45720"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zh-TW" alt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Cloud 8"/>
          <p:cNvSpPr>
            <a:spLocks/>
          </p:cNvSpPr>
          <p:nvPr>
            <p:custDataLst>
              <p:tags r:id="rId1"/>
            </p:custDataLst>
          </p:nvPr>
        </p:nvSpPr>
        <p:spPr bwMode="auto">
          <a:xfrm>
            <a:off x="2209800" y="4648200"/>
            <a:ext cx="3810000" cy="1077572"/>
          </a:xfrm>
          <a:prstGeom prst="cloud">
            <a:avLst/>
          </a:prstGeom>
          <a:solidFill>
            <a:schemeClr val="accent2">
              <a:lumMod val="40000"/>
              <a:lumOff val="60000"/>
            </a:schemeClr>
          </a:solidFill>
          <a:ln w="9525" cap="flat" cmpd="sng" algn="ctr">
            <a:noFill/>
            <a:prstDash val="solid"/>
            <a:round/>
            <a:headEnd type="none" w="med" len="med"/>
            <a:tailEnd type="none" w="med" len="med"/>
          </a:ln>
          <a:effectLst>
            <a:outerShdw blurRad="63500" dist="37357" dir="2700000" rotWithShape="0">
              <a:scrgbClr r="0" g="0" b="0"/>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39" tIns="45719" rIns="91439" bIns="45719" rtlCol="0" anchor="t" anchorCtr="0">
            <a:spAutoFit/>
          </a:bodyPr>
          <a:lstStyle/>
          <a:p>
            <a:pPr algn="ctr" fontAlgn="auto">
              <a:spcBef>
                <a:spcPct val="50000"/>
              </a:spcBef>
            </a:pPr>
            <a:r>
              <a:rPr lang="en-US" altLang="zh-TW" sz="2000" b="1" dirty="0" smtClean="0">
                <a:solidFill>
                  <a:sysClr val="windowText" lastClr="000000"/>
                </a:solidFill>
                <a:latin typeface="Arial"/>
              </a:rPr>
              <a:t>What’s an Emergency?</a:t>
            </a:r>
            <a:endParaRPr lang="zh-TW" altLang="en-US" sz="2000" b="1" dirty="0" smtClean="0">
              <a:solidFill>
                <a:sysClr val="windowText" lastClr="000000"/>
              </a:solidFill>
              <a:latin typeface="Arial"/>
            </a:endParaRPr>
          </a:p>
        </p:txBody>
      </p:sp>
      <p:pic>
        <p:nvPicPr>
          <p:cNvPr id="29697" name="Picture 1" descr="C:\Users\Wolfgang\Documents\EdPres\04_Business Development\HKUST Business School\Purchasing Process\Trial Project\istockphoto\ist2_115189-s-o-s.jpg"/>
          <p:cNvPicPr>
            <a:picLocks noChangeAspect="1" noChangeArrowheads="1"/>
          </p:cNvPicPr>
          <p:nvPr/>
        </p:nvPicPr>
        <p:blipFill>
          <a:blip r:embed="rId5" cstate="print"/>
          <a:srcRect/>
          <a:stretch>
            <a:fillRect/>
          </a:stretch>
        </p:blipFill>
        <p:spPr bwMode="auto">
          <a:xfrm>
            <a:off x="7092280" y="2636912"/>
            <a:ext cx="1828800" cy="3782978"/>
          </a:xfrm>
          <a:prstGeom prst="rect">
            <a:avLst/>
          </a:prstGeom>
          <a:noFill/>
        </p:spPr>
      </p:pic>
      <p:sp>
        <p:nvSpPr>
          <p:cNvPr id="11"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Slide Number Placeholder 10"/>
          <p:cNvSpPr>
            <a:spLocks noGrp="1"/>
          </p:cNvSpPr>
          <p:nvPr>
            <p:ph type="sldNum" sz="quarter" idx="12"/>
          </p:nvPr>
        </p:nvSpPr>
        <p:spPr>
          <a:xfrm>
            <a:off x="7992758" y="6669360"/>
            <a:ext cx="1148537" cy="188640"/>
          </a:xfrm>
        </p:spPr>
        <p:txBody>
          <a:bodyPr/>
          <a:lstStyle/>
          <a:p>
            <a:fld id="{EAE15FBB-C212-4CCE-963E-E89263F0DE18}" type="slidenum">
              <a:rPr lang="en-US" smtClean="0"/>
              <a:pPr/>
              <a:t>18</a:t>
            </a:fld>
            <a:endParaRPr lang="en-US"/>
          </a:p>
        </p:txBody>
      </p:sp>
    </p:spTree>
    <p:extLst>
      <p:ext uri="{BB962C8B-B14F-4D97-AF65-F5344CB8AC3E}">
        <p14:creationId xmlns:p14="http://schemas.microsoft.com/office/powerpoint/2010/main" val="383714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02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02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02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02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021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29697"/>
                                        </p:tgtEl>
                                        <p:attrNameLst>
                                          <p:attrName>style.visibility</p:attrName>
                                        </p:attrNameLst>
                                      </p:cBhvr>
                                      <p:to>
                                        <p:strVal val="visible"/>
                                      </p:to>
                                    </p:set>
                                    <p:animEffect transition="in" filter="fade">
                                      <p:cBhvr>
                                        <p:cTn id="24" dur="500"/>
                                        <p:tgtEl>
                                          <p:spTgt spid="29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4" grpId="0" build="p" autoUpdateAnimBg="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TW" dirty="0" smtClean="0"/>
              <a:t>Ask Questions</a:t>
            </a:r>
          </a:p>
        </p:txBody>
      </p:sp>
      <p:sp>
        <p:nvSpPr>
          <p:cNvPr id="409603" name="Rectangle 3"/>
          <p:cNvSpPr>
            <a:spLocks noGrp="1" noChangeArrowheads="1"/>
          </p:cNvSpPr>
          <p:nvPr>
            <p:ph sz="half" idx="1"/>
          </p:nvPr>
        </p:nvSpPr>
        <p:spPr/>
        <p:txBody>
          <a:bodyPr>
            <a:normAutofit lnSpcReduction="10000"/>
          </a:bodyPr>
          <a:lstStyle/>
          <a:p>
            <a:pPr eaLnBrk="1" hangingPunct="1"/>
            <a:r>
              <a:rPr lang="en-US" altLang="zh-TW" dirty="0" smtClean="0"/>
              <a:t>Definitions, terminology &amp; jargon</a:t>
            </a:r>
          </a:p>
          <a:p>
            <a:pPr eaLnBrk="1" hangingPunct="1"/>
            <a:r>
              <a:rPr lang="en-US" altLang="zh-TW" dirty="0" smtClean="0"/>
              <a:t>Never take anything for granted</a:t>
            </a:r>
          </a:p>
          <a:p>
            <a:pPr eaLnBrk="1" hangingPunct="1"/>
            <a:r>
              <a:rPr lang="en-US" altLang="zh-TW" dirty="0" smtClean="0"/>
              <a:t>Nothing new under the sun</a:t>
            </a:r>
          </a:p>
          <a:p>
            <a:pPr eaLnBrk="1" hangingPunct="1"/>
            <a:r>
              <a:rPr lang="en-US" altLang="zh-TW" dirty="0" smtClean="0"/>
              <a:t>No stupid questions</a:t>
            </a:r>
          </a:p>
          <a:p>
            <a:pPr eaLnBrk="1" hangingPunct="1"/>
            <a:r>
              <a:rPr lang="en-US" altLang="zh-TW" dirty="0" smtClean="0"/>
              <a:t>No one has all the answers</a:t>
            </a:r>
            <a:br>
              <a:rPr lang="en-US" altLang="zh-TW" dirty="0" smtClean="0"/>
            </a:br>
            <a:r>
              <a:rPr lang="en-US" altLang="zh-TW" dirty="0" smtClean="0"/>
              <a:t>…not even me!</a:t>
            </a:r>
          </a:p>
        </p:txBody>
      </p:sp>
      <p:sp>
        <p:nvSpPr>
          <p:cNvPr id="9" name="Slide Number Placeholder 10"/>
          <p:cNvSpPr>
            <a:spLocks noGrp="1"/>
          </p:cNvSpPr>
          <p:nvPr>
            <p:ph type="sldNum" sz="quarter" idx="12"/>
          </p:nvPr>
        </p:nvSpPr>
        <p:spPr/>
        <p:txBody>
          <a:bodyPr/>
          <a:lstStyle/>
          <a:p>
            <a:fld id="{EAE15FBB-C212-4CCE-963E-E89263F0DE18}" type="slidenum">
              <a:rPr lang="en-US" smtClean="0"/>
              <a:pPr/>
              <a:t>19</a:t>
            </a:fld>
            <a:endParaRPr lang="en-US"/>
          </a:p>
        </p:txBody>
      </p:sp>
      <p:pic>
        <p:nvPicPr>
          <p:cNvPr id="11" name="Picture 1" descr="C:\Users\Wolfgang\Documents\EdPres\04_Business Development\HKUST Business School\Purchasing Process\Trial Project\istockphoto\ist2_1487702-conference-meeting.jpg"/>
          <p:cNvPicPr>
            <a:picLocks noGrp="1" noChangeAspect="1" noChangeArrowheads="1"/>
          </p:cNvPicPr>
          <p:nvPr>
            <p:ph sz="half" idx="2"/>
          </p:nvPr>
        </p:nvPicPr>
        <p:blipFill>
          <a:blip r:embed="rId3" cstate="print"/>
          <a:srcRect/>
          <a:stretch>
            <a:fillRect/>
          </a:stretch>
        </p:blipFill>
        <p:spPr bwMode="auto">
          <a:xfrm>
            <a:off x="4860033" y="2327032"/>
            <a:ext cx="3888432" cy="2870408"/>
          </a:xfrm>
          <a:prstGeom prst="rect">
            <a:avLst/>
          </a:prstGeom>
          <a:noFill/>
          <a:effectLst>
            <a:softEdge rad="317500"/>
          </a:effectLst>
        </p:spPr>
      </p:pic>
      <p:sp>
        <p:nvSpPr>
          <p:cNvPr id="12"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27838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Important Notice</a:t>
            </a:r>
            <a:endParaRPr lang="zh-TW" altLang="en-US" dirty="0"/>
          </a:p>
        </p:txBody>
      </p:sp>
      <p:sp>
        <p:nvSpPr>
          <p:cNvPr id="3" name="Content Placeholder 2"/>
          <p:cNvSpPr>
            <a:spLocks noGrp="1"/>
          </p:cNvSpPr>
          <p:nvPr>
            <p:ph idx="1"/>
          </p:nvPr>
        </p:nvSpPr>
        <p:spPr/>
        <p:txBody>
          <a:bodyPr>
            <a:normAutofit/>
          </a:bodyPr>
          <a:lstStyle/>
          <a:p>
            <a:r>
              <a:rPr lang="en-US" altLang="zh-TW" sz="2400" dirty="0" smtClean="0"/>
              <a:t>This course is a </a:t>
            </a:r>
            <a:r>
              <a:rPr lang="en-US" altLang="zh-TW" sz="2400" dirty="0" smtClean="0">
                <a:solidFill>
                  <a:srgbClr val="FF0000"/>
                </a:solidFill>
              </a:rPr>
              <a:t>required</a:t>
            </a:r>
            <a:r>
              <a:rPr lang="en-US" altLang="zh-TW" sz="2400" dirty="0" smtClean="0"/>
              <a:t> foundation course for all FINA majors and the basic course for Finance Major selection </a:t>
            </a:r>
          </a:p>
          <a:p>
            <a:r>
              <a:rPr lang="en-US" altLang="zh-TW" sz="2400" dirty="0" smtClean="0"/>
              <a:t>As such, the course follows a </a:t>
            </a:r>
            <a:r>
              <a:rPr lang="en-US" altLang="zh-TW" sz="2400" dirty="0" err="1" smtClean="0"/>
              <a:t>standardised</a:t>
            </a:r>
            <a:r>
              <a:rPr lang="en-US" altLang="zh-TW" sz="2400" dirty="0" smtClean="0"/>
              <a:t> format as required by the department of Finance</a:t>
            </a:r>
          </a:p>
          <a:p>
            <a:r>
              <a:rPr lang="en-US" altLang="zh-TW" sz="2400" dirty="0" smtClean="0"/>
              <a:t>The textbook (</a:t>
            </a:r>
            <a:r>
              <a:rPr lang="en-US" altLang="zh-TW" sz="2400" dirty="0" err="1" smtClean="0"/>
              <a:t>Berk</a:t>
            </a:r>
            <a:r>
              <a:rPr lang="en-US" altLang="zh-TW" sz="2400" dirty="0" smtClean="0"/>
              <a:t>/</a:t>
            </a:r>
            <a:r>
              <a:rPr lang="en-US" altLang="zh-TW" sz="2400" dirty="0" err="1" smtClean="0"/>
              <a:t>DeMarzo</a:t>
            </a:r>
            <a:r>
              <a:rPr lang="en-US" altLang="zh-TW" sz="2400" dirty="0" smtClean="0"/>
              <a:t>/Harford) and accompanying website My Finance Lab are selected by the department of Finance and apply across all sections of the course; both are </a:t>
            </a:r>
            <a:r>
              <a:rPr lang="en-US" altLang="zh-TW" sz="2400" dirty="0" smtClean="0">
                <a:solidFill>
                  <a:srgbClr val="FF0000"/>
                </a:solidFill>
              </a:rPr>
              <a:t>required</a:t>
            </a:r>
            <a:r>
              <a:rPr lang="en-US" altLang="zh-TW" sz="2400" dirty="0" smtClean="0"/>
              <a:t> for this course</a:t>
            </a:r>
          </a:p>
          <a:p>
            <a:r>
              <a:rPr lang="en-US" altLang="zh-TW" sz="2400" dirty="0" smtClean="0"/>
              <a:t>Evaluations and exams are </a:t>
            </a:r>
            <a:r>
              <a:rPr lang="en-US" altLang="zh-TW" sz="2400" dirty="0" err="1" smtClean="0"/>
              <a:t>standardised</a:t>
            </a:r>
            <a:r>
              <a:rPr lang="en-US" altLang="zh-TW" sz="2400" dirty="0" smtClean="0"/>
              <a:t> across all sections of the course</a:t>
            </a:r>
          </a:p>
          <a:p>
            <a:endParaRPr lang="zh-TW" altLang="en-US" sz="2400" dirty="0"/>
          </a:p>
        </p:txBody>
      </p:sp>
      <p:sp>
        <p:nvSpPr>
          <p:cNvPr id="4" name="Slide Number Placeholder 3"/>
          <p:cNvSpPr>
            <a:spLocks noGrp="1"/>
          </p:cNvSpPr>
          <p:nvPr>
            <p:ph type="sldNum" sz="quarter" idx="12"/>
          </p:nvPr>
        </p:nvSpPr>
        <p:spPr/>
        <p:txBody>
          <a:bodyPr/>
          <a:lstStyle/>
          <a:p>
            <a:fld id="{EAE15FBB-C212-4CCE-963E-E89263F0DE18}" type="slidenum">
              <a:rPr lang="en-US" smtClean="0"/>
              <a:pPr/>
              <a:t>2</a:t>
            </a:fld>
            <a:endParaRPr lang="en-US"/>
          </a:p>
        </p:txBody>
      </p:sp>
      <p:sp>
        <p:nvSpPr>
          <p:cNvPr id="5" name="Footer Placeholder 7"/>
          <p:cNvSpPr txBox="1">
            <a:spLocks/>
          </p:cNvSpPr>
          <p:nvPr/>
        </p:nvSpPr>
        <p:spPr>
          <a:xfrm>
            <a:off x="0" y="6492875"/>
            <a:ext cx="8820472"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FINA 2303 - Introduction</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 I - CHAPTER 1</a:t>
            </a:r>
            <a:endParaRPr lang="en-US" dirty="0"/>
          </a:p>
        </p:txBody>
      </p:sp>
      <p:sp>
        <p:nvSpPr>
          <p:cNvPr id="5" name="Text Placeholder 4"/>
          <p:cNvSpPr>
            <a:spLocks noGrp="1"/>
          </p:cNvSpPr>
          <p:nvPr>
            <p:ph type="body" idx="1"/>
          </p:nvPr>
        </p:nvSpPr>
        <p:spPr/>
        <p:txBody>
          <a:bodyPr/>
          <a:lstStyle/>
          <a:p>
            <a:r>
              <a:rPr lang="en-US" dirty="0" smtClean="0">
                <a:solidFill>
                  <a:schemeClr val="tx2"/>
                </a:solidFill>
              </a:rPr>
              <a:t>CORPORATE FINANCE AND THE FINANCIAL MANAGER</a:t>
            </a:r>
            <a:endParaRPr lang="en-US" dirty="0">
              <a:solidFill>
                <a:schemeClr val="tx2"/>
              </a:solidFill>
            </a:endParaRPr>
          </a:p>
        </p:txBody>
      </p:sp>
      <p:sp>
        <p:nvSpPr>
          <p:cNvPr id="6" name="Slide Number Placeholder 5"/>
          <p:cNvSpPr>
            <a:spLocks noGrp="1"/>
          </p:cNvSpPr>
          <p:nvPr>
            <p:ph type="sldNum" sz="quarter" idx="12"/>
          </p:nvPr>
        </p:nvSpPr>
        <p:spPr/>
        <p:txBody>
          <a:bodyPr/>
          <a:lstStyle/>
          <a:p>
            <a:fld id="{EAE15FBB-C212-4CCE-963E-E89263F0DE18}" type="slidenum">
              <a:rPr lang="en-US" smtClean="0"/>
              <a:pPr/>
              <a:t>20</a:t>
            </a:fld>
            <a:endParaRPr lang="en-US"/>
          </a:p>
        </p:txBody>
      </p:sp>
    </p:spTree>
    <p:extLst>
      <p:ext uri="{BB962C8B-B14F-4D97-AF65-F5344CB8AC3E}">
        <p14:creationId xmlns:p14="http://schemas.microsoft.com/office/powerpoint/2010/main" val="25268717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a:lstStyle/>
          <a:p>
            <a:pPr eaLnBrk="1" hangingPunct="1"/>
            <a:r>
              <a:rPr lang="en-US" altLang="zh-TW" dirty="0" smtClean="0">
                <a:ea typeface="ヒラギノ角ゴ Pro W3" pitchFamily="-65" charset="-128"/>
              </a:rPr>
              <a:t>Chapter 1 Outline</a:t>
            </a:r>
          </a:p>
        </p:txBody>
      </p:sp>
      <p:sp>
        <p:nvSpPr>
          <p:cNvPr id="17411" name="Rectangle 7"/>
          <p:cNvSpPr>
            <a:spLocks noGrp="1" noChangeArrowheads="1"/>
          </p:cNvSpPr>
          <p:nvPr>
            <p:ph idx="1"/>
          </p:nvPr>
        </p:nvSpPr>
        <p:spPr/>
        <p:txBody>
          <a:bodyPr rIns="91440"/>
          <a:lstStyle/>
          <a:p>
            <a:pPr marL="609600" indent="-609600" eaLnBrk="1" hangingPunct="1">
              <a:spcBef>
                <a:spcPct val="50000"/>
              </a:spcBef>
              <a:buFontTx/>
              <a:buNone/>
            </a:pPr>
            <a:r>
              <a:rPr lang="en-US" altLang="zh-TW" dirty="0" smtClean="0">
                <a:ea typeface="ヒラギノ角ゴ Pro W3" pitchFamily="-65" charset="-128"/>
              </a:rPr>
              <a:t>1.1 Why Study Finance?</a:t>
            </a:r>
          </a:p>
          <a:p>
            <a:pPr marL="609600" indent="-609600" eaLnBrk="1" hangingPunct="1">
              <a:spcBef>
                <a:spcPct val="50000"/>
              </a:spcBef>
              <a:buFontTx/>
              <a:buNone/>
            </a:pPr>
            <a:r>
              <a:rPr lang="en-US" altLang="zh-TW" dirty="0" smtClean="0">
                <a:ea typeface="ヒラギノ角ゴ Pro W3" pitchFamily="-65" charset="-128"/>
              </a:rPr>
              <a:t>1.3 The Financial Manager</a:t>
            </a:r>
          </a:p>
          <a:p>
            <a:pPr marL="609600" indent="-609600" eaLnBrk="1" hangingPunct="1">
              <a:spcBef>
                <a:spcPct val="50000"/>
              </a:spcBef>
              <a:buFontTx/>
              <a:buNone/>
            </a:pPr>
            <a:r>
              <a:rPr lang="en-US" altLang="zh-TW" dirty="0" smtClean="0">
                <a:ea typeface="ヒラギノ角ゴ Pro W3" pitchFamily="-65" charset="-128"/>
              </a:rPr>
              <a:t>1.4 The Financial Manager’s Place in the Corporation</a:t>
            </a:r>
          </a:p>
          <a:p>
            <a:pPr marL="609600" indent="-609600" eaLnBrk="1" hangingPunct="1">
              <a:spcBef>
                <a:spcPct val="50000"/>
              </a:spcBef>
              <a:buFontTx/>
              <a:buNone/>
            </a:pPr>
            <a:r>
              <a:rPr lang="en-US" altLang="zh-TW" dirty="0" smtClean="0">
                <a:ea typeface="ヒラギノ角ゴ Pro W3" pitchFamily="-65" charset="-128"/>
              </a:rPr>
              <a:t>1.5 The Stock Market</a:t>
            </a:r>
          </a:p>
          <a:p>
            <a:pPr marL="609600" indent="-609600" eaLnBrk="1" hangingPunct="1">
              <a:spcBef>
                <a:spcPct val="50000"/>
              </a:spcBef>
              <a:buFontTx/>
              <a:buNone/>
            </a:pPr>
            <a:r>
              <a:rPr lang="en-US" altLang="zh-TW" dirty="0" smtClean="0">
                <a:ea typeface="ヒラギノ角ゴ Pro W3" pitchFamily="-65" charset="-128"/>
              </a:rPr>
              <a:t>1.6 Financial Institutions</a:t>
            </a:r>
          </a:p>
        </p:txBody>
      </p:sp>
      <p:sp>
        <p:nvSpPr>
          <p:cNvPr id="4" name="Slide Number Placeholder 3"/>
          <p:cNvSpPr>
            <a:spLocks noGrp="1"/>
          </p:cNvSpPr>
          <p:nvPr>
            <p:ph type="sldNum" sz="quarter" idx="12"/>
          </p:nvPr>
        </p:nvSpPr>
        <p:spPr/>
        <p:txBody>
          <a:bodyPr/>
          <a:lstStyle/>
          <a:p>
            <a:fld id="{EAE15FBB-C212-4CCE-963E-E89263F0DE18}" type="slidenum">
              <a:rPr lang="en-US" smtClean="0"/>
              <a:pPr/>
              <a:t>21</a:t>
            </a:fld>
            <a:endParaRPr lang="en-US"/>
          </a:p>
        </p:txBody>
      </p:sp>
      <p:sp>
        <p:nvSpPr>
          <p:cNvPr id="5"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Outline</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TW" dirty="0" smtClean="0">
                <a:ea typeface="ヒラギノ角ゴ Pro W3" pitchFamily="-65" charset="-128"/>
              </a:rPr>
              <a:t>Learning Objectives</a:t>
            </a:r>
          </a:p>
        </p:txBody>
      </p:sp>
      <p:sp>
        <p:nvSpPr>
          <p:cNvPr id="19459" name="Rectangle 3"/>
          <p:cNvSpPr>
            <a:spLocks noGrp="1" noChangeArrowheads="1"/>
          </p:cNvSpPr>
          <p:nvPr>
            <p:ph idx="1"/>
          </p:nvPr>
        </p:nvSpPr>
        <p:spPr>
          <a:xfrm>
            <a:off x="251520" y="1556792"/>
            <a:ext cx="8640960" cy="4785395"/>
          </a:xfrm>
        </p:spPr>
        <p:txBody>
          <a:bodyPr rIns="91440">
            <a:noAutofit/>
          </a:bodyPr>
          <a:lstStyle/>
          <a:p>
            <a:pPr eaLnBrk="1" hangingPunct="1"/>
            <a:r>
              <a:rPr lang="en-US" altLang="zh-TW" sz="2000" dirty="0" smtClean="0">
                <a:ea typeface="ヒラギノ角ゴ Pro W3" pitchFamily="-65" charset="-128"/>
              </a:rPr>
              <a:t>Grasp </a:t>
            </a:r>
            <a:r>
              <a:rPr lang="en-US" altLang="zh-TW" sz="1800" dirty="0" smtClean="0">
                <a:ea typeface="ヒラギノ角ゴ Pro W3" pitchFamily="-65" charset="-128"/>
              </a:rPr>
              <a:t>the importance of financial information in both your personal and business lives</a:t>
            </a:r>
          </a:p>
          <a:p>
            <a:pPr eaLnBrk="1" hangingPunct="1"/>
            <a:r>
              <a:rPr lang="en-US" altLang="zh-TW" sz="2000" dirty="0" smtClean="0">
                <a:ea typeface="ヒラギノ角ゴ Pro W3" pitchFamily="-65" charset="-128"/>
              </a:rPr>
              <a:t>Understand </a:t>
            </a:r>
            <a:r>
              <a:rPr lang="en-US" altLang="zh-TW" sz="1800" dirty="0" smtClean="0">
                <a:ea typeface="ヒラギノ角ゴ Pro W3" pitchFamily="-65" charset="-128"/>
              </a:rPr>
              <a:t>the important features of the four main types of firms and see why the advantages of the corporate form have led it to dominate economic activity</a:t>
            </a:r>
          </a:p>
          <a:p>
            <a:pPr eaLnBrk="1" hangingPunct="1"/>
            <a:r>
              <a:rPr lang="en-US" altLang="zh-TW" sz="2000" dirty="0" smtClean="0">
                <a:ea typeface="ヒラギノ角ゴ Pro W3" pitchFamily="-65" charset="-128"/>
              </a:rPr>
              <a:t>Explain </a:t>
            </a:r>
            <a:r>
              <a:rPr lang="en-US" altLang="zh-TW" sz="1800" dirty="0" smtClean="0">
                <a:ea typeface="ヒラギノ角ゴ Pro W3" pitchFamily="-65" charset="-128"/>
              </a:rPr>
              <a:t>the goal of the financial manager and the reasoning behind that goal, as well as understand the three main types of decisions a financial manager makes</a:t>
            </a:r>
          </a:p>
          <a:p>
            <a:pPr>
              <a:lnSpc>
                <a:spcPct val="90000"/>
              </a:lnSpc>
            </a:pPr>
            <a:r>
              <a:rPr lang="en-US" altLang="zh-TW" sz="2000" dirty="0" smtClean="0">
                <a:ea typeface="ヒラギノ角ゴ Pro W3" pitchFamily="-65" charset="-128"/>
              </a:rPr>
              <a:t>Know </a:t>
            </a:r>
            <a:r>
              <a:rPr lang="en-US" altLang="zh-TW" sz="1800" dirty="0" smtClean="0">
                <a:ea typeface="ヒラギノ角ゴ Pro W3" pitchFamily="-65" charset="-128"/>
              </a:rPr>
              <a:t>how a corporation is managed and controlled, the financial manager’s place in it, and some of the ethical issues financial managers face</a:t>
            </a:r>
          </a:p>
          <a:p>
            <a:pPr>
              <a:lnSpc>
                <a:spcPct val="90000"/>
              </a:lnSpc>
            </a:pPr>
            <a:r>
              <a:rPr lang="en-US" altLang="zh-TW" sz="2000" dirty="0" smtClean="0">
                <a:ea typeface="ヒラギノ角ゴ Pro W3" pitchFamily="-65" charset="-128"/>
              </a:rPr>
              <a:t>Understand </a:t>
            </a:r>
            <a:r>
              <a:rPr lang="en-US" altLang="zh-TW" sz="1800" dirty="0" smtClean="0">
                <a:ea typeface="ヒラギノ角ゴ Pro W3" pitchFamily="-65" charset="-128"/>
              </a:rPr>
              <a:t>the importance of financial markets, such as stock markets, to a corporation and the financial manager’s role as liaison to those markets </a:t>
            </a:r>
          </a:p>
          <a:p>
            <a:pPr>
              <a:lnSpc>
                <a:spcPct val="90000"/>
              </a:lnSpc>
            </a:pPr>
            <a:r>
              <a:rPr lang="en-US" altLang="zh-TW" sz="2000" dirty="0" smtClean="0">
                <a:ea typeface="ヒラギノ角ゴ Pro W3" pitchFamily="-65" charset="-128"/>
              </a:rPr>
              <a:t>Recognize </a:t>
            </a:r>
            <a:r>
              <a:rPr lang="en-US" altLang="zh-TW" sz="1800" dirty="0" smtClean="0">
                <a:ea typeface="ヒラギノ角ゴ Pro W3" pitchFamily="-65" charset="-128"/>
              </a:rPr>
              <a:t>the role that financial institutions play in the financial cycle of the economy</a:t>
            </a:r>
          </a:p>
          <a:p>
            <a:pPr eaLnBrk="1" hangingPunct="1"/>
            <a:endParaRPr lang="en-US" altLang="zh-TW" sz="2000" dirty="0" smtClean="0">
              <a:ea typeface="ヒラギノ角ゴ Pro W3" pitchFamily="-65" charset="-128"/>
            </a:endParaRPr>
          </a:p>
        </p:txBody>
      </p:sp>
      <p:sp>
        <p:nvSpPr>
          <p:cNvPr id="4" name="Slide Number Placeholder 3"/>
          <p:cNvSpPr>
            <a:spLocks noGrp="1"/>
          </p:cNvSpPr>
          <p:nvPr>
            <p:ph type="sldNum" sz="quarter" idx="12"/>
          </p:nvPr>
        </p:nvSpPr>
        <p:spPr/>
        <p:txBody>
          <a:bodyPr/>
          <a:lstStyle/>
          <a:p>
            <a:fld id="{EAE15FBB-C212-4CCE-963E-E89263F0DE18}" type="slidenum">
              <a:rPr lang="en-US" smtClean="0"/>
              <a:pPr/>
              <a:t>22</a:t>
            </a:fld>
            <a:endParaRPr lang="en-US"/>
          </a:p>
        </p:txBody>
      </p:sp>
      <p:sp>
        <p:nvSpPr>
          <p:cNvPr id="5" name="Rectangle 6"/>
          <p:cNvSpPr>
            <a:spLocks noChangeArrowheads="1"/>
          </p:cNvSpPr>
          <p:nvPr/>
        </p:nvSpPr>
        <p:spPr bwMode="gray">
          <a:xfrm>
            <a:off x="3563888" y="6381328"/>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6"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Learning Objectives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1"/>
          <p:cNvSpPr>
            <a:spLocks noGrp="1" noChangeArrowheads="1"/>
          </p:cNvSpPr>
          <p:nvPr>
            <p:ph type="title"/>
          </p:nvPr>
        </p:nvSpPr>
        <p:spPr/>
        <p:txBody>
          <a:bodyPr/>
          <a:lstStyle/>
          <a:p>
            <a:pPr eaLnBrk="1" hangingPunct="1"/>
            <a:r>
              <a:rPr lang="en-US" altLang="zh-TW" smtClean="0">
                <a:ea typeface="ヒラギノ角ゴ Pro W3" pitchFamily="-65" charset="-128"/>
              </a:rPr>
              <a:t>1.1 Why Study Finance?</a:t>
            </a:r>
          </a:p>
        </p:txBody>
      </p:sp>
      <p:sp>
        <p:nvSpPr>
          <p:cNvPr id="23555" name="Rectangle 12"/>
          <p:cNvSpPr>
            <a:spLocks noGrp="1" noChangeArrowheads="1"/>
          </p:cNvSpPr>
          <p:nvPr>
            <p:ph idx="1"/>
          </p:nvPr>
        </p:nvSpPr>
        <p:spPr/>
        <p:txBody>
          <a:bodyPr rIns="91440">
            <a:normAutofit/>
          </a:bodyPr>
          <a:lstStyle/>
          <a:p>
            <a:pPr eaLnBrk="1" hangingPunct="1"/>
            <a:r>
              <a:rPr lang="en-US" altLang="zh-TW" sz="2400" dirty="0" smtClean="0">
                <a:ea typeface="ヒラギノ角ゴ Pro W3" pitchFamily="-65" charset="-128"/>
              </a:rPr>
              <a:t>Individuals are taking charge of their personal finances with decisions such as:</a:t>
            </a:r>
          </a:p>
          <a:p>
            <a:pPr lvl="1" eaLnBrk="1" hangingPunct="1"/>
            <a:r>
              <a:rPr lang="en-US" altLang="zh-TW" sz="2000" dirty="0" smtClean="0">
                <a:ea typeface="ヒラギノ角ゴ Pro W3" pitchFamily="-65" charset="-128"/>
              </a:rPr>
              <a:t>When to start saving and how much to save for retirement</a:t>
            </a:r>
          </a:p>
          <a:p>
            <a:pPr lvl="1" eaLnBrk="1" hangingPunct="1"/>
            <a:r>
              <a:rPr lang="en-US" altLang="zh-TW" sz="2000" dirty="0" smtClean="0">
                <a:ea typeface="ヒラギノ角ゴ Pro W3" pitchFamily="-65" charset="-128"/>
              </a:rPr>
              <a:t>Whether a particular stock is a good investment</a:t>
            </a:r>
          </a:p>
          <a:p>
            <a:pPr lvl="1" eaLnBrk="1" hangingPunct="1"/>
            <a:r>
              <a:rPr lang="en-US" altLang="zh-TW" sz="2000" dirty="0" smtClean="0">
                <a:ea typeface="ヒラギノ角ゴ Pro W3" pitchFamily="-65" charset="-128"/>
              </a:rPr>
              <a:t>How to evaluate the terms of a home mortga</a:t>
            </a:r>
            <a:r>
              <a:rPr lang="en-US" altLang="zh-TW" dirty="0" smtClean="0">
                <a:ea typeface="ヒラギノ角ゴ Pro W3" pitchFamily="-65" charset="-128"/>
              </a:rPr>
              <a:t>ge</a:t>
            </a:r>
          </a:p>
          <a:p>
            <a:r>
              <a:rPr lang="en-US" altLang="zh-TW" sz="2400" dirty="0" smtClean="0">
                <a:ea typeface="ヒラギノ角ゴ Pro W3" pitchFamily="-65" charset="-128"/>
              </a:rPr>
              <a:t>In your business career, you may face such questions such as:</a:t>
            </a:r>
          </a:p>
          <a:p>
            <a:pPr lvl="1"/>
            <a:r>
              <a:rPr lang="en-US" altLang="zh-TW" sz="2000" dirty="0" smtClean="0">
                <a:ea typeface="ヒラギノ角ゴ Pro W3" pitchFamily="-65" charset="-128"/>
              </a:rPr>
              <a:t>Should your firm launch a new product? </a:t>
            </a:r>
          </a:p>
          <a:p>
            <a:pPr lvl="1"/>
            <a:r>
              <a:rPr lang="en-US" altLang="zh-TW" sz="2000" dirty="0" smtClean="0">
                <a:ea typeface="ヒラギノ角ゴ Pro W3" pitchFamily="-65" charset="-128"/>
              </a:rPr>
              <a:t>Which supplier should your firm choose?</a:t>
            </a:r>
          </a:p>
          <a:p>
            <a:pPr lvl="1"/>
            <a:r>
              <a:rPr lang="en-US" altLang="zh-TW" sz="2000" dirty="0" smtClean="0">
                <a:ea typeface="ヒラギノ角ゴ Pro W3" pitchFamily="-65" charset="-128"/>
              </a:rPr>
              <a:t>Should your firm produce or outsource production?</a:t>
            </a:r>
          </a:p>
          <a:p>
            <a:pPr lvl="1"/>
            <a:r>
              <a:rPr lang="en-US" altLang="zh-TW" sz="2000" dirty="0" smtClean="0">
                <a:ea typeface="ヒラギノ角ゴ Pro W3" pitchFamily="-65" charset="-128"/>
              </a:rPr>
              <a:t>Should your firm issue new stock or borrow money instead? </a:t>
            </a:r>
          </a:p>
          <a:p>
            <a:pPr lvl="1"/>
            <a:r>
              <a:rPr lang="en-US" altLang="zh-TW" sz="2000" dirty="0" smtClean="0">
                <a:ea typeface="ヒラギノ角ゴ Pro W3" pitchFamily="-65" charset="-128"/>
              </a:rPr>
              <a:t>How can you raise money for your start-up firm?</a:t>
            </a:r>
          </a:p>
          <a:p>
            <a:pPr lvl="1" eaLnBrk="1" hangingPunct="1"/>
            <a:endParaRPr lang="en-US" altLang="zh-TW" dirty="0" smtClean="0">
              <a:ea typeface="ヒラギノ角ゴ Pro W3" pitchFamily="-65" charset="-128"/>
            </a:endParaRPr>
          </a:p>
        </p:txBody>
      </p:sp>
      <p:sp>
        <p:nvSpPr>
          <p:cNvPr id="4" name="Slide Number Placeholder 3"/>
          <p:cNvSpPr>
            <a:spLocks noGrp="1"/>
          </p:cNvSpPr>
          <p:nvPr>
            <p:ph type="sldNum" sz="quarter" idx="12"/>
          </p:nvPr>
        </p:nvSpPr>
        <p:spPr/>
        <p:txBody>
          <a:bodyPr/>
          <a:lstStyle/>
          <a:p>
            <a:fld id="{EAE15FBB-C212-4CCE-963E-E89263F0DE18}" type="slidenum">
              <a:rPr lang="en-US" smtClean="0"/>
              <a:pPr/>
              <a:t>23</a:t>
            </a:fld>
            <a:endParaRPr lang="en-US"/>
          </a:p>
        </p:txBody>
      </p:sp>
      <p:sp>
        <p:nvSpPr>
          <p:cNvPr id="5"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Why Study </a:t>
            </a:r>
            <a:r>
              <a:rPr lang="en-US" dirty="0" smtClean="0"/>
              <a:t>F</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inance</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6"/>
          <p:cNvSpPr>
            <a:spLocks noChangeArrowheads="1"/>
          </p:cNvSpPr>
          <p:nvPr/>
        </p:nvSpPr>
        <p:spPr bwMode="gray">
          <a:xfrm>
            <a:off x="3563888" y="6381328"/>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Your Turn! (PRS, please)</a:t>
            </a:r>
            <a:endParaRPr lang="zh-TW" altLang="en-US" dirty="0"/>
          </a:p>
        </p:txBody>
      </p:sp>
      <p:sp>
        <p:nvSpPr>
          <p:cNvPr id="3" name="Content Placeholder 2"/>
          <p:cNvSpPr>
            <a:spLocks noGrp="1"/>
          </p:cNvSpPr>
          <p:nvPr>
            <p:ph sz="half" idx="1"/>
          </p:nvPr>
        </p:nvSpPr>
        <p:spPr>
          <a:xfrm>
            <a:off x="179512" y="1600200"/>
            <a:ext cx="4896544" cy="4525963"/>
          </a:xfrm>
        </p:spPr>
        <p:txBody>
          <a:bodyPr>
            <a:normAutofit fontScale="92500" lnSpcReduction="10000"/>
          </a:bodyPr>
          <a:lstStyle/>
          <a:p>
            <a:r>
              <a:rPr lang="en-US" altLang="zh-TW" dirty="0" smtClean="0"/>
              <a:t>Why are you sitting here?</a:t>
            </a:r>
          </a:p>
          <a:p>
            <a:pPr lvl="1"/>
            <a:r>
              <a:rPr lang="en-US" altLang="zh-TW" sz="2200" dirty="0" smtClean="0"/>
              <a:t>Duh, I don’t have a choice, it’s a required course</a:t>
            </a:r>
          </a:p>
          <a:p>
            <a:pPr lvl="1"/>
            <a:r>
              <a:rPr lang="en-US" altLang="zh-TW" sz="2200" dirty="0" smtClean="0"/>
              <a:t>I need a place to rest for a while</a:t>
            </a:r>
          </a:p>
          <a:p>
            <a:pPr lvl="1"/>
            <a:r>
              <a:rPr lang="en-US" altLang="zh-TW" sz="2200" dirty="0" smtClean="0"/>
              <a:t>I take it because I need some credits</a:t>
            </a:r>
          </a:p>
          <a:p>
            <a:pPr lvl="1"/>
            <a:r>
              <a:rPr lang="en-US" altLang="zh-TW" sz="2200" dirty="0" smtClean="0"/>
              <a:t>I’m interested in the topic in general</a:t>
            </a:r>
          </a:p>
          <a:p>
            <a:pPr lvl="1"/>
            <a:r>
              <a:rPr lang="en-US" altLang="zh-TW" sz="2200" dirty="0" smtClean="0"/>
              <a:t>I want to learn about finance for my investments</a:t>
            </a:r>
          </a:p>
          <a:p>
            <a:pPr lvl="1"/>
            <a:r>
              <a:rPr lang="en-US" altLang="zh-TW" sz="2200" dirty="0" smtClean="0"/>
              <a:t>I want to learn about finance for my business </a:t>
            </a:r>
          </a:p>
          <a:p>
            <a:pPr lvl="1"/>
            <a:r>
              <a:rPr lang="en-US" altLang="zh-TW" sz="2200" dirty="0" smtClean="0"/>
              <a:t>Other reason (e.g. this TA is great…)</a:t>
            </a:r>
            <a:endParaRPr lang="zh-TW" altLang="en-US" sz="2200" dirty="0"/>
          </a:p>
        </p:txBody>
      </p:sp>
      <p:sp>
        <p:nvSpPr>
          <p:cNvPr id="4" name="Slide Number Placeholder 3"/>
          <p:cNvSpPr>
            <a:spLocks noGrp="1"/>
          </p:cNvSpPr>
          <p:nvPr>
            <p:ph type="sldNum" sz="quarter" idx="12"/>
          </p:nvPr>
        </p:nvSpPr>
        <p:spPr/>
        <p:txBody>
          <a:bodyPr/>
          <a:lstStyle/>
          <a:p>
            <a:fld id="{EAE15FBB-C212-4CCE-963E-E89263F0DE18}" type="slidenum">
              <a:rPr lang="en-US" smtClean="0"/>
              <a:pPr/>
              <a:t>24</a:t>
            </a:fld>
            <a:endParaRPr lang="en-US"/>
          </a:p>
        </p:txBody>
      </p:sp>
      <p:pic>
        <p:nvPicPr>
          <p:cNvPr id="6" name="Picture 3" descr="C:\Users\Wolfgang\Documents\ED.PRES\06_Purchased Copyrighted Contend\istockphoto\iStock_000008335931Small.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5076056" y="1996724"/>
            <a:ext cx="3600400" cy="3345017"/>
          </a:xfrm>
        </p:spPr>
      </p:pic>
      <p:sp>
        <p:nvSpPr>
          <p:cNvPr id="7"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Why </a:t>
            </a:r>
            <a:r>
              <a:rPr lang="en-US" dirty="0" smtClean="0"/>
              <a:t>S</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tudy</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Finance</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zh-TW" dirty="0" smtClean="0"/>
              <a:t>Quick reminder on types of firms</a:t>
            </a:r>
            <a:endParaRPr lang="zh-TW" altLang="en-US" dirty="0"/>
          </a:p>
        </p:txBody>
      </p:sp>
      <p:sp>
        <p:nvSpPr>
          <p:cNvPr id="8" name="Content Placeholder 7"/>
          <p:cNvSpPr>
            <a:spLocks noGrp="1"/>
          </p:cNvSpPr>
          <p:nvPr>
            <p:ph idx="1"/>
          </p:nvPr>
        </p:nvSpPr>
        <p:spPr/>
        <p:txBody>
          <a:bodyPr/>
          <a:lstStyle/>
          <a:p>
            <a:r>
              <a:rPr lang="en-US" altLang="zh-TW" dirty="0" smtClean="0"/>
              <a:t>When setting up a business, you have to decide which type of legal structure to use</a:t>
            </a:r>
          </a:p>
          <a:p>
            <a:r>
              <a:rPr lang="en-US" altLang="zh-TW" dirty="0" smtClean="0"/>
              <a:t>This choice is important because it has consequences on the survival of the business, possibility to raise additional capital, taxation implications etc…</a:t>
            </a:r>
          </a:p>
          <a:p>
            <a:r>
              <a:rPr lang="en-US" altLang="zh-TW" dirty="0" smtClean="0"/>
              <a:t>The choices available to you depend on the country of incorporation’s legal system.</a:t>
            </a:r>
          </a:p>
          <a:p>
            <a:pPr lvl="1"/>
            <a:r>
              <a:rPr lang="en-US" altLang="zh-TW" dirty="0" smtClean="0"/>
              <a:t>For example, Hong Kong’s legal system is based on English law and is quite different from the US which has both federal law and different state laws</a:t>
            </a:r>
          </a:p>
          <a:p>
            <a:pPr lvl="1"/>
            <a:r>
              <a:rPr lang="en-US" altLang="zh-TW" dirty="0" smtClean="0"/>
              <a:t>New York law is different from Delaware law, for example</a:t>
            </a:r>
            <a:endParaRPr lang="zh-TW" altLang="en-US" dirty="0"/>
          </a:p>
        </p:txBody>
      </p:sp>
      <p:sp>
        <p:nvSpPr>
          <p:cNvPr id="6" name="Slide Number Placeholder 5"/>
          <p:cNvSpPr>
            <a:spLocks noGrp="1"/>
          </p:cNvSpPr>
          <p:nvPr>
            <p:ph type="sldNum" sz="quarter" idx="12"/>
          </p:nvPr>
        </p:nvSpPr>
        <p:spPr/>
        <p:txBody>
          <a:bodyPr/>
          <a:lstStyle/>
          <a:p>
            <a:fld id="{EAE15FBB-C212-4CCE-963E-E89263F0DE18}" type="slidenum">
              <a:rPr lang="en-US" smtClean="0"/>
              <a:pPr/>
              <a:t>25</a:t>
            </a:fld>
            <a:endParaRPr lang="en-US"/>
          </a:p>
        </p:txBody>
      </p:sp>
      <p:sp>
        <p:nvSpPr>
          <p:cNvPr id="9"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Types of Firms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a:xfrm>
            <a:off x="0" y="764704"/>
            <a:ext cx="9144000" cy="792088"/>
          </a:xfrm>
        </p:spPr>
        <p:txBody>
          <a:bodyPr>
            <a:noAutofit/>
          </a:bodyPr>
          <a:lstStyle/>
          <a:p>
            <a:pPr eaLnBrk="1" hangingPunct="1"/>
            <a:r>
              <a:rPr lang="en-US" altLang="zh-TW" sz="2800" dirty="0" smtClean="0">
                <a:ea typeface="ヒラギノ角ゴ Pro W3" pitchFamily="-65" charset="-128"/>
              </a:rPr>
              <a:t>Table 1.1  </a:t>
            </a:r>
            <a:r>
              <a:rPr lang="en-US" altLang="zh-TW" sz="2800" b="0" dirty="0" smtClean="0">
                <a:ea typeface="ヒラギノ角ゴ Pro W3" pitchFamily="-65" charset="-128"/>
              </a:rPr>
              <a:t>Characteristics of the Different Types of Firms (US specific)</a:t>
            </a:r>
            <a:endParaRPr lang="en-US" altLang="zh-TW" sz="2800" dirty="0" smtClean="0">
              <a:ea typeface="ヒラギノ角ゴ Pro W3" pitchFamily="-65" charset="-128"/>
            </a:endParaRPr>
          </a:p>
        </p:txBody>
      </p:sp>
      <p:pic>
        <p:nvPicPr>
          <p:cNvPr id="122883" name="Picture 5" descr="tbl01_01.gif"/>
          <p:cNvPicPr>
            <a:picLocks noChangeAspect="1"/>
          </p:cNvPicPr>
          <p:nvPr/>
        </p:nvPicPr>
        <p:blipFill>
          <a:blip r:embed="rId3" cstate="print"/>
          <a:srcRect/>
          <a:stretch>
            <a:fillRect/>
          </a:stretch>
        </p:blipFill>
        <p:spPr bwMode="auto">
          <a:xfrm>
            <a:off x="899592" y="1556792"/>
            <a:ext cx="7205662" cy="476726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AE15FBB-C212-4CCE-963E-E89263F0DE18}" type="slidenum">
              <a:rPr lang="en-US" smtClean="0"/>
              <a:pPr/>
              <a:t>26</a:t>
            </a:fld>
            <a:endParaRPr lang="en-US"/>
          </a:p>
        </p:txBody>
      </p:sp>
      <p:sp>
        <p:nvSpPr>
          <p:cNvPr id="5"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Types of Firms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6"/>
          <p:cNvSpPr>
            <a:spLocks noChangeArrowheads="1"/>
          </p:cNvSpPr>
          <p:nvPr/>
        </p:nvSpPr>
        <p:spPr bwMode="gray">
          <a:xfrm>
            <a:off x="3563888" y="6381328"/>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2"/>
          <p:cNvSpPr>
            <a:spLocks noGrp="1" noChangeArrowheads="1"/>
          </p:cNvSpPr>
          <p:nvPr>
            <p:ph type="title"/>
          </p:nvPr>
        </p:nvSpPr>
        <p:spPr/>
        <p:txBody>
          <a:bodyPr/>
          <a:lstStyle/>
          <a:p>
            <a:pPr eaLnBrk="1" hangingPunct="1"/>
            <a:r>
              <a:rPr lang="en-US" altLang="zh-TW" smtClean="0">
                <a:ea typeface="ヒラギノ角ゴ Pro W3" pitchFamily="-65" charset="-128"/>
              </a:rPr>
              <a:t>1.3 The Financial Manager</a:t>
            </a:r>
          </a:p>
        </p:txBody>
      </p:sp>
      <p:sp>
        <p:nvSpPr>
          <p:cNvPr id="124931" name="Rectangle 13"/>
          <p:cNvSpPr>
            <a:spLocks noGrp="1" noChangeArrowheads="1"/>
          </p:cNvSpPr>
          <p:nvPr>
            <p:ph idx="1"/>
          </p:nvPr>
        </p:nvSpPr>
        <p:spPr/>
        <p:txBody>
          <a:bodyPr rIns="91440"/>
          <a:lstStyle/>
          <a:p>
            <a:pPr eaLnBrk="1" hangingPunct="1"/>
            <a:r>
              <a:rPr lang="en-US" altLang="zh-TW" dirty="0" smtClean="0">
                <a:ea typeface="ヒラギノ角ゴ Pro W3" pitchFamily="-65" charset="-128"/>
              </a:rPr>
              <a:t>The financial manager has three main tasks: </a:t>
            </a:r>
          </a:p>
          <a:p>
            <a:pPr lvl="1" eaLnBrk="1" hangingPunct="1"/>
            <a:r>
              <a:rPr lang="en-US" altLang="zh-TW" dirty="0" smtClean="0">
                <a:ea typeface="ヒラギノ角ゴ Pro W3" pitchFamily="-65" charset="-128"/>
              </a:rPr>
              <a:t>Make investment decisions</a:t>
            </a:r>
          </a:p>
          <a:p>
            <a:pPr lvl="2"/>
            <a:r>
              <a:rPr lang="en-US" altLang="zh-TW" dirty="0" smtClean="0">
                <a:ea typeface="ヒラギノ角ゴ Pro W3" pitchFamily="-65" charset="-128"/>
              </a:rPr>
              <a:t>The financial manager must weigh the costs and benefits of each investment or project</a:t>
            </a:r>
          </a:p>
          <a:p>
            <a:pPr lvl="2"/>
            <a:r>
              <a:rPr lang="en-US" altLang="zh-TW" dirty="0" smtClean="0">
                <a:ea typeface="ヒラギノ角ゴ Pro W3" pitchFamily="-65" charset="-128"/>
              </a:rPr>
              <a:t>They must decide which investments or projects qualify as good uses of the stockholders’ money</a:t>
            </a:r>
          </a:p>
          <a:p>
            <a:pPr lvl="1" eaLnBrk="1" hangingPunct="1"/>
            <a:r>
              <a:rPr lang="en-US" altLang="zh-TW" dirty="0" smtClean="0">
                <a:ea typeface="ヒラギノ角ゴ Pro W3" pitchFamily="-65" charset="-128"/>
              </a:rPr>
              <a:t>Make financing decisions</a:t>
            </a:r>
          </a:p>
          <a:p>
            <a:pPr lvl="2"/>
            <a:r>
              <a:rPr lang="en-US" altLang="zh-TW" dirty="0" smtClean="0">
                <a:ea typeface="ヒラギノ角ゴ Pro W3" pitchFamily="-65" charset="-128"/>
              </a:rPr>
              <a:t>The financial manager must decide whether to raise more money from new and existing owners by selling more shares of stock or to borrow the money instead</a:t>
            </a:r>
          </a:p>
          <a:p>
            <a:pPr lvl="1" eaLnBrk="1" hangingPunct="1"/>
            <a:r>
              <a:rPr lang="en-US" altLang="zh-TW" dirty="0" smtClean="0">
                <a:ea typeface="ヒラギノ角ゴ Pro W3" pitchFamily="-65" charset="-128"/>
              </a:rPr>
              <a:t>Manage cash flow from operating activities</a:t>
            </a:r>
          </a:p>
          <a:p>
            <a:pPr lvl="2"/>
            <a:r>
              <a:rPr lang="en-US" altLang="zh-TW" dirty="0" smtClean="0">
                <a:ea typeface="ヒラギノ角ゴ Pro W3" pitchFamily="-65" charset="-128"/>
              </a:rPr>
              <a:t>The financial manager must ensure that the firm has enough cash on hand to meet its obligations at each point in time</a:t>
            </a:r>
          </a:p>
          <a:p>
            <a:pPr lvl="2"/>
            <a:r>
              <a:rPr lang="en-US" altLang="zh-TW" dirty="0" smtClean="0">
                <a:ea typeface="ヒラギノ角ゴ Pro W3" pitchFamily="-65" charset="-128"/>
              </a:rPr>
              <a:t>This job is also known as </a:t>
            </a:r>
            <a:r>
              <a:rPr lang="en-US" altLang="zh-TW" i="1" dirty="0" smtClean="0">
                <a:ea typeface="ヒラギノ角ゴ Pro W3" pitchFamily="-65" charset="-128"/>
              </a:rPr>
              <a:t>managing working capital</a:t>
            </a:r>
          </a:p>
          <a:p>
            <a:pPr lvl="1" eaLnBrk="1" hangingPunct="1"/>
            <a:endParaRPr lang="en-US" altLang="zh-TW" dirty="0" smtClean="0">
              <a:ea typeface="ヒラギノ角ゴ Pro W3" pitchFamily="-65" charset="-128"/>
            </a:endParaRPr>
          </a:p>
        </p:txBody>
      </p:sp>
      <p:sp>
        <p:nvSpPr>
          <p:cNvPr id="4" name="Slide Number Placeholder 3"/>
          <p:cNvSpPr>
            <a:spLocks noGrp="1"/>
          </p:cNvSpPr>
          <p:nvPr>
            <p:ph type="sldNum" sz="quarter" idx="12"/>
          </p:nvPr>
        </p:nvSpPr>
        <p:spPr/>
        <p:txBody>
          <a:bodyPr/>
          <a:lstStyle/>
          <a:p>
            <a:fld id="{EAE15FBB-C212-4CCE-963E-E89263F0DE18}" type="slidenum">
              <a:rPr lang="en-US" smtClean="0"/>
              <a:pPr/>
              <a:t>27</a:t>
            </a:fld>
            <a:endParaRPr lang="en-US"/>
          </a:p>
        </p:txBody>
      </p:sp>
      <p:sp>
        <p:nvSpPr>
          <p:cNvPr id="5"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The Financial Manager</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6"/>
          <p:cNvSpPr>
            <a:spLocks noChangeArrowheads="1"/>
          </p:cNvSpPr>
          <p:nvPr/>
        </p:nvSpPr>
        <p:spPr bwMode="gray">
          <a:xfrm>
            <a:off x="3563888" y="6381328"/>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0"/>
          <p:cNvSpPr>
            <a:spLocks noGrp="1" noChangeArrowheads="1"/>
          </p:cNvSpPr>
          <p:nvPr>
            <p:ph type="title"/>
          </p:nvPr>
        </p:nvSpPr>
        <p:spPr/>
        <p:txBody>
          <a:bodyPr/>
          <a:lstStyle/>
          <a:p>
            <a:pPr eaLnBrk="1" hangingPunct="1"/>
            <a:r>
              <a:rPr lang="en-US" altLang="zh-TW" smtClean="0">
                <a:ea typeface="ヒラギノ角ゴ Pro W3" pitchFamily="-65" charset="-128"/>
              </a:rPr>
              <a:t>1.3 The Financial Manager</a:t>
            </a:r>
          </a:p>
        </p:txBody>
      </p:sp>
      <p:sp>
        <p:nvSpPr>
          <p:cNvPr id="133123" name="Rectangle 11"/>
          <p:cNvSpPr>
            <a:spLocks noGrp="1" noChangeArrowheads="1"/>
          </p:cNvSpPr>
          <p:nvPr>
            <p:ph idx="1"/>
          </p:nvPr>
        </p:nvSpPr>
        <p:spPr/>
        <p:txBody>
          <a:bodyPr rIns="91440"/>
          <a:lstStyle/>
          <a:p>
            <a:pPr eaLnBrk="1" hangingPunct="1"/>
            <a:r>
              <a:rPr lang="en-US" altLang="zh-TW" dirty="0" smtClean="0">
                <a:ea typeface="ヒラギノ角ゴ Pro W3" pitchFamily="-65" charset="-128"/>
              </a:rPr>
              <a:t>The Goal of the Financial Manager </a:t>
            </a:r>
          </a:p>
          <a:p>
            <a:pPr lvl="1" eaLnBrk="1" hangingPunct="1"/>
            <a:r>
              <a:rPr lang="en-US" altLang="zh-TW" dirty="0" smtClean="0">
                <a:ea typeface="ヒラギノ角ゴ Pro W3" pitchFamily="-65" charset="-128"/>
              </a:rPr>
              <a:t>The overriding goal of financial management is to maximize the wealth of the stockholders</a:t>
            </a:r>
          </a:p>
        </p:txBody>
      </p:sp>
      <p:sp>
        <p:nvSpPr>
          <p:cNvPr id="4" name="Slide Number Placeholder 3"/>
          <p:cNvSpPr>
            <a:spLocks noGrp="1"/>
          </p:cNvSpPr>
          <p:nvPr>
            <p:ph type="sldNum" sz="quarter" idx="12"/>
          </p:nvPr>
        </p:nvSpPr>
        <p:spPr/>
        <p:txBody>
          <a:bodyPr/>
          <a:lstStyle/>
          <a:p>
            <a:fld id="{EAE15FBB-C212-4CCE-963E-E89263F0DE18}" type="slidenum">
              <a:rPr lang="en-US" smtClean="0"/>
              <a:pPr/>
              <a:t>28</a:t>
            </a:fld>
            <a:endParaRPr lang="en-US"/>
          </a:p>
        </p:txBody>
      </p:sp>
      <p:sp>
        <p:nvSpPr>
          <p:cNvPr id="5"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The Financial Manager</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Cloud Callout 7"/>
          <p:cNvSpPr/>
          <p:nvPr/>
        </p:nvSpPr>
        <p:spPr>
          <a:xfrm>
            <a:off x="1619672" y="3212976"/>
            <a:ext cx="5256584" cy="2520280"/>
          </a:xfrm>
          <a:prstGeom prst="cloudCallout">
            <a:avLst>
              <a:gd name="adj1" fmla="val -57988"/>
              <a:gd name="adj2" fmla="val -474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t>Not everyone agrees! And when a company has a very diverse shareholder base, which shareholder should get priority?</a:t>
            </a:r>
            <a:endParaRPr lang="zh-TW" altLang="en-US" sz="2000" dirty="0"/>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0"/>
          <p:cNvSpPr>
            <a:spLocks noGrp="1" noChangeArrowheads="1"/>
          </p:cNvSpPr>
          <p:nvPr>
            <p:ph type="title"/>
          </p:nvPr>
        </p:nvSpPr>
        <p:spPr/>
        <p:txBody>
          <a:bodyPr>
            <a:normAutofit fontScale="90000"/>
          </a:bodyPr>
          <a:lstStyle/>
          <a:p>
            <a:pPr eaLnBrk="1" hangingPunct="1"/>
            <a:r>
              <a:rPr lang="en-US" altLang="zh-TW" smtClean="0">
                <a:ea typeface="ヒラギノ角ゴ Pro W3" pitchFamily="-65" charset="-128"/>
              </a:rPr>
              <a:t>1.4 The Financial Manager’s Place </a:t>
            </a:r>
            <a:br>
              <a:rPr lang="en-US" altLang="zh-TW" smtClean="0">
                <a:ea typeface="ヒラギノ角ゴ Pro W3" pitchFamily="-65" charset="-128"/>
              </a:rPr>
            </a:br>
            <a:r>
              <a:rPr lang="en-US" altLang="zh-TW" smtClean="0">
                <a:ea typeface="ヒラギノ角ゴ Pro W3" pitchFamily="-65" charset="-128"/>
              </a:rPr>
              <a:t>in the Corporation</a:t>
            </a:r>
          </a:p>
        </p:txBody>
      </p:sp>
      <p:sp>
        <p:nvSpPr>
          <p:cNvPr id="135171" name="Rectangle 11"/>
          <p:cNvSpPr>
            <a:spLocks noGrp="1" noChangeArrowheads="1"/>
          </p:cNvSpPr>
          <p:nvPr>
            <p:ph idx="1"/>
          </p:nvPr>
        </p:nvSpPr>
        <p:spPr/>
        <p:txBody>
          <a:bodyPr rIns="91440"/>
          <a:lstStyle/>
          <a:p>
            <a:pPr eaLnBrk="1" hangingPunct="1"/>
            <a:r>
              <a:rPr lang="en-US" altLang="zh-TW" dirty="0" smtClean="0">
                <a:ea typeface="ヒラギノ角ゴ Pro W3" pitchFamily="-65" charset="-128"/>
              </a:rPr>
              <a:t>Stockholders own the corporation but rely on financial managers to actively manage the corporation</a:t>
            </a:r>
          </a:p>
          <a:p>
            <a:pPr lvl="1" eaLnBrk="1" hangingPunct="1"/>
            <a:r>
              <a:rPr lang="en-US" altLang="zh-TW" dirty="0" smtClean="0">
                <a:ea typeface="ヒラギノ角ゴ Pro W3" pitchFamily="-65" charset="-128"/>
              </a:rPr>
              <a:t>The board of directors and the management team headed by the CEO possess direct control of the corporation</a:t>
            </a:r>
          </a:p>
          <a:p>
            <a:r>
              <a:rPr lang="en-US" altLang="zh-TW" dirty="0" smtClean="0">
                <a:ea typeface="ヒラギノ角ゴ Pro W3" pitchFamily="-65" charset="-128"/>
              </a:rPr>
              <a:t>The Corporate Management Team</a:t>
            </a:r>
          </a:p>
          <a:p>
            <a:pPr lvl="1"/>
            <a:r>
              <a:rPr lang="en-US" altLang="zh-TW" dirty="0" smtClean="0">
                <a:ea typeface="ヒラギノ角ゴ Pro W3" pitchFamily="-65" charset="-128"/>
              </a:rPr>
              <a:t>Board of Directors</a:t>
            </a:r>
          </a:p>
          <a:p>
            <a:pPr lvl="2"/>
            <a:r>
              <a:rPr lang="en-US" altLang="zh-TW" sz="2000" dirty="0" smtClean="0">
                <a:ea typeface="ＭＳ Ｐゴシック" pitchFamily="-65" charset="-128"/>
              </a:rPr>
              <a:t>A group of people elected by shareholders who have the ultimate decision-making authority in the corporation</a:t>
            </a:r>
          </a:p>
          <a:p>
            <a:pPr lvl="1"/>
            <a:r>
              <a:rPr lang="en-US" altLang="zh-TW" dirty="0" smtClean="0">
                <a:ea typeface="ヒラギノ角ゴ Pro W3" pitchFamily="-65" charset="-128"/>
              </a:rPr>
              <a:t>Chief Executive Officer (CEO)</a:t>
            </a:r>
          </a:p>
          <a:p>
            <a:pPr lvl="2"/>
            <a:r>
              <a:rPr lang="en-US" altLang="zh-TW" sz="2000" dirty="0" smtClean="0">
                <a:ea typeface="ＭＳ Ｐゴシック" pitchFamily="-65" charset="-128"/>
              </a:rPr>
              <a:t>The person charged with running the corporation by instituting the rules and policies set by the board of directors</a:t>
            </a:r>
          </a:p>
          <a:p>
            <a:pPr lvl="1" eaLnBrk="1" hangingPunct="1"/>
            <a:endParaRPr lang="en-US" altLang="zh-TW" dirty="0" smtClean="0">
              <a:ea typeface="ヒラギノ角ゴ Pro W3" pitchFamily="-65" charset="-128"/>
            </a:endParaRPr>
          </a:p>
        </p:txBody>
      </p:sp>
      <p:sp>
        <p:nvSpPr>
          <p:cNvPr id="4" name="Slide Number Placeholder 3"/>
          <p:cNvSpPr>
            <a:spLocks noGrp="1"/>
          </p:cNvSpPr>
          <p:nvPr>
            <p:ph type="sldNum" sz="quarter" idx="12"/>
          </p:nvPr>
        </p:nvSpPr>
        <p:spPr/>
        <p:txBody>
          <a:bodyPr/>
          <a:lstStyle/>
          <a:p>
            <a:fld id="{EAE15FBB-C212-4CCE-963E-E89263F0DE18}" type="slidenum">
              <a:rPr lang="en-US" smtClean="0"/>
              <a:pPr/>
              <a:t>29</a:t>
            </a:fld>
            <a:endParaRPr lang="en-US"/>
          </a:p>
        </p:txBody>
      </p:sp>
      <p:sp>
        <p:nvSpPr>
          <p:cNvPr id="5"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The Financial Manager</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6"/>
          <p:cNvSpPr>
            <a:spLocks noChangeArrowheads="1"/>
          </p:cNvSpPr>
          <p:nvPr/>
        </p:nvSpPr>
        <p:spPr bwMode="gray">
          <a:xfrm>
            <a:off x="3563888" y="6381328"/>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Course Objectives</a:t>
            </a:r>
            <a:endParaRPr lang="zh-TW" altLang="en-US" dirty="0"/>
          </a:p>
        </p:txBody>
      </p:sp>
      <p:sp>
        <p:nvSpPr>
          <p:cNvPr id="3" name="Content Placeholder 2"/>
          <p:cNvSpPr>
            <a:spLocks noGrp="1"/>
          </p:cNvSpPr>
          <p:nvPr>
            <p:ph idx="1"/>
          </p:nvPr>
        </p:nvSpPr>
        <p:spPr/>
        <p:txBody>
          <a:bodyPr>
            <a:normAutofit fontScale="92500"/>
          </a:bodyPr>
          <a:lstStyle/>
          <a:p>
            <a:r>
              <a:rPr lang="en-US" altLang="zh-TW" dirty="0" smtClean="0"/>
              <a:t>This course aims to introduce students to key </a:t>
            </a:r>
            <a:r>
              <a:rPr lang="en-US" altLang="zh-TW" b="1" dirty="0" smtClean="0"/>
              <a:t>basic</a:t>
            </a:r>
            <a:r>
              <a:rPr lang="en-US" altLang="zh-TW" dirty="0" smtClean="0"/>
              <a:t> financial </a:t>
            </a:r>
            <a:r>
              <a:rPr lang="en-US" altLang="zh-TW" b="1" dirty="0" smtClean="0"/>
              <a:t>concepts</a:t>
            </a:r>
            <a:r>
              <a:rPr lang="en-US" altLang="zh-TW" dirty="0" smtClean="0"/>
              <a:t> and </a:t>
            </a:r>
            <a:r>
              <a:rPr lang="en-US" altLang="zh-TW" b="1" dirty="0" smtClean="0"/>
              <a:t>theories</a:t>
            </a:r>
            <a:r>
              <a:rPr lang="en-US" altLang="zh-TW" dirty="0" smtClean="0"/>
              <a:t>, and show students how to apply them in real life. </a:t>
            </a:r>
          </a:p>
          <a:p>
            <a:r>
              <a:rPr lang="en-US" altLang="zh-TW" dirty="0" smtClean="0"/>
              <a:t>It also provides important </a:t>
            </a:r>
            <a:r>
              <a:rPr lang="en-US" altLang="zh-TW" b="1" dirty="0" smtClean="0"/>
              <a:t>foundations</a:t>
            </a:r>
            <a:r>
              <a:rPr lang="en-US" altLang="zh-TW" dirty="0" smtClean="0"/>
              <a:t> in finance for those who plan to study intermediate and advanced-level courses in finance covering areas such as corporate finance and investments.</a:t>
            </a:r>
            <a:endParaRPr lang="zh-TW" altLang="zh-TW" dirty="0" smtClean="0"/>
          </a:p>
          <a:p>
            <a:r>
              <a:rPr lang="en-US" altLang="zh-TW" dirty="0" smtClean="0"/>
              <a:t>This is an </a:t>
            </a:r>
            <a:r>
              <a:rPr lang="en-US" altLang="zh-TW" b="1" dirty="0" smtClean="0"/>
              <a:t>introductory</a:t>
            </a:r>
            <a:r>
              <a:rPr lang="en-US" altLang="zh-TW" dirty="0" smtClean="0"/>
              <a:t> course for the core concepts and analytical techniques in corporate finance.  It covers topics including time value of money, financial statement analysis, capital budgeting decisions, bond &amp; stock valuation, risk &amp; return relationship, and cost of capital.</a:t>
            </a:r>
            <a:endParaRPr lang="zh-TW" altLang="en-US" dirty="0"/>
          </a:p>
        </p:txBody>
      </p:sp>
      <p:sp>
        <p:nvSpPr>
          <p:cNvPr id="4" name="Slide Number Placeholder 3"/>
          <p:cNvSpPr>
            <a:spLocks noGrp="1"/>
          </p:cNvSpPr>
          <p:nvPr>
            <p:ph type="sldNum" sz="quarter" idx="12"/>
          </p:nvPr>
        </p:nvSpPr>
        <p:spPr/>
        <p:txBody>
          <a:bodyPr/>
          <a:lstStyle/>
          <a:p>
            <a:fld id="{EAE15FBB-C212-4CCE-963E-E89263F0DE18}" type="slidenum">
              <a:rPr lang="en-US" smtClean="0"/>
              <a:pPr/>
              <a:t>3</a:t>
            </a:fld>
            <a:endParaRPr lang="en-US"/>
          </a:p>
        </p:txBody>
      </p:sp>
      <p:sp>
        <p:nvSpPr>
          <p:cNvPr id="5"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title"/>
          </p:nvPr>
        </p:nvSpPr>
        <p:spPr/>
        <p:txBody>
          <a:bodyPr>
            <a:normAutofit fontScale="90000"/>
          </a:bodyPr>
          <a:lstStyle/>
          <a:p>
            <a:pPr eaLnBrk="1" hangingPunct="1"/>
            <a:r>
              <a:rPr lang="en-US" altLang="zh-TW" smtClean="0">
                <a:ea typeface="ヒラギノ角ゴ Pro W3" pitchFamily="-65" charset="-128"/>
              </a:rPr>
              <a:t>Figure 1.2  </a:t>
            </a:r>
            <a:r>
              <a:rPr lang="en-US" altLang="zh-TW" b="0" smtClean="0">
                <a:ea typeface="ヒラギノ角ゴ Pro W3" pitchFamily="-65" charset="-128"/>
              </a:rPr>
              <a:t>The Financial Functions Within a Corporation</a:t>
            </a:r>
            <a:endParaRPr lang="en-US" altLang="zh-TW" smtClean="0">
              <a:ea typeface="ヒラギノ角ゴ Pro W3" pitchFamily="-65" charset="-128"/>
            </a:endParaRPr>
          </a:p>
        </p:txBody>
      </p:sp>
      <p:pic>
        <p:nvPicPr>
          <p:cNvPr id="139267" name="Picture 3" descr="fig01_02.gif"/>
          <p:cNvPicPr>
            <a:picLocks noChangeAspect="1"/>
          </p:cNvPicPr>
          <p:nvPr/>
        </p:nvPicPr>
        <p:blipFill>
          <a:blip r:embed="rId3" cstate="print"/>
          <a:srcRect/>
          <a:stretch>
            <a:fillRect/>
          </a:stretch>
        </p:blipFill>
        <p:spPr bwMode="auto">
          <a:xfrm>
            <a:off x="1043608" y="1772816"/>
            <a:ext cx="6400800" cy="44450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AE15FBB-C212-4CCE-963E-E89263F0DE18}" type="slidenum">
              <a:rPr lang="en-US" smtClean="0"/>
              <a:pPr/>
              <a:t>30</a:t>
            </a:fld>
            <a:endParaRPr lang="en-US"/>
          </a:p>
        </p:txBody>
      </p:sp>
      <p:sp>
        <p:nvSpPr>
          <p:cNvPr id="6"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The Financial Manager</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a:spLocks noChangeArrowheads="1"/>
          </p:cNvSpPr>
          <p:nvPr/>
        </p:nvSpPr>
        <p:spPr bwMode="gray">
          <a:xfrm>
            <a:off x="3563888" y="6381328"/>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4"/>
          <p:cNvSpPr>
            <a:spLocks noGrp="1" noChangeArrowheads="1"/>
          </p:cNvSpPr>
          <p:nvPr>
            <p:ph type="title"/>
          </p:nvPr>
        </p:nvSpPr>
        <p:spPr/>
        <p:txBody>
          <a:bodyPr>
            <a:normAutofit fontScale="90000"/>
          </a:bodyPr>
          <a:lstStyle/>
          <a:p>
            <a:pPr eaLnBrk="1" hangingPunct="1"/>
            <a:r>
              <a:rPr lang="en-US" altLang="zh-TW" smtClean="0">
                <a:ea typeface="ヒラギノ角ゴ Pro W3" pitchFamily="-65" charset="-128"/>
              </a:rPr>
              <a:t>1.4 The Financial Manager’s Place in the Corporation</a:t>
            </a:r>
          </a:p>
        </p:txBody>
      </p:sp>
      <p:sp>
        <p:nvSpPr>
          <p:cNvPr id="141315" name="Rectangle 15"/>
          <p:cNvSpPr>
            <a:spLocks noGrp="1" noChangeArrowheads="1"/>
          </p:cNvSpPr>
          <p:nvPr>
            <p:ph idx="1"/>
          </p:nvPr>
        </p:nvSpPr>
        <p:spPr/>
        <p:txBody>
          <a:bodyPr rIns="91440"/>
          <a:lstStyle/>
          <a:p>
            <a:pPr eaLnBrk="1" hangingPunct="1"/>
            <a:r>
              <a:rPr lang="en-US" altLang="zh-TW" dirty="0" smtClean="0">
                <a:ea typeface="ヒラギノ角ゴ Pro W3" pitchFamily="-65" charset="-128"/>
              </a:rPr>
              <a:t>Ethics and Incentives in Corporations </a:t>
            </a:r>
          </a:p>
          <a:p>
            <a:pPr lvl="1" eaLnBrk="1" hangingPunct="1"/>
            <a:r>
              <a:rPr lang="en-US" altLang="zh-TW" dirty="0" smtClean="0">
                <a:ea typeface="ヒラギノ角ゴ Pro W3" pitchFamily="-65" charset="-128"/>
              </a:rPr>
              <a:t>Agency Problems</a:t>
            </a:r>
          </a:p>
          <a:p>
            <a:pPr lvl="2" eaLnBrk="1" hangingPunct="1"/>
            <a:r>
              <a:rPr lang="en-US" altLang="zh-TW" sz="2000" dirty="0" smtClean="0">
                <a:ea typeface="ＭＳ Ｐゴシック" pitchFamily="-65" charset="-128"/>
              </a:rPr>
              <a:t>When managers put their own self-interest ahead of the interests of those shareholders (principal-agent problem)</a:t>
            </a:r>
          </a:p>
          <a:p>
            <a:pPr lvl="1" eaLnBrk="1" hangingPunct="1"/>
            <a:r>
              <a:rPr lang="en-US" altLang="zh-TW" dirty="0" smtClean="0">
                <a:ea typeface="ヒラギノ角ゴ Pro W3" pitchFamily="-65" charset="-128"/>
              </a:rPr>
              <a:t>The CEO’s Performance</a:t>
            </a:r>
          </a:p>
          <a:p>
            <a:pPr lvl="2" eaLnBrk="1" hangingPunct="1"/>
            <a:r>
              <a:rPr lang="en-US" altLang="zh-TW" sz="2000" dirty="0" smtClean="0">
                <a:ea typeface="ＭＳ Ｐゴシック" pitchFamily="-65" charset="-128"/>
              </a:rPr>
              <a:t>When the stock performs poorly:</a:t>
            </a:r>
          </a:p>
          <a:p>
            <a:pPr lvl="3" eaLnBrk="1" hangingPunct="1"/>
            <a:r>
              <a:rPr lang="en-US" altLang="zh-TW" sz="2000" dirty="0" smtClean="0">
                <a:ea typeface="ＭＳ Ｐゴシック" pitchFamily="-65" charset="-128"/>
              </a:rPr>
              <a:t>The board of directors might react by replacing the CEO</a:t>
            </a:r>
          </a:p>
          <a:p>
            <a:pPr lvl="3" eaLnBrk="1" hangingPunct="1"/>
            <a:r>
              <a:rPr lang="en-US" altLang="zh-TW" sz="2000" dirty="0" smtClean="0">
                <a:ea typeface="ＭＳ Ｐゴシック" pitchFamily="-65" charset="-128"/>
              </a:rPr>
              <a:t>A corporate raider may initiate a hostile takeover</a:t>
            </a:r>
          </a:p>
          <a:p>
            <a:pPr lvl="2" eaLnBrk="1" hangingPunct="1"/>
            <a:endParaRPr lang="en-US" altLang="zh-TW" dirty="0" smtClean="0">
              <a:ea typeface="ＭＳ Ｐゴシック" pitchFamily="-65" charset="-128"/>
            </a:endParaRPr>
          </a:p>
        </p:txBody>
      </p:sp>
      <p:sp>
        <p:nvSpPr>
          <p:cNvPr id="4" name="Slide Number Placeholder 3"/>
          <p:cNvSpPr>
            <a:spLocks noGrp="1"/>
          </p:cNvSpPr>
          <p:nvPr>
            <p:ph type="sldNum" sz="quarter" idx="12"/>
          </p:nvPr>
        </p:nvSpPr>
        <p:spPr/>
        <p:txBody>
          <a:bodyPr/>
          <a:lstStyle/>
          <a:p>
            <a:fld id="{EAE15FBB-C212-4CCE-963E-E89263F0DE18}" type="slidenum">
              <a:rPr lang="en-US" smtClean="0"/>
              <a:pPr/>
              <a:t>31</a:t>
            </a:fld>
            <a:endParaRPr lang="en-US"/>
          </a:p>
        </p:txBody>
      </p:sp>
      <p:sp>
        <p:nvSpPr>
          <p:cNvPr id="5"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The Financial Manager</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6"/>
          <p:cNvSpPr>
            <a:spLocks noChangeArrowheads="1"/>
          </p:cNvSpPr>
          <p:nvPr/>
        </p:nvSpPr>
        <p:spPr bwMode="gray">
          <a:xfrm>
            <a:off x="3563888" y="6381328"/>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Cloud Callout 6"/>
          <p:cNvSpPr/>
          <p:nvPr/>
        </p:nvSpPr>
        <p:spPr>
          <a:xfrm>
            <a:off x="611560" y="5085184"/>
            <a:ext cx="4392488" cy="1224136"/>
          </a:xfrm>
          <a:prstGeom prst="cloudCallout">
            <a:avLst>
              <a:gd name="adj1" fmla="val -37722"/>
              <a:gd name="adj2" fmla="val -1087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But who really appoints the directors to the Board? The shareholders, or the CEO?</a:t>
            </a:r>
            <a:endParaRPr lang="zh-TW" altLang="en-US" dirty="0"/>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12"/>
          <p:cNvSpPr>
            <a:spLocks noGrp="1" noChangeArrowheads="1"/>
          </p:cNvSpPr>
          <p:nvPr>
            <p:ph type="title"/>
          </p:nvPr>
        </p:nvSpPr>
        <p:spPr/>
        <p:txBody>
          <a:bodyPr/>
          <a:lstStyle/>
          <a:p>
            <a:pPr eaLnBrk="1" hangingPunct="1"/>
            <a:r>
              <a:rPr lang="en-US" altLang="zh-TW" smtClean="0">
                <a:ea typeface="ヒラギノ角ゴ Pro W3" pitchFamily="-65" charset="-128"/>
              </a:rPr>
              <a:t>1.5 The Stock Market</a:t>
            </a:r>
          </a:p>
        </p:txBody>
      </p:sp>
      <p:sp>
        <p:nvSpPr>
          <p:cNvPr id="143363" name="Rectangle 13"/>
          <p:cNvSpPr>
            <a:spLocks noGrp="1" noChangeArrowheads="1"/>
          </p:cNvSpPr>
          <p:nvPr>
            <p:ph idx="1"/>
          </p:nvPr>
        </p:nvSpPr>
        <p:spPr/>
        <p:txBody>
          <a:bodyPr rIns="91440"/>
          <a:lstStyle/>
          <a:p>
            <a:pPr eaLnBrk="1" hangingPunct="1"/>
            <a:r>
              <a:rPr lang="en-US" altLang="zh-TW" dirty="0" smtClean="0">
                <a:ea typeface="ヒラギノ角ゴ Pro W3" pitchFamily="-65" charset="-128"/>
              </a:rPr>
              <a:t>Corporations can be private or public</a:t>
            </a:r>
          </a:p>
          <a:p>
            <a:pPr lvl="1" eaLnBrk="1" hangingPunct="1"/>
            <a:r>
              <a:rPr lang="en-US" altLang="zh-TW" dirty="0" smtClean="0">
                <a:ea typeface="ヒラギノ角ゴ Pro W3" pitchFamily="-65" charset="-128"/>
              </a:rPr>
              <a:t>A private corporation has a limited number of owners and there is no organized market for its shares</a:t>
            </a:r>
          </a:p>
          <a:p>
            <a:pPr lvl="1" eaLnBrk="1" hangingPunct="1"/>
            <a:r>
              <a:rPr lang="en-US" altLang="zh-TW" dirty="0" smtClean="0">
                <a:ea typeface="ヒラギノ角ゴ Pro W3" pitchFamily="-65" charset="-128"/>
              </a:rPr>
              <a:t>A public corporation has many owners and its shares trade on an organized market, called a stock market</a:t>
            </a:r>
          </a:p>
        </p:txBody>
      </p:sp>
      <p:sp>
        <p:nvSpPr>
          <p:cNvPr id="4" name="Slide Number Placeholder 3"/>
          <p:cNvSpPr>
            <a:spLocks noGrp="1"/>
          </p:cNvSpPr>
          <p:nvPr>
            <p:ph type="sldNum" sz="quarter" idx="12"/>
          </p:nvPr>
        </p:nvSpPr>
        <p:spPr/>
        <p:txBody>
          <a:bodyPr/>
          <a:lstStyle/>
          <a:p>
            <a:fld id="{EAE15FBB-C212-4CCE-963E-E89263F0DE18}" type="slidenum">
              <a:rPr lang="en-US" smtClean="0"/>
              <a:pPr/>
              <a:t>32</a:t>
            </a:fld>
            <a:endParaRPr lang="en-US"/>
          </a:p>
        </p:txBody>
      </p:sp>
      <p:sp>
        <p:nvSpPr>
          <p:cNvPr id="5"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Stock Market</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6"/>
          <p:cNvSpPr>
            <a:spLocks noChangeArrowheads="1"/>
          </p:cNvSpPr>
          <p:nvPr/>
        </p:nvSpPr>
        <p:spPr bwMode="gray">
          <a:xfrm>
            <a:off x="3563888" y="6381328"/>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Cloud Callout 6"/>
          <p:cNvSpPr/>
          <p:nvPr/>
        </p:nvSpPr>
        <p:spPr>
          <a:xfrm>
            <a:off x="755576" y="3789040"/>
            <a:ext cx="5760640" cy="2448272"/>
          </a:xfrm>
          <a:prstGeom prst="cloudCallout">
            <a:avLst>
              <a:gd name="adj1" fmla="val 74157"/>
              <a:gd name="adj2" fmla="val -640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In fact, shares can be LISTED but not actively TRADED on a particular stock market. This may be because there is limited demand for the shares or because there are very few shares available to trade (the “float”)</a:t>
            </a:r>
            <a:endParaRPr lang="zh-TW" altLang="en-US" dirty="0"/>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smtClean="0"/>
              <a:t>Market </a:t>
            </a:r>
            <a:r>
              <a:rPr lang="en-US" altLang="zh-TW" dirty="0" err="1" smtClean="0"/>
              <a:t>capitalisation</a:t>
            </a:r>
            <a:r>
              <a:rPr lang="en-US" altLang="zh-TW" dirty="0" smtClean="0"/>
              <a:t> of top global stock exchanges (as of Sept 16)</a:t>
            </a:r>
            <a:endParaRPr lang="zh-TW" altLang="en-US" dirty="0"/>
          </a:p>
        </p:txBody>
      </p:sp>
      <p:sp>
        <p:nvSpPr>
          <p:cNvPr id="4" name="Slide Number Placeholder 3"/>
          <p:cNvSpPr>
            <a:spLocks noGrp="1"/>
          </p:cNvSpPr>
          <p:nvPr>
            <p:ph type="sldNum" sz="quarter" idx="12"/>
          </p:nvPr>
        </p:nvSpPr>
        <p:spPr/>
        <p:txBody>
          <a:bodyPr/>
          <a:lstStyle/>
          <a:p>
            <a:fld id="{EAE15FBB-C212-4CCE-963E-E89263F0DE18}" type="slidenum">
              <a:rPr lang="en-US" smtClean="0"/>
              <a:pPr/>
              <a:t>33</a:t>
            </a:fld>
            <a:endParaRPr lang="en-US"/>
          </a:p>
        </p:txBody>
      </p:sp>
      <p:pic>
        <p:nvPicPr>
          <p:cNvPr id="1026" name="Picture 2"/>
          <p:cNvPicPr>
            <a:picLocks noGrp="1" noChangeAspect="1" noChangeArrowheads="1"/>
          </p:cNvPicPr>
          <p:nvPr>
            <p:ph idx="1"/>
          </p:nvPr>
        </p:nvPicPr>
        <p:blipFill>
          <a:blip r:embed="rId3" cstate="print"/>
          <a:srcRect/>
          <a:stretch>
            <a:fillRect/>
          </a:stretch>
        </p:blipFill>
        <p:spPr bwMode="auto">
          <a:xfrm>
            <a:off x="251520" y="2132856"/>
            <a:ext cx="8642350" cy="3319501"/>
          </a:xfrm>
          <a:prstGeom prst="rect">
            <a:avLst/>
          </a:prstGeom>
          <a:noFill/>
          <a:ln w="9525">
            <a:noFill/>
            <a:miter lim="800000"/>
            <a:headEnd/>
            <a:tailEnd/>
          </a:ln>
        </p:spPr>
      </p:pic>
      <p:sp>
        <p:nvSpPr>
          <p:cNvPr id="6" name="TextBox 5"/>
          <p:cNvSpPr txBox="1"/>
          <p:nvPr/>
        </p:nvSpPr>
        <p:spPr>
          <a:xfrm>
            <a:off x="251520" y="5733256"/>
            <a:ext cx="2880320" cy="369332"/>
          </a:xfrm>
          <a:prstGeom prst="rect">
            <a:avLst/>
          </a:prstGeom>
          <a:noFill/>
        </p:spPr>
        <p:txBody>
          <a:bodyPr wrap="square" rtlCol="0">
            <a:spAutoFit/>
          </a:bodyPr>
          <a:lstStyle/>
          <a:p>
            <a:r>
              <a:rPr lang="en-US" altLang="zh-TW" dirty="0" smtClean="0"/>
              <a:t>Source: SFC </a:t>
            </a:r>
            <a:endParaRPr lang="zh-TW" altLang="en-US" dirty="0"/>
          </a:p>
        </p:txBody>
      </p:sp>
      <p:sp>
        <p:nvSpPr>
          <p:cNvPr id="7" name="TextBox 6"/>
          <p:cNvSpPr txBox="1"/>
          <p:nvPr/>
        </p:nvSpPr>
        <p:spPr>
          <a:xfrm>
            <a:off x="3779912" y="5613047"/>
            <a:ext cx="5040560" cy="923330"/>
          </a:xfrm>
          <a:prstGeom prst="rect">
            <a:avLst/>
          </a:prstGeom>
          <a:noFill/>
        </p:spPr>
        <p:txBody>
          <a:bodyPr wrap="square" rtlCol="0">
            <a:spAutoFit/>
          </a:bodyPr>
          <a:lstStyle/>
          <a:p>
            <a:r>
              <a:rPr lang="fr-FR" altLang="zh-TW" dirty="0" smtClean="0">
                <a:hlinkClick r:id="rId4"/>
              </a:rPr>
              <a:t>http://money.visualcapitalist.com/all-of-the-worlds-stock-exchanges-by-size/</a:t>
            </a:r>
            <a:endParaRPr lang="fr-FR" altLang="zh-TW" dirty="0" smtClean="0"/>
          </a:p>
          <a:p>
            <a:endParaRPr lang="zh-TW" altLang="en-US" dirty="0"/>
          </a:p>
        </p:txBody>
      </p:sp>
      <p:sp>
        <p:nvSpPr>
          <p:cNvPr id="8"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Stock Market</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Top IPO markets</a:t>
            </a:r>
            <a:endParaRPr lang="zh-TW" altLang="en-US" dirty="0"/>
          </a:p>
        </p:txBody>
      </p:sp>
      <p:pic>
        <p:nvPicPr>
          <p:cNvPr id="7" name="Picture 2" descr="http://www.scmp.com/sites/default/files/images/methode/2016/12/27/490f2b1a-cc08-11e6-96db-a1eec4097f76_image_hires.jpg"/>
          <p:cNvPicPr>
            <a:picLocks noGrp="1" noChangeAspect="1" noChangeArrowheads="1"/>
          </p:cNvPicPr>
          <p:nvPr>
            <p:ph idx="1"/>
          </p:nvPr>
        </p:nvPicPr>
        <p:blipFill>
          <a:blip r:embed="rId3" cstate="print"/>
          <a:srcRect/>
          <a:stretch>
            <a:fillRect/>
          </a:stretch>
        </p:blipFill>
        <p:spPr bwMode="auto">
          <a:xfrm>
            <a:off x="955637" y="2060848"/>
            <a:ext cx="7364077" cy="3528392"/>
          </a:xfrm>
          <a:prstGeom prst="rect">
            <a:avLst/>
          </a:prstGeom>
          <a:noFill/>
        </p:spPr>
      </p:pic>
      <p:sp>
        <p:nvSpPr>
          <p:cNvPr id="5"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Stock Market</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3"/>
          <p:cNvSpPr>
            <a:spLocks noGrp="1"/>
          </p:cNvSpPr>
          <p:nvPr>
            <p:ph type="sldNum" sz="quarter" idx="12"/>
          </p:nvPr>
        </p:nvSpPr>
        <p:spPr>
          <a:xfrm>
            <a:off x="7992758" y="6669360"/>
            <a:ext cx="1148537" cy="188640"/>
          </a:xfrm>
        </p:spPr>
        <p:txBody>
          <a:bodyPr/>
          <a:lstStyle/>
          <a:p>
            <a:fld id="{EAE15FBB-C212-4CCE-963E-E89263F0DE18}"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4"/>
          <p:cNvSpPr>
            <a:spLocks noGrp="1" noChangeArrowheads="1"/>
          </p:cNvSpPr>
          <p:nvPr>
            <p:ph type="title"/>
          </p:nvPr>
        </p:nvSpPr>
        <p:spPr/>
        <p:txBody>
          <a:bodyPr/>
          <a:lstStyle/>
          <a:p>
            <a:pPr eaLnBrk="1" hangingPunct="1"/>
            <a:r>
              <a:rPr lang="en-US" altLang="zh-TW" dirty="0" smtClean="0">
                <a:ea typeface="ヒラギノ角ゴ Pro W3" pitchFamily="-65" charset="-128"/>
              </a:rPr>
              <a:t>1.5 The Stock Market</a:t>
            </a:r>
          </a:p>
        </p:txBody>
      </p:sp>
      <p:sp>
        <p:nvSpPr>
          <p:cNvPr id="147459" name="Rectangle 15"/>
          <p:cNvSpPr>
            <a:spLocks noGrp="1" noChangeArrowheads="1"/>
          </p:cNvSpPr>
          <p:nvPr>
            <p:ph idx="1"/>
          </p:nvPr>
        </p:nvSpPr>
        <p:spPr/>
        <p:txBody>
          <a:bodyPr rIns="91440">
            <a:normAutofit lnSpcReduction="10000"/>
          </a:bodyPr>
          <a:lstStyle/>
          <a:p>
            <a:pPr eaLnBrk="1" hangingPunct="1"/>
            <a:r>
              <a:rPr lang="en-US" altLang="zh-TW" dirty="0" smtClean="0">
                <a:ea typeface="ヒラギノ角ゴ Pro W3" pitchFamily="-65" charset="-128"/>
              </a:rPr>
              <a:t>Capital Markets; Primary &amp; Secondary Markets</a:t>
            </a:r>
          </a:p>
          <a:p>
            <a:pPr lvl="1"/>
            <a:r>
              <a:rPr lang="en-US" altLang="zh-TW" dirty="0" smtClean="0">
                <a:ea typeface="ヒラギノ角ゴ Pro W3" pitchFamily="-65" charset="-128"/>
              </a:rPr>
              <a:t>Companies issue </a:t>
            </a:r>
            <a:r>
              <a:rPr lang="en-US" altLang="zh-TW" b="1" dirty="0" smtClean="0">
                <a:ea typeface="ヒラギノ角ゴ Pro W3" pitchFamily="-65" charset="-128"/>
              </a:rPr>
              <a:t>securities</a:t>
            </a:r>
            <a:r>
              <a:rPr lang="en-US" altLang="zh-TW" dirty="0" smtClean="0">
                <a:ea typeface="ヒラギノ角ゴ Pro W3" pitchFamily="-65" charset="-128"/>
              </a:rPr>
              <a:t> (equity securities or debt securities) to raise capital (equity or debt financing) in </a:t>
            </a:r>
            <a:r>
              <a:rPr lang="en-US" altLang="zh-TW" b="1" dirty="0" smtClean="0">
                <a:ea typeface="ヒラギノ角ゴ Pro W3" pitchFamily="-65" charset="-128"/>
              </a:rPr>
              <a:t>primary markets</a:t>
            </a:r>
          </a:p>
          <a:p>
            <a:pPr lvl="1"/>
            <a:r>
              <a:rPr lang="en-US" altLang="zh-TW" dirty="0" smtClean="0">
                <a:ea typeface="ヒラギノ角ゴ Pro W3" pitchFamily="-65" charset="-128"/>
              </a:rPr>
              <a:t>Securities are negotiable, tradable financial instruments</a:t>
            </a:r>
          </a:p>
          <a:p>
            <a:pPr lvl="1"/>
            <a:r>
              <a:rPr lang="en-US" altLang="zh-TW" dirty="0" smtClean="0">
                <a:ea typeface="ヒラギノ角ゴ Pro W3" pitchFamily="-65" charset="-128"/>
              </a:rPr>
              <a:t>Securities are traded in </a:t>
            </a:r>
            <a:r>
              <a:rPr lang="en-US" altLang="zh-TW" b="1" dirty="0" smtClean="0">
                <a:ea typeface="ヒラギノ角ゴ Pro W3" pitchFamily="-65" charset="-128"/>
              </a:rPr>
              <a:t>capital markets </a:t>
            </a:r>
            <a:r>
              <a:rPr lang="en-US" altLang="zh-TW" dirty="0" smtClean="0">
                <a:ea typeface="ヒラギノ角ゴ Pro W3" pitchFamily="-65" charset="-128"/>
              </a:rPr>
              <a:t>: ECM= Equity Capital Market ; DCM = Debt Capital Markets</a:t>
            </a:r>
          </a:p>
          <a:p>
            <a:pPr lvl="1"/>
            <a:r>
              <a:rPr lang="en-US" altLang="zh-TW" dirty="0" smtClean="0">
                <a:ea typeface="ヒラギノ角ゴ Pro W3" pitchFamily="-65" charset="-128"/>
              </a:rPr>
              <a:t>Capital markets include </a:t>
            </a:r>
            <a:r>
              <a:rPr lang="en-US" altLang="zh-TW" b="1" dirty="0" smtClean="0">
                <a:ea typeface="ヒラギノ角ゴ Pro W3" pitchFamily="-65" charset="-128"/>
              </a:rPr>
              <a:t>primary</a:t>
            </a:r>
            <a:r>
              <a:rPr lang="en-US" altLang="zh-TW" dirty="0" smtClean="0">
                <a:ea typeface="ヒラギノ角ゴ Pro W3" pitchFamily="-65" charset="-128"/>
              </a:rPr>
              <a:t> and </a:t>
            </a:r>
            <a:r>
              <a:rPr lang="en-US" altLang="zh-TW" b="1" dirty="0" smtClean="0">
                <a:ea typeface="ヒラギノ角ゴ Pro W3" pitchFamily="-65" charset="-128"/>
              </a:rPr>
              <a:t>secondary</a:t>
            </a:r>
            <a:r>
              <a:rPr lang="en-US" altLang="zh-TW" dirty="0" smtClean="0">
                <a:ea typeface="ヒラギノ角ゴ Pro W3" pitchFamily="-65" charset="-128"/>
              </a:rPr>
              <a:t> markets</a:t>
            </a:r>
          </a:p>
          <a:p>
            <a:pPr lvl="2"/>
            <a:r>
              <a:rPr lang="en-US" altLang="zh-TW" b="1" dirty="0" smtClean="0">
                <a:ea typeface="ヒラギノ角ゴ Pro W3" pitchFamily="-65" charset="-128"/>
              </a:rPr>
              <a:t>Primary</a:t>
            </a:r>
            <a:r>
              <a:rPr lang="en-US" altLang="zh-TW" dirty="0" smtClean="0">
                <a:ea typeface="ヒラギノ角ゴ Pro W3" pitchFamily="-65" charset="-128"/>
              </a:rPr>
              <a:t>: where a corporation issues new shares and sells them to investors</a:t>
            </a:r>
          </a:p>
          <a:p>
            <a:pPr lvl="2"/>
            <a:r>
              <a:rPr lang="en-US" altLang="zh-TW" b="1" dirty="0" smtClean="0">
                <a:ea typeface="ヒラギノ角ゴ Pro W3" pitchFamily="-65" charset="-128"/>
              </a:rPr>
              <a:t>Secondary</a:t>
            </a:r>
            <a:r>
              <a:rPr lang="en-US" altLang="zh-TW" dirty="0" smtClean="0">
                <a:ea typeface="ヒラギノ角ゴ Pro W3" pitchFamily="-65" charset="-128"/>
              </a:rPr>
              <a:t>: where investors buy and sell securities to each other without the involvement of the corporation</a:t>
            </a:r>
          </a:p>
          <a:p>
            <a:r>
              <a:rPr lang="en-US" altLang="zh-TW" dirty="0" smtClean="0">
                <a:ea typeface="ヒラギノ角ゴ Pro W3" pitchFamily="-65" charset="-128"/>
              </a:rPr>
              <a:t>An Initial Public Offering (IPO) is how a company issues securities for the first time in capital markets </a:t>
            </a:r>
          </a:p>
          <a:p>
            <a:pPr eaLnBrk="1" hangingPunct="1">
              <a:buNone/>
            </a:pPr>
            <a:endParaRPr lang="en-US" altLang="zh-TW" sz="3200" dirty="0" smtClean="0">
              <a:ea typeface="ヒラギノ角ゴ Pro W3" pitchFamily="-65" charset="-128"/>
            </a:endParaRPr>
          </a:p>
        </p:txBody>
      </p:sp>
      <p:sp>
        <p:nvSpPr>
          <p:cNvPr id="4" name="Slide Number Placeholder 3"/>
          <p:cNvSpPr>
            <a:spLocks noGrp="1"/>
          </p:cNvSpPr>
          <p:nvPr>
            <p:ph type="sldNum" sz="quarter" idx="12"/>
          </p:nvPr>
        </p:nvSpPr>
        <p:spPr/>
        <p:txBody>
          <a:bodyPr/>
          <a:lstStyle/>
          <a:p>
            <a:fld id="{EAE15FBB-C212-4CCE-963E-E89263F0DE18}" type="slidenum">
              <a:rPr lang="en-US" smtClean="0"/>
              <a:pPr/>
              <a:t>35</a:t>
            </a:fld>
            <a:endParaRPr lang="en-US"/>
          </a:p>
        </p:txBody>
      </p:sp>
      <p:sp>
        <p:nvSpPr>
          <p:cNvPr id="6"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Stock Market</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Date Placeholder 2"/>
          <p:cNvSpPr txBox="1">
            <a:spLocks noGrp="1"/>
          </p:cNvSpPr>
          <p:nvPr/>
        </p:nvSpPr>
        <p:spPr bwMode="auto">
          <a:xfrm>
            <a:off x="457200" y="6248400"/>
            <a:ext cx="2133600" cy="457200"/>
          </a:xfrm>
          <a:prstGeom prst="rect">
            <a:avLst/>
          </a:prstGeom>
          <a:noFill/>
          <a:ln w="9525">
            <a:noFill/>
            <a:miter lim="800000"/>
            <a:headEnd/>
            <a:tailEnd/>
          </a:ln>
        </p:spPr>
        <p:txBody>
          <a:bodyPr/>
          <a:lstStyle/>
          <a:p>
            <a:endParaRPr lang="en-US" altLang="en-US" sz="1000">
              <a:ea typeface="SimSun" pitchFamily="2" charset="-122"/>
            </a:endParaRPr>
          </a:p>
        </p:txBody>
      </p:sp>
      <p:sp>
        <p:nvSpPr>
          <p:cNvPr id="71686" name="Rectangle 2"/>
          <p:cNvSpPr>
            <a:spLocks noGrp="1" noChangeArrowheads="1"/>
          </p:cNvSpPr>
          <p:nvPr>
            <p:ph type="title" idx="4294967295"/>
          </p:nvPr>
        </p:nvSpPr>
        <p:spPr>
          <a:xfrm>
            <a:off x="0" y="692696"/>
            <a:ext cx="7772400" cy="1143000"/>
          </a:xfrm>
        </p:spPr>
        <p:txBody>
          <a:bodyPr/>
          <a:lstStyle/>
          <a:p>
            <a:pPr eaLnBrk="1" hangingPunct="1"/>
            <a:r>
              <a:rPr lang="en-US" altLang="zh-CN" sz="3500" dirty="0" smtClean="0">
                <a:ea typeface="SimSun" pitchFamily="2" charset="-122"/>
              </a:rPr>
              <a:t>Primary v. Secondary Markets</a:t>
            </a:r>
          </a:p>
        </p:txBody>
      </p:sp>
      <p:sp>
        <p:nvSpPr>
          <p:cNvPr id="304131" name="Rectangle 3"/>
          <p:cNvSpPr>
            <a:spLocks noChangeArrowheads="1"/>
          </p:cNvSpPr>
          <p:nvPr/>
        </p:nvSpPr>
        <p:spPr bwMode="auto">
          <a:xfrm rot="18142">
            <a:off x="7007225" y="2360613"/>
            <a:ext cx="1828800" cy="1598612"/>
          </a:xfrm>
          <a:prstGeom prst="rect">
            <a:avLst/>
          </a:prstGeom>
          <a:solidFill>
            <a:srgbClr val="00FFFF"/>
          </a:solidFill>
          <a:ln w="9525">
            <a:solidFill>
              <a:schemeClr val="tx1"/>
            </a:solidFill>
            <a:miter lim="800000"/>
            <a:headEnd/>
            <a:tailEnd/>
          </a:ln>
        </p:spPr>
        <p:txBody>
          <a:bodyPr wrap="none" anchor="ctr"/>
          <a:lstStyle/>
          <a:p>
            <a:pPr algn="ctr"/>
            <a:r>
              <a:rPr lang="en-US" altLang="zh-CN" sz="2400" b="1">
                <a:ea typeface="SimSun" pitchFamily="2" charset="-122"/>
              </a:rPr>
              <a:t>Investor </a:t>
            </a:r>
          </a:p>
          <a:p>
            <a:pPr algn="ctr"/>
            <a:r>
              <a:rPr lang="en-US" altLang="zh-CN" sz="2400" b="1">
                <a:ea typeface="SimSun" pitchFamily="2" charset="-122"/>
              </a:rPr>
              <a:t>A</a:t>
            </a:r>
          </a:p>
        </p:txBody>
      </p:sp>
      <p:sp>
        <p:nvSpPr>
          <p:cNvPr id="304132" name="Rectangle 4"/>
          <p:cNvSpPr>
            <a:spLocks noChangeArrowheads="1"/>
          </p:cNvSpPr>
          <p:nvPr/>
        </p:nvSpPr>
        <p:spPr bwMode="auto">
          <a:xfrm rot="18142">
            <a:off x="7010400" y="4724400"/>
            <a:ext cx="1828800" cy="1104900"/>
          </a:xfrm>
          <a:prstGeom prst="rect">
            <a:avLst/>
          </a:prstGeom>
          <a:solidFill>
            <a:srgbClr val="00FFFF"/>
          </a:solidFill>
          <a:ln w="9525">
            <a:solidFill>
              <a:schemeClr val="tx1"/>
            </a:solidFill>
            <a:miter lim="800000"/>
            <a:headEnd/>
            <a:tailEnd/>
          </a:ln>
        </p:spPr>
        <p:txBody>
          <a:bodyPr wrap="none" anchor="ctr"/>
          <a:lstStyle/>
          <a:p>
            <a:pPr algn="ctr"/>
            <a:r>
              <a:rPr lang="en-US" altLang="zh-CN" sz="2400" b="1">
                <a:ea typeface="SimSun" pitchFamily="2" charset="-122"/>
              </a:rPr>
              <a:t>Investor </a:t>
            </a:r>
          </a:p>
          <a:p>
            <a:pPr algn="ctr"/>
            <a:r>
              <a:rPr lang="en-US" altLang="zh-CN" sz="2400" b="1">
                <a:ea typeface="SimSun" pitchFamily="2" charset="-122"/>
              </a:rPr>
              <a:t>B</a:t>
            </a:r>
          </a:p>
        </p:txBody>
      </p:sp>
      <p:sp>
        <p:nvSpPr>
          <p:cNvPr id="304133" name="AutoShape 5"/>
          <p:cNvSpPr>
            <a:spLocks noChangeArrowheads="1"/>
          </p:cNvSpPr>
          <p:nvPr/>
        </p:nvSpPr>
        <p:spPr bwMode="auto">
          <a:xfrm>
            <a:off x="2209800" y="2286000"/>
            <a:ext cx="4648200" cy="914400"/>
          </a:xfrm>
          <a:prstGeom prst="rightArrow">
            <a:avLst>
              <a:gd name="adj1" fmla="val 50000"/>
              <a:gd name="adj2" fmla="val 127083"/>
            </a:avLst>
          </a:prstGeom>
          <a:solidFill>
            <a:srgbClr val="00FF00"/>
          </a:solidFill>
          <a:ln w="9525">
            <a:solidFill>
              <a:schemeClr val="tx1"/>
            </a:solidFill>
            <a:miter lim="800000"/>
            <a:headEnd/>
            <a:tailEnd/>
          </a:ln>
        </p:spPr>
        <p:txBody>
          <a:bodyPr wrap="none" anchor="ctr"/>
          <a:lstStyle/>
          <a:p>
            <a:pPr algn="ctr"/>
            <a:r>
              <a:rPr lang="en-US" altLang="zh-CN" sz="2800" b="1" i="1">
                <a:latin typeface="Times New Roman" pitchFamily="18" charset="0"/>
                <a:ea typeface="SimSun" pitchFamily="2" charset="-122"/>
              </a:rPr>
              <a:t>Primary Market</a:t>
            </a:r>
          </a:p>
        </p:txBody>
      </p:sp>
      <p:sp>
        <p:nvSpPr>
          <p:cNvPr id="304134" name="AutoShape 6"/>
          <p:cNvSpPr>
            <a:spLocks noChangeArrowheads="1"/>
          </p:cNvSpPr>
          <p:nvPr/>
        </p:nvSpPr>
        <p:spPr bwMode="auto">
          <a:xfrm>
            <a:off x="5410200" y="2971800"/>
            <a:ext cx="1371600" cy="2971800"/>
          </a:xfrm>
          <a:prstGeom prst="curvedRightArrow">
            <a:avLst>
              <a:gd name="adj1" fmla="val 60356"/>
              <a:gd name="adj2" fmla="val 91311"/>
              <a:gd name="adj3" fmla="val 34722"/>
            </a:avLst>
          </a:prstGeom>
          <a:solidFill>
            <a:srgbClr val="FFFF00"/>
          </a:solidFill>
          <a:ln w="9525">
            <a:solidFill>
              <a:schemeClr val="tx1"/>
            </a:solidFill>
            <a:miter lim="800000"/>
            <a:headEnd/>
            <a:tailEnd/>
          </a:ln>
        </p:spPr>
        <p:txBody>
          <a:bodyPr wrap="none" anchor="ctr"/>
          <a:lstStyle/>
          <a:p>
            <a:endParaRPr lang="zh-CN" altLang="en-US">
              <a:ea typeface="SimSun" pitchFamily="2" charset="-122"/>
            </a:endParaRPr>
          </a:p>
        </p:txBody>
      </p:sp>
      <p:sp>
        <p:nvSpPr>
          <p:cNvPr id="304135" name="Text Box 7"/>
          <p:cNvSpPr txBox="1">
            <a:spLocks noChangeArrowheads="1"/>
          </p:cNvSpPr>
          <p:nvPr/>
        </p:nvSpPr>
        <p:spPr bwMode="auto">
          <a:xfrm>
            <a:off x="4800600" y="3487738"/>
            <a:ext cx="1905000" cy="1160462"/>
          </a:xfrm>
          <a:prstGeom prst="rect">
            <a:avLst/>
          </a:prstGeom>
          <a:noFill/>
          <a:ln w="9525">
            <a:noFill/>
            <a:miter lim="800000"/>
            <a:headEnd/>
            <a:tailEnd/>
          </a:ln>
        </p:spPr>
        <p:txBody>
          <a:bodyPr>
            <a:spAutoFit/>
          </a:bodyPr>
          <a:lstStyle/>
          <a:p>
            <a:pPr>
              <a:spcBef>
                <a:spcPct val="50000"/>
              </a:spcBef>
            </a:pPr>
            <a:r>
              <a:rPr lang="en-US" altLang="zh-CN" sz="2800" b="1" i="1">
                <a:latin typeface="Times New Roman" pitchFamily="18" charset="0"/>
                <a:ea typeface="SimSun" pitchFamily="2" charset="-122"/>
              </a:rPr>
              <a:t>Secondary</a:t>
            </a:r>
          </a:p>
          <a:p>
            <a:pPr>
              <a:spcBef>
                <a:spcPct val="50000"/>
              </a:spcBef>
            </a:pPr>
            <a:r>
              <a:rPr lang="en-US" altLang="zh-CN" sz="2800" b="1" i="1">
                <a:latin typeface="Times New Roman" pitchFamily="18" charset="0"/>
                <a:ea typeface="SimSun" pitchFamily="2" charset="-122"/>
              </a:rPr>
              <a:t>Market</a:t>
            </a:r>
          </a:p>
        </p:txBody>
      </p:sp>
      <p:sp>
        <p:nvSpPr>
          <p:cNvPr id="304136" name="Rectangle 8"/>
          <p:cNvSpPr>
            <a:spLocks noChangeArrowheads="1"/>
          </p:cNvSpPr>
          <p:nvPr/>
        </p:nvSpPr>
        <p:spPr bwMode="auto">
          <a:xfrm>
            <a:off x="2133600" y="1981200"/>
            <a:ext cx="4724400" cy="4114800"/>
          </a:xfrm>
          <a:prstGeom prst="rect">
            <a:avLst/>
          </a:prstGeom>
          <a:noFill/>
          <a:ln w="38100">
            <a:solidFill>
              <a:schemeClr val="tx1"/>
            </a:solidFill>
            <a:miter lim="800000"/>
            <a:headEnd/>
            <a:tailEnd/>
          </a:ln>
        </p:spPr>
        <p:txBody>
          <a:bodyPr wrap="none" anchor="ctr"/>
          <a:lstStyle/>
          <a:p>
            <a:endParaRPr lang="zh-CN" altLang="en-US">
              <a:ea typeface="SimSun" pitchFamily="2" charset="-122"/>
            </a:endParaRPr>
          </a:p>
        </p:txBody>
      </p:sp>
      <p:sp>
        <p:nvSpPr>
          <p:cNvPr id="304137" name="AutoShape 9"/>
          <p:cNvSpPr>
            <a:spLocks noChangeArrowheads="1"/>
          </p:cNvSpPr>
          <p:nvPr/>
        </p:nvSpPr>
        <p:spPr bwMode="auto">
          <a:xfrm>
            <a:off x="0" y="4876800"/>
            <a:ext cx="1905000" cy="1295400"/>
          </a:xfrm>
          <a:prstGeom prst="wedgeEllipseCallout">
            <a:avLst>
              <a:gd name="adj1" fmla="val 59750"/>
              <a:gd name="adj2" fmla="val -84806"/>
            </a:avLst>
          </a:prstGeom>
          <a:solidFill>
            <a:schemeClr val="tx2">
              <a:lumMod val="20000"/>
              <a:lumOff val="80000"/>
            </a:schemeClr>
          </a:solidFill>
          <a:ln w="9525">
            <a:solidFill>
              <a:schemeClr val="tx1"/>
            </a:solidFill>
            <a:miter lim="800000"/>
            <a:headEnd/>
            <a:tailEnd/>
          </a:ln>
        </p:spPr>
        <p:txBody>
          <a:bodyPr anchor="ctr" anchorCtr="1"/>
          <a:lstStyle/>
          <a:p>
            <a:pPr algn="ctr"/>
            <a:r>
              <a:rPr lang="en-US" altLang="zh-CN" sz="2400" dirty="0" smtClean="0">
                <a:latin typeface="Times New Roman" pitchFamily="18" charset="0"/>
                <a:ea typeface="SimSun" pitchFamily="2" charset="-122"/>
              </a:rPr>
              <a:t>Capital</a:t>
            </a:r>
            <a:endParaRPr lang="en-US" altLang="zh-CN" sz="2400" dirty="0">
              <a:latin typeface="Times New Roman" pitchFamily="18" charset="0"/>
              <a:ea typeface="SimSun" pitchFamily="2" charset="-122"/>
            </a:endParaRPr>
          </a:p>
          <a:p>
            <a:pPr algn="ctr"/>
            <a:r>
              <a:rPr lang="en-US" altLang="zh-CN" sz="2400" dirty="0">
                <a:latin typeface="Times New Roman" pitchFamily="18" charset="0"/>
                <a:ea typeface="SimSun" pitchFamily="2" charset="-122"/>
              </a:rPr>
              <a:t>Market</a:t>
            </a:r>
          </a:p>
        </p:txBody>
      </p:sp>
      <p:sp>
        <p:nvSpPr>
          <p:cNvPr id="304138" name="Rectangle 10"/>
          <p:cNvSpPr>
            <a:spLocks noChangeArrowheads="1"/>
          </p:cNvSpPr>
          <p:nvPr/>
        </p:nvSpPr>
        <p:spPr bwMode="auto">
          <a:xfrm>
            <a:off x="304800" y="2438400"/>
            <a:ext cx="1600200" cy="1524000"/>
          </a:xfrm>
          <a:prstGeom prst="rect">
            <a:avLst/>
          </a:prstGeom>
          <a:solidFill>
            <a:srgbClr val="FF6600"/>
          </a:solidFill>
          <a:ln w="9525">
            <a:solidFill>
              <a:schemeClr val="tx1"/>
            </a:solidFill>
            <a:miter lim="800000"/>
            <a:headEnd/>
            <a:tailEnd/>
          </a:ln>
        </p:spPr>
        <p:txBody>
          <a:bodyPr anchor="ctr"/>
          <a:lstStyle/>
          <a:p>
            <a:pPr algn="ctr"/>
            <a:r>
              <a:rPr lang="en-US" altLang="zh-CN" sz="2400" b="1">
                <a:latin typeface="Times New Roman" pitchFamily="18" charset="0"/>
                <a:ea typeface="SimSun" pitchFamily="2" charset="-122"/>
              </a:rPr>
              <a:t>Borrower/</a:t>
            </a:r>
          </a:p>
          <a:p>
            <a:pPr algn="ctr"/>
            <a:r>
              <a:rPr lang="en-US" altLang="zh-CN" sz="2400" b="1">
                <a:latin typeface="Times New Roman" pitchFamily="18" charset="0"/>
                <a:ea typeface="SimSun" pitchFamily="2" charset="-122"/>
              </a:rPr>
              <a:t>Issuer</a:t>
            </a:r>
          </a:p>
        </p:txBody>
      </p:sp>
      <p:sp>
        <p:nvSpPr>
          <p:cNvPr id="14"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Stock Market</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lide Number Placeholder 3"/>
          <p:cNvSpPr>
            <a:spLocks noGrp="1"/>
          </p:cNvSpPr>
          <p:nvPr>
            <p:ph type="sldNum" sz="quarter" idx="12"/>
          </p:nvPr>
        </p:nvSpPr>
        <p:spPr>
          <a:xfrm>
            <a:off x="7992758" y="6669360"/>
            <a:ext cx="1148537" cy="188640"/>
          </a:xfrm>
        </p:spPr>
        <p:txBody>
          <a:bodyPr/>
          <a:lstStyle/>
          <a:p>
            <a:fld id="{EAE15FBB-C212-4CCE-963E-E89263F0DE18}" type="slidenum">
              <a:rPr lang="en-US" smtClean="0"/>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4138"/>
                                        </p:tgtEl>
                                        <p:attrNameLst>
                                          <p:attrName>style.visibility</p:attrName>
                                        </p:attrNameLst>
                                      </p:cBhvr>
                                      <p:to>
                                        <p:strVal val="visible"/>
                                      </p:to>
                                    </p:set>
                                    <p:anim calcmode="lin" valueType="num">
                                      <p:cBhvr additive="base">
                                        <p:cTn id="7" dur="500" fill="hold"/>
                                        <p:tgtEl>
                                          <p:spTgt spid="304138"/>
                                        </p:tgtEl>
                                        <p:attrNameLst>
                                          <p:attrName>ppt_x</p:attrName>
                                        </p:attrNameLst>
                                      </p:cBhvr>
                                      <p:tavLst>
                                        <p:tav tm="0">
                                          <p:val>
                                            <p:strVal val="0-#ppt_w/2"/>
                                          </p:val>
                                        </p:tav>
                                        <p:tav tm="100000">
                                          <p:val>
                                            <p:strVal val="#ppt_x"/>
                                          </p:val>
                                        </p:tav>
                                      </p:tavLst>
                                    </p:anim>
                                    <p:anim calcmode="lin" valueType="num">
                                      <p:cBhvr additive="base">
                                        <p:cTn id="8" dur="500" fill="hold"/>
                                        <p:tgtEl>
                                          <p:spTgt spid="3041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4133"/>
                                        </p:tgtEl>
                                        <p:attrNameLst>
                                          <p:attrName>style.visibility</p:attrName>
                                        </p:attrNameLst>
                                      </p:cBhvr>
                                      <p:to>
                                        <p:strVal val="visible"/>
                                      </p:to>
                                    </p:set>
                                    <p:anim calcmode="lin" valueType="num">
                                      <p:cBhvr additive="base">
                                        <p:cTn id="13" dur="500" fill="hold"/>
                                        <p:tgtEl>
                                          <p:spTgt spid="304133"/>
                                        </p:tgtEl>
                                        <p:attrNameLst>
                                          <p:attrName>ppt_x</p:attrName>
                                        </p:attrNameLst>
                                      </p:cBhvr>
                                      <p:tavLst>
                                        <p:tav tm="0">
                                          <p:val>
                                            <p:strVal val="0-#ppt_w/2"/>
                                          </p:val>
                                        </p:tav>
                                        <p:tav tm="100000">
                                          <p:val>
                                            <p:strVal val="#ppt_x"/>
                                          </p:val>
                                        </p:tav>
                                      </p:tavLst>
                                    </p:anim>
                                    <p:anim calcmode="lin" valueType="num">
                                      <p:cBhvr additive="base">
                                        <p:cTn id="14" dur="500" fill="hold"/>
                                        <p:tgtEl>
                                          <p:spTgt spid="3041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04131"/>
                                        </p:tgtEl>
                                        <p:attrNameLst>
                                          <p:attrName>style.visibility</p:attrName>
                                        </p:attrNameLst>
                                      </p:cBhvr>
                                      <p:to>
                                        <p:strVal val="visible"/>
                                      </p:to>
                                    </p:set>
                                    <p:anim calcmode="lin" valueType="num">
                                      <p:cBhvr additive="base">
                                        <p:cTn id="19" dur="500" fill="hold"/>
                                        <p:tgtEl>
                                          <p:spTgt spid="304131"/>
                                        </p:tgtEl>
                                        <p:attrNameLst>
                                          <p:attrName>ppt_x</p:attrName>
                                        </p:attrNameLst>
                                      </p:cBhvr>
                                      <p:tavLst>
                                        <p:tav tm="0">
                                          <p:val>
                                            <p:strVal val="1+#ppt_w/2"/>
                                          </p:val>
                                        </p:tav>
                                        <p:tav tm="100000">
                                          <p:val>
                                            <p:strVal val="#ppt_x"/>
                                          </p:val>
                                        </p:tav>
                                      </p:tavLst>
                                    </p:anim>
                                    <p:anim calcmode="lin" valueType="num">
                                      <p:cBhvr additive="base">
                                        <p:cTn id="20" dur="500" fill="hold"/>
                                        <p:tgtEl>
                                          <p:spTgt spid="30413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04134"/>
                                        </p:tgtEl>
                                        <p:attrNameLst>
                                          <p:attrName>style.visibility</p:attrName>
                                        </p:attrNameLst>
                                      </p:cBhvr>
                                      <p:to>
                                        <p:strVal val="visible"/>
                                      </p:to>
                                    </p:set>
                                    <p:anim calcmode="lin" valueType="num">
                                      <p:cBhvr additive="base">
                                        <p:cTn id="25" dur="500" fill="hold"/>
                                        <p:tgtEl>
                                          <p:spTgt spid="304134"/>
                                        </p:tgtEl>
                                        <p:attrNameLst>
                                          <p:attrName>ppt_x</p:attrName>
                                        </p:attrNameLst>
                                      </p:cBhvr>
                                      <p:tavLst>
                                        <p:tav tm="0">
                                          <p:val>
                                            <p:strVal val="#ppt_x"/>
                                          </p:val>
                                        </p:tav>
                                        <p:tav tm="100000">
                                          <p:val>
                                            <p:strVal val="#ppt_x"/>
                                          </p:val>
                                        </p:tav>
                                      </p:tavLst>
                                    </p:anim>
                                    <p:anim calcmode="lin" valueType="num">
                                      <p:cBhvr additive="base">
                                        <p:cTn id="26" dur="500" fill="hold"/>
                                        <p:tgtEl>
                                          <p:spTgt spid="30413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304132"/>
                                        </p:tgtEl>
                                        <p:attrNameLst>
                                          <p:attrName>style.visibility</p:attrName>
                                        </p:attrNameLst>
                                      </p:cBhvr>
                                      <p:to>
                                        <p:strVal val="visible"/>
                                      </p:to>
                                    </p:set>
                                    <p:anim calcmode="lin" valueType="num">
                                      <p:cBhvr additive="base">
                                        <p:cTn id="31" dur="500" fill="hold"/>
                                        <p:tgtEl>
                                          <p:spTgt spid="304132"/>
                                        </p:tgtEl>
                                        <p:attrNameLst>
                                          <p:attrName>ppt_x</p:attrName>
                                        </p:attrNameLst>
                                      </p:cBhvr>
                                      <p:tavLst>
                                        <p:tav tm="0">
                                          <p:val>
                                            <p:strVal val="#ppt_x"/>
                                          </p:val>
                                        </p:tav>
                                        <p:tav tm="100000">
                                          <p:val>
                                            <p:strVal val="#ppt_x"/>
                                          </p:val>
                                        </p:tav>
                                      </p:tavLst>
                                    </p:anim>
                                    <p:anim calcmode="lin" valueType="num">
                                      <p:cBhvr additive="base">
                                        <p:cTn id="32" dur="500" fill="hold"/>
                                        <p:tgtEl>
                                          <p:spTgt spid="304132"/>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304135"/>
                                        </p:tgtEl>
                                        <p:attrNameLst>
                                          <p:attrName>style.visibility</p:attrName>
                                        </p:attrNameLst>
                                      </p:cBhvr>
                                      <p:to>
                                        <p:strVal val="visible"/>
                                      </p:to>
                                    </p:set>
                                    <p:animEffect transition="in" filter="wipe(down)">
                                      <p:cBhvr>
                                        <p:cTn id="36" dur="500"/>
                                        <p:tgtEl>
                                          <p:spTgt spid="30413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04136"/>
                                        </p:tgtEl>
                                        <p:attrNameLst>
                                          <p:attrName>style.visibility</p:attrName>
                                        </p:attrNameLst>
                                      </p:cBhvr>
                                      <p:to>
                                        <p:strVal val="visible"/>
                                      </p:to>
                                    </p:set>
                                    <p:animEffect transition="in" filter="wipe(down)">
                                      <p:cBhvr>
                                        <p:cTn id="41" dur="500"/>
                                        <p:tgtEl>
                                          <p:spTgt spid="304136"/>
                                        </p:tgtEl>
                                      </p:cBhvr>
                                    </p:animEffect>
                                  </p:childTnLst>
                                </p:cTn>
                              </p:par>
                            </p:childTnLst>
                          </p:cTn>
                        </p:par>
                        <p:par>
                          <p:cTn id="42" fill="hold">
                            <p:stCondLst>
                              <p:cond delay="500"/>
                            </p:stCondLst>
                            <p:childTnLst>
                              <p:par>
                                <p:cTn id="43" presetID="2" presetClass="entr" presetSubtype="4" fill="hold" grpId="0" nodeType="afterEffect">
                                  <p:stCondLst>
                                    <p:cond delay="0"/>
                                  </p:stCondLst>
                                  <p:childTnLst>
                                    <p:set>
                                      <p:cBhvr>
                                        <p:cTn id="44" dur="1" fill="hold">
                                          <p:stCondLst>
                                            <p:cond delay="0"/>
                                          </p:stCondLst>
                                        </p:cTn>
                                        <p:tgtEl>
                                          <p:spTgt spid="304137"/>
                                        </p:tgtEl>
                                        <p:attrNameLst>
                                          <p:attrName>style.visibility</p:attrName>
                                        </p:attrNameLst>
                                      </p:cBhvr>
                                      <p:to>
                                        <p:strVal val="visible"/>
                                      </p:to>
                                    </p:set>
                                    <p:anim calcmode="lin" valueType="num">
                                      <p:cBhvr additive="base">
                                        <p:cTn id="45" dur="500" fill="hold"/>
                                        <p:tgtEl>
                                          <p:spTgt spid="304137"/>
                                        </p:tgtEl>
                                        <p:attrNameLst>
                                          <p:attrName>ppt_x</p:attrName>
                                        </p:attrNameLst>
                                      </p:cBhvr>
                                      <p:tavLst>
                                        <p:tav tm="0">
                                          <p:val>
                                            <p:strVal val="#ppt_x"/>
                                          </p:val>
                                        </p:tav>
                                        <p:tav tm="100000">
                                          <p:val>
                                            <p:strVal val="#ppt_x"/>
                                          </p:val>
                                        </p:tav>
                                      </p:tavLst>
                                    </p:anim>
                                    <p:anim calcmode="lin" valueType="num">
                                      <p:cBhvr additive="base">
                                        <p:cTn id="46" dur="500" fill="hold"/>
                                        <p:tgtEl>
                                          <p:spTgt spid="3041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animBg="1" autoUpdateAnimBg="0"/>
      <p:bldP spid="304132" grpId="0" autoUpdateAnimBg="0"/>
      <p:bldP spid="304132" grpId="1" animBg="1"/>
      <p:bldP spid="304133" grpId="0" animBg="1" autoUpdateAnimBg="0"/>
      <p:bldP spid="304134" grpId="0" animBg="1"/>
      <p:bldP spid="304135" grpId="0" autoUpdateAnimBg="0"/>
      <p:bldP spid="304136" grpId="0" animBg="1"/>
      <p:bldP spid="304137" grpId="0" animBg="1" autoUpdateAnimBg="0"/>
      <p:bldP spid="304138"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lstStyle/>
          <a:p>
            <a:r>
              <a:rPr lang="en-US" altLang="zh-TW" dirty="0" smtClean="0"/>
              <a:t>Exchanges vs. Over-the-Counter (OTC)</a:t>
            </a:r>
          </a:p>
        </p:txBody>
      </p:sp>
      <p:sp>
        <p:nvSpPr>
          <p:cNvPr id="6" name="Text Placeholder 5"/>
          <p:cNvSpPr>
            <a:spLocks noGrp="1"/>
          </p:cNvSpPr>
          <p:nvPr>
            <p:ph type="body" idx="1"/>
          </p:nvPr>
        </p:nvSpPr>
        <p:spPr/>
        <p:txBody>
          <a:bodyPr/>
          <a:lstStyle/>
          <a:p>
            <a:r>
              <a:rPr lang="en-US" altLang="zh-TW" dirty="0" smtClean="0"/>
              <a:t>Exchanges</a:t>
            </a:r>
            <a:endParaRPr lang="en-US" altLang="zh-TW" dirty="0"/>
          </a:p>
        </p:txBody>
      </p:sp>
      <p:sp>
        <p:nvSpPr>
          <p:cNvPr id="37891" name="Rectangle 3"/>
          <p:cNvSpPr>
            <a:spLocks noGrp="1" noChangeArrowheads="1"/>
          </p:cNvSpPr>
          <p:nvPr>
            <p:ph sz="half" idx="2"/>
          </p:nvPr>
        </p:nvSpPr>
        <p:spPr/>
        <p:txBody>
          <a:bodyPr/>
          <a:lstStyle/>
          <a:p>
            <a:r>
              <a:rPr lang="en-US" altLang="zh-TW" dirty="0" smtClean="0"/>
              <a:t>One centralized “location”</a:t>
            </a:r>
          </a:p>
          <a:p>
            <a:r>
              <a:rPr lang="en-US" altLang="zh-TW" dirty="0" smtClean="0"/>
              <a:t>2 types: stock exchanges and derivatives exchanges </a:t>
            </a:r>
          </a:p>
          <a:p>
            <a:r>
              <a:rPr lang="en-US" altLang="zh-TW" dirty="0" smtClean="0"/>
              <a:t>Can be auction markets or dealer markets</a:t>
            </a:r>
          </a:p>
        </p:txBody>
      </p:sp>
      <p:sp>
        <p:nvSpPr>
          <p:cNvPr id="7" name="Text Placeholder 6"/>
          <p:cNvSpPr>
            <a:spLocks noGrp="1"/>
          </p:cNvSpPr>
          <p:nvPr>
            <p:ph type="body" sz="quarter" idx="3"/>
          </p:nvPr>
        </p:nvSpPr>
        <p:spPr/>
        <p:txBody>
          <a:bodyPr/>
          <a:lstStyle/>
          <a:p>
            <a:r>
              <a:rPr lang="en-US" altLang="zh-TW" dirty="0"/>
              <a:t>Over-the-counter (OTC</a:t>
            </a:r>
            <a:r>
              <a:rPr lang="en-US" altLang="zh-TW" dirty="0" smtClean="0"/>
              <a:t>)</a:t>
            </a:r>
            <a:endParaRPr lang="en-US" altLang="zh-TW" dirty="0"/>
          </a:p>
        </p:txBody>
      </p:sp>
      <p:sp>
        <p:nvSpPr>
          <p:cNvPr id="8" name="Content Placeholder 7"/>
          <p:cNvSpPr>
            <a:spLocks noGrp="1"/>
          </p:cNvSpPr>
          <p:nvPr>
            <p:ph sz="quarter" idx="4"/>
          </p:nvPr>
        </p:nvSpPr>
        <p:spPr/>
        <p:txBody>
          <a:bodyPr/>
          <a:lstStyle/>
          <a:p>
            <a:r>
              <a:rPr lang="en-US" altLang="zh-TW" dirty="0"/>
              <a:t>Not localized</a:t>
            </a:r>
          </a:p>
          <a:p>
            <a:r>
              <a:rPr lang="en-US" altLang="zh-TW" dirty="0"/>
              <a:t>Dealer markets</a:t>
            </a:r>
          </a:p>
          <a:p>
            <a:r>
              <a:rPr lang="en-US" altLang="zh-TW" dirty="0"/>
              <a:t>Examples: bond </a:t>
            </a:r>
            <a:r>
              <a:rPr lang="en-US" altLang="zh-TW" dirty="0" smtClean="0"/>
              <a:t>market</a:t>
            </a:r>
            <a:endParaRPr lang="en-US" altLang="zh-TW" dirty="0"/>
          </a:p>
        </p:txBody>
      </p:sp>
      <p:sp>
        <p:nvSpPr>
          <p:cNvPr id="10"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Stock Market</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Slide Number Placeholder 3"/>
          <p:cNvSpPr>
            <a:spLocks noGrp="1"/>
          </p:cNvSpPr>
          <p:nvPr>
            <p:ph type="sldNum" sz="quarter" idx="12"/>
          </p:nvPr>
        </p:nvSpPr>
        <p:spPr>
          <a:xfrm>
            <a:off x="7992758" y="6669360"/>
            <a:ext cx="1148537" cy="188640"/>
          </a:xfrm>
        </p:spPr>
        <p:txBody>
          <a:bodyPr/>
          <a:lstStyle/>
          <a:p>
            <a:fld id="{EAE15FBB-C212-4CCE-963E-E89263F0DE18}"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P spid="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ヒラギノ角ゴ Pro W3" pitchFamily="-65" charset="-128"/>
              </a:rPr>
              <a:t>1.5 The Stock Market</a:t>
            </a:r>
            <a:endParaRPr lang="zh-TW" altLang="en-US" dirty="0"/>
          </a:p>
        </p:txBody>
      </p:sp>
      <p:sp>
        <p:nvSpPr>
          <p:cNvPr id="3" name="Content Placeholder 2"/>
          <p:cNvSpPr>
            <a:spLocks noGrp="1"/>
          </p:cNvSpPr>
          <p:nvPr>
            <p:ph sz="half" idx="1"/>
          </p:nvPr>
        </p:nvSpPr>
        <p:spPr/>
        <p:txBody>
          <a:bodyPr/>
          <a:lstStyle/>
          <a:p>
            <a:r>
              <a:rPr lang="en-US" altLang="zh-TW" sz="3200" dirty="0" smtClean="0">
                <a:ea typeface="ヒラギノ角ゴ Pro W3" pitchFamily="-65" charset="-128"/>
              </a:rPr>
              <a:t>Physical Stock Markets</a:t>
            </a:r>
          </a:p>
          <a:p>
            <a:pPr lvl="1"/>
            <a:r>
              <a:rPr lang="en-US" altLang="zh-TW" dirty="0" smtClean="0">
                <a:ea typeface="ヒラギノ角ゴ Pro W3" pitchFamily="-65" charset="-128"/>
              </a:rPr>
              <a:t>Auction Market</a:t>
            </a:r>
          </a:p>
          <a:p>
            <a:pPr lvl="2"/>
            <a:r>
              <a:rPr lang="en-US" altLang="zh-TW" dirty="0" smtClean="0">
                <a:ea typeface="ＭＳ Ｐゴシック" pitchFamily="-65" charset="-128"/>
              </a:rPr>
              <a:t>Example: NYSE</a:t>
            </a:r>
          </a:p>
          <a:p>
            <a:pPr lvl="1"/>
            <a:r>
              <a:rPr lang="en-US" altLang="zh-TW" dirty="0" smtClean="0">
                <a:ea typeface="ヒラギノ角ゴ Pro W3" pitchFamily="-65" charset="-128"/>
              </a:rPr>
              <a:t>Market Makers</a:t>
            </a:r>
          </a:p>
          <a:p>
            <a:pPr lvl="2"/>
            <a:r>
              <a:rPr lang="en-US" altLang="zh-TW" dirty="0" smtClean="0">
                <a:ea typeface="ＭＳ Ｐゴシック" pitchFamily="-65" charset="-128"/>
              </a:rPr>
              <a:t>Specialists</a:t>
            </a:r>
          </a:p>
          <a:p>
            <a:pPr lvl="1"/>
            <a:r>
              <a:rPr lang="en-US" altLang="zh-TW" dirty="0" smtClean="0">
                <a:ea typeface="ヒラギノ角ゴ Pro W3" pitchFamily="-65" charset="-128"/>
              </a:rPr>
              <a:t>Bid-Ask Spread</a:t>
            </a:r>
          </a:p>
          <a:p>
            <a:pPr lvl="2"/>
            <a:r>
              <a:rPr lang="en-US" altLang="zh-TW" dirty="0" smtClean="0">
                <a:ea typeface="ＭＳ Ｐゴシック" pitchFamily="-65" charset="-128"/>
              </a:rPr>
              <a:t>Bid price</a:t>
            </a:r>
          </a:p>
          <a:p>
            <a:pPr lvl="2"/>
            <a:r>
              <a:rPr lang="en-US" altLang="zh-TW" dirty="0" smtClean="0">
                <a:ea typeface="ＭＳ Ｐゴシック" pitchFamily="-65" charset="-128"/>
              </a:rPr>
              <a:t>Ask price</a:t>
            </a:r>
          </a:p>
          <a:p>
            <a:pPr lvl="2"/>
            <a:r>
              <a:rPr lang="en-US" altLang="zh-TW" dirty="0" smtClean="0">
                <a:ea typeface="ＭＳ Ｐゴシック" pitchFamily="-65" charset="-128"/>
              </a:rPr>
              <a:t>Transaction Cost</a:t>
            </a:r>
            <a:endParaRPr lang="en-US" altLang="zh-TW" sz="2400" dirty="0" smtClean="0">
              <a:ea typeface="ＭＳ Ｐゴシック" pitchFamily="-65" charset="-128"/>
            </a:endParaRPr>
          </a:p>
          <a:p>
            <a:endParaRPr lang="zh-TW" altLang="en-US" dirty="0"/>
          </a:p>
        </p:txBody>
      </p:sp>
      <p:sp>
        <p:nvSpPr>
          <p:cNvPr id="5" name="Content Placeholder 4"/>
          <p:cNvSpPr>
            <a:spLocks noGrp="1"/>
          </p:cNvSpPr>
          <p:nvPr>
            <p:ph sz="half" idx="2"/>
          </p:nvPr>
        </p:nvSpPr>
        <p:spPr/>
        <p:txBody>
          <a:bodyPr/>
          <a:lstStyle/>
          <a:p>
            <a:r>
              <a:rPr lang="en-US" altLang="zh-TW" dirty="0" smtClean="0">
                <a:ea typeface="ヒラギノ角ゴ Pro W3" pitchFamily="-65" charset="-128"/>
              </a:rPr>
              <a:t>Over-the-Counter Stock Markets</a:t>
            </a:r>
          </a:p>
          <a:p>
            <a:pPr lvl="1"/>
            <a:r>
              <a:rPr lang="en-US" altLang="zh-TW" dirty="0" smtClean="0">
                <a:ea typeface="ヒラギノ角ゴ Pro W3" pitchFamily="-65" charset="-128"/>
              </a:rPr>
              <a:t>Dealer Markets</a:t>
            </a:r>
          </a:p>
          <a:p>
            <a:pPr lvl="2"/>
            <a:r>
              <a:rPr lang="en-US" altLang="zh-TW" dirty="0" smtClean="0">
                <a:ea typeface="ＭＳ Ｐゴシック" pitchFamily="-65" charset="-128"/>
              </a:rPr>
              <a:t>Example: NASDAQ</a:t>
            </a:r>
          </a:p>
          <a:p>
            <a:endParaRPr lang="zh-TW" altLang="en-US" dirty="0"/>
          </a:p>
        </p:txBody>
      </p:sp>
      <p:sp>
        <p:nvSpPr>
          <p:cNvPr id="4" name="Slide Number Placeholder 3"/>
          <p:cNvSpPr>
            <a:spLocks noGrp="1"/>
          </p:cNvSpPr>
          <p:nvPr>
            <p:ph type="sldNum" sz="quarter" idx="12"/>
          </p:nvPr>
        </p:nvSpPr>
        <p:spPr/>
        <p:txBody>
          <a:bodyPr/>
          <a:lstStyle/>
          <a:p>
            <a:fld id="{EAE15FBB-C212-4CCE-963E-E89263F0DE18}" type="slidenum">
              <a:rPr lang="en-US" smtClean="0"/>
              <a:pPr/>
              <a:t>38</a:t>
            </a:fld>
            <a:endParaRPr lang="en-US" dirty="0"/>
          </a:p>
        </p:txBody>
      </p:sp>
      <p:sp>
        <p:nvSpPr>
          <p:cNvPr id="6"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Stock Market</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Trading venues in the US</a:t>
            </a:r>
            <a:endParaRPr lang="zh-TW" altLang="en-US" dirty="0"/>
          </a:p>
        </p:txBody>
      </p:sp>
      <p:pic>
        <p:nvPicPr>
          <p:cNvPr id="7" name="Picture 2" descr="https://next-geebee.ft.com/image/v1/images/raw/http%3A%2F%2Fcom.ft.imagepublish.prod.s3.amazonaws.com%2F7f0e8b0a-e493-11e5-bc31-138df2ae9ee6?source=next&amp;fit=scale-down&amp;width=599"/>
          <p:cNvPicPr>
            <a:picLocks noGrp="1" noChangeAspect="1" noChangeArrowheads="1"/>
          </p:cNvPicPr>
          <p:nvPr>
            <p:ph idx="1"/>
          </p:nvPr>
        </p:nvPicPr>
        <p:blipFill>
          <a:blip r:embed="rId3" cstate="print"/>
          <a:srcRect/>
          <a:stretch>
            <a:fillRect/>
          </a:stretch>
        </p:blipFill>
        <p:spPr bwMode="auto">
          <a:xfrm>
            <a:off x="803330" y="1524000"/>
            <a:ext cx="7586572" cy="4648200"/>
          </a:xfrm>
          <a:prstGeom prst="rect">
            <a:avLst/>
          </a:prstGeom>
          <a:noFill/>
        </p:spPr>
      </p:pic>
      <p:sp>
        <p:nvSpPr>
          <p:cNvPr id="5" name="TextBox 4"/>
          <p:cNvSpPr txBox="1"/>
          <p:nvPr/>
        </p:nvSpPr>
        <p:spPr>
          <a:xfrm>
            <a:off x="4932040" y="6021288"/>
            <a:ext cx="2880320" cy="307777"/>
          </a:xfrm>
          <a:prstGeom prst="rect">
            <a:avLst/>
          </a:prstGeom>
          <a:noFill/>
        </p:spPr>
        <p:txBody>
          <a:bodyPr wrap="square" rtlCol="0">
            <a:spAutoFit/>
          </a:bodyPr>
          <a:lstStyle/>
          <a:p>
            <a:pPr algn="r"/>
            <a:r>
              <a:rPr lang="en-US" altLang="zh-TW" sz="1400" i="1" dirty="0" smtClean="0"/>
              <a:t>Source: FT 8 March 2016</a:t>
            </a:r>
            <a:endParaRPr lang="zh-TW" altLang="en-US" sz="1400" i="1" dirty="0"/>
          </a:p>
        </p:txBody>
      </p:sp>
      <p:sp>
        <p:nvSpPr>
          <p:cNvPr id="6"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Stock Market</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Slide Number Placeholder 3"/>
          <p:cNvSpPr>
            <a:spLocks noGrp="1"/>
          </p:cNvSpPr>
          <p:nvPr>
            <p:ph type="sldNum" sz="quarter" idx="12"/>
          </p:nvPr>
        </p:nvSpPr>
        <p:spPr>
          <a:xfrm>
            <a:off x="7992758" y="6669360"/>
            <a:ext cx="1148537" cy="188640"/>
          </a:xfrm>
        </p:spPr>
        <p:txBody>
          <a:bodyPr/>
          <a:lstStyle/>
          <a:p>
            <a:fld id="{EAE15FBB-C212-4CCE-963E-E89263F0DE18}"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Course Outline</a:t>
            </a:r>
            <a:endParaRPr lang="zh-TW" altLang="en-US" dirty="0"/>
          </a:p>
        </p:txBody>
      </p:sp>
      <p:sp>
        <p:nvSpPr>
          <p:cNvPr id="3" name="Content Placeholder 2"/>
          <p:cNvSpPr>
            <a:spLocks noGrp="1"/>
          </p:cNvSpPr>
          <p:nvPr>
            <p:ph idx="1"/>
          </p:nvPr>
        </p:nvSpPr>
        <p:spPr/>
        <p:txBody>
          <a:bodyPr/>
          <a:lstStyle/>
          <a:p>
            <a:r>
              <a:rPr lang="en-US" altLang="zh-TW" dirty="0" smtClean="0"/>
              <a:t>Part I: Introduction and Basics of Interest Rates</a:t>
            </a:r>
          </a:p>
          <a:p>
            <a:pPr lvl="1"/>
            <a:r>
              <a:rPr lang="en-US" altLang="zh-TW" dirty="0" smtClean="0"/>
              <a:t>Introduction (chapter 1)</a:t>
            </a:r>
          </a:p>
          <a:p>
            <a:pPr lvl="1"/>
            <a:r>
              <a:rPr lang="en-US" altLang="zh-TW" dirty="0" smtClean="0"/>
              <a:t>Basics of Interest Rates (chapters 3, 4 and 5)</a:t>
            </a:r>
          </a:p>
          <a:p>
            <a:pPr lvl="1"/>
            <a:r>
              <a:rPr lang="en-US" altLang="zh-TW" dirty="0" smtClean="0"/>
              <a:t>Introduction to Financial Statements Analysis (chapter 2)</a:t>
            </a:r>
          </a:p>
          <a:p>
            <a:pPr lvl="1"/>
            <a:r>
              <a:rPr lang="en-US" altLang="zh-TW" dirty="0" smtClean="0"/>
              <a:t>Investment Decisions Rules (chapter 8)</a:t>
            </a:r>
          </a:p>
          <a:p>
            <a:r>
              <a:rPr lang="en-US" altLang="zh-TW" dirty="0" smtClean="0"/>
              <a:t>Part II: Basics of Valuation, Risk &amp; Return</a:t>
            </a:r>
          </a:p>
          <a:p>
            <a:pPr lvl="1"/>
            <a:r>
              <a:rPr lang="en-US" altLang="zh-TW" dirty="0" smtClean="0"/>
              <a:t>Fundamentals of Capital Budgeting (chapter 9)</a:t>
            </a:r>
          </a:p>
          <a:p>
            <a:pPr lvl="1"/>
            <a:r>
              <a:rPr lang="en-US" altLang="zh-TW" dirty="0" smtClean="0"/>
              <a:t>Bonds and Stocks (chapters 6 and 7)</a:t>
            </a:r>
          </a:p>
          <a:p>
            <a:pPr lvl="1"/>
            <a:r>
              <a:rPr lang="en-US" altLang="zh-TW" dirty="0" smtClean="0"/>
              <a:t>Stock Valuations (chapter 10)</a:t>
            </a:r>
          </a:p>
          <a:p>
            <a:pPr lvl="1"/>
            <a:r>
              <a:rPr lang="en-US" altLang="zh-TW" dirty="0" smtClean="0"/>
              <a:t>Risk and Return (chapters 11 and 12)</a:t>
            </a:r>
          </a:p>
          <a:p>
            <a:pPr lvl="1"/>
            <a:r>
              <a:rPr lang="en-US" altLang="zh-TW" dirty="0" smtClean="0"/>
              <a:t>Cost of Capital (chapter 13)</a:t>
            </a:r>
            <a:endParaRPr lang="zh-TW" altLang="en-US" dirty="0"/>
          </a:p>
        </p:txBody>
      </p:sp>
      <p:sp>
        <p:nvSpPr>
          <p:cNvPr id="4" name="Slide Number Placeholder 3"/>
          <p:cNvSpPr>
            <a:spLocks noGrp="1"/>
          </p:cNvSpPr>
          <p:nvPr>
            <p:ph type="sldNum" sz="quarter" idx="12"/>
          </p:nvPr>
        </p:nvSpPr>
        <p:spPr/>
        <p:txBody>
          <a:bodyPr/>
          <a:lstStyle/>
          <a:p>
            <a:fld id="{EAE15FBB-C212-4CCE-963E-E89263F0DE18}" type="slidenum">
              <a:rPr lang="en-US" smtClean="0"/>
              <a:pPr/>
              <a:t>4</a:t>
            </a:fld>
            <a:endParaRPr lang="en-US"/>
          </a:p>
        </p:txBody>
      </p:sp>
      <p:sp>
        <p:nvSpPr>
          <p:cNvPr id="5"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251520" y="764704"/>
            <a:ext cx="5256584" cy="922114"/>
          </a:xfrm>
        </p:spPr>
        <p:txBody>
          <a:bodyPr>
            <a:normAutofit fontScale="90000"/>
          </a:bodyPr>
          <a:lstStyle/>
          <a:p>
            <a:r>
              <a:rPr lang="en-US" altLang="zh-TW" dirty="0" smtClean="0"/>
              <a:t>Game: Identify these Asian securities exchanges</a:t>
            </a:r>
          </a:p>
        </p:txBody>
      </p:sp>
      <p:pic>
        <p:nvPicPr>
          <p:cNvPr id="47109" name="Picture 5" descr="The main trading room of the Tokyo Stock Exchange, where nowadays the trading is done through computers">
            <a:hlinkClick r:id="rId3" tooltip="The main trading room of the Tokyo Stock Exchange, where nowadays the trading is done through computers"/>
          </p:cNvPr>
          <p:cNvPicPr>
            <a:picLocks noGrp="1" noChangeAspect="1" noChangeArrowheads="1"/>
          </p:cNvPicPr>
          <p:nvPr>
            <p:ph idx="1"/>
          </p:nvPr>
        </p:nvPicPr>
        <p:blipFill>
          <a:blip r:embed="rId4" cstate="print"/>
          <a:stretch>
            <a:fillRect/>
          </a:stretch>
        </p:blipFill>
        <p:spPr>
          <a:xfrm>
            <a:off x="6372200" y="3140968"/>
            <a:ext cx="2540000" cy="3390900"/>
          </a:xfrm>
        </p:spPr>
      </p:pic>
      <p:sp>
        <p:nvSpPr>
          <p:cNvPr id="16" name="Slide Number Placeholder 3"/>
          <p:cNvSpPr>
            <a:spLocks noGrp="1"/>
          </p:cNvSpPr>
          <p:nvPr>
            <p:ph type="sldNum" sz="quarter" idx="12"/>
          </p:nvPr>
        </p:nvSpPr>
        <p:spPr/>
        <p:txBody>
          <a:bodyPr/>
          <a:lstStyle/>
          <a:p>
            <a:fld id="{EAE15FBB-C212-4CCE-963E-E89263F0DE18}" type="slidenum">
              <a:rPr lang="en-US" smtClean="0"/>
              <a:pPr/>
              <a:t>40</a:t>
            </a:fld>
            <a:endParaRPr lang="en-US"/>
          </a:p>
        </p:txBody>
      </p:sp>
      <p:sp>
        <p:nvSpPr>
          <p:cNvPr id="47110" name="Oval 6"/>
          <p:cNvSpPr>
            <a:spLocks noChangeArrowheads="1"/>
          </p:cNvSpPr>
          <p:nvPr/>
        </p:nvSpPr>
        <p:spPr bwMode="auto">
          <a:xfrm>
            <a:off x="35496" y="2338908"/>
            <a:ext cx="533400" cy="8382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altLang="zh-TW" sz="2000" b="1" dirty="0">
                <a:ea typeface="PMingLiU" pitchFamily="18" charset="-120"/>
              </a:rPr>
              <a:t>1</a:t>
            </a:r>
          </a:p>
        </p:txBody>
      </p:sp>
      <p:sp>
        <p:nvSpPr>
          <p:cNvPr id="47111" name="Oval 7"/>
          <p:cNvSpPr>
            <a:spLocks noChangeArrowheads="1"/>
          </p:cNvSpPr>
          <p:nvPr/>
        </p:nvSpPr>
        <p:spPr bwMode="auto">
          <a:xfrm>
            <a:off x="111696" y="4701108"/>
            <a:ext cx="533400" cy="8382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altLang="zh-TW" sz="2000" b="1">
                <a:ea typeface="PMingLiU" pitchFamily="18" charset="-120"/>
              </a:rPr>
              <a:t>2</a:t>
            </a:r>
          </a:p>
        </p:txBody>
      </p:sp>
      <p:sp>
        <p:nvSpPr>
          <p:cNvPr id="47112" name="Oval 8"/>
          <p:cNvSpPr>
            <a:spLocks noChangeArrowheads="1"/>
          </p:cNvSpPr>
          <p:nvPr/>
        </p:nvSpPr>
        <p:spPr bwMode="auto">
          <a:xfrm>
            <a:off x="5292080" y="1700808"/>
            <a:ext cx="533400" cy="838200"/>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altLang="zh-TW" sz="2000" b="1" dirty="0">
                <a:ea typeface="PMingLiU" pitchFamily="18" charset="-120"/>
              </a:rPr>
              <a:t>3</a:t>
            </a:r>
          </a:p>
        </p:txBody>
      </p:sp>
      <p:pic>
        <p:nvPicPr>
          <p:cNvPr id="66562" name="Picture 2" descr="http://www.t3bstocktradingcourse.com/howtotradesingaporestocks/wp-content/plugins/rss-poster/cache/a350e_i4hvB2YfvbQw.jpg"/>
          <p:cNvPicPr>
            <a:picLocks noChangeAspect="1" noChangeArrowheads="1"/>
          </p:cNvPicPr>
          <p:nvPr/>
        </p:nvPicPr>
        <p:blipFill>
          <a:blip r:embed="rId5" cstate="print"/>
          <a:srcRect/>
          <a:stretch>
            <a:fillRect/>
          </a:stretch>
        </p:blipFill>
        <p:spPr bwMode="auto">
          <a:xfrm>
            <a:off x="797496" y="1907108"/>
            <a:ext cx="3124200" cy="2082800"/>
          </a:xfrm>
          <a:prstGeom prst="rect">
            <a:avLst/>
          </a:prstGeom>
          <a:noFill/>
        </p:spPr>
      </p:pic>
      <p:pic>
        <p:nvPicPr>
          <p:cNvPr id="66564" name="Picture 4" descr="http://capitalfinanceint.com/news/wp-content/uploads/2012/07/hkex-trading-floor.jpg"/>
          <p:cNvPicPr>
            <a:picLocks noChangeAspect="1" noChangeArrowheads="1"/>
          </p:cNvPicPr>
          <p:nvPr/>
        </p:nvPicPr>
        <p:blipFill>
          <a:blip r:embed="rId6" cstate="print"/>
          <a:srcRect/>
          <a:stretch>
            <a:fillRect/>
          </a:stretch>
        </p:blipFill>
        <p:spPr bwMode="auto">
          <a:xfrm>
            <a:off x="797496" y="4167708"/>
            <a:ext cx="3124200" cy="2096503"/>
          </a:xfrm>
          <a:prstGeom prst="rect">
            <a:avLst/>
          </a:prstGeom>
          <a:noFill/>
        </p:spPr>
      </p:pic>
      <p:pic>
        <p:nvPicPr>
          <p:cNvPr id="66566" name="Picture 6" descr="http://roychua.com/blog/images/roy/20050914_Sgx01.jpg">
            <a:hlinkClick r:id="" tooltip="Click to view image"/>
          </p:cNvPr>
          <p:cNvPicPr>
            <a:picLocks noChangeAspect="1" noChangeArrowheads="1"/>
          </p:cNvPicPr>
          <p:nvPr/>
        </p:nvPicPr>
        <p:blipFill>
          <a:blip r:embed="rId7" cstate="print"/>
          <a:srcRect/>
          <a:stretch>
            <a:fillRect/>
          </a:stretch>
        </p:blipFill>
        <p:spPr bwMode="auto">
          <a:xfrm>
            <a:off x="5940152" y="836712"/>
            <a:ext cx="3047998" cy="2285999"/>
          </a:xfrm>
          <a:prstGeom prst="rect">
            <a:avLst/>
          </a:prstGeom>
          <a:noFill/>
        </p:spPr>
      </p:pic>
      <p:sp>
        <p:nvSpPr>
          <p:cNvPr id="15" name="Oval 8"/>
          <p:cNvSpPr>
            <a:spLocks noChangeArrowheads="1"/>
          </p:cNvSpPr>
          <p:nvPr/>
        </p:nvSpPr>
        <p:spPr bwMode="auto">
          <a:xfrm>
            <a:off x="5508104" y="5013176"/>
            <a:ext cx="504056" cy="694184"/>
          </a:xfrm>
          <a:prstGeom prst="ellipse">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altLang="zh-TW" sz="2000" b="1" dirty="0" smtClean="0">
                <a:ea typeface="PMingLiU" pitchFamily="18" charset="-120"/>
              </a:rPr>
              <a:t>4</a:t>
            </a:r>
            <a:endParaRPr lang="en-US" altLang="zh-TW" sz="2000" b="1" dirty="0">
              <a:ea typeface="PMingLiU" pitchFamily="18" charset="-120"/>
            </a:endParaRPr>
          </a:p>
        </p:txBody>
      </p:sp>
      <p:sp>
        <p:nvSpPr>
          <p:cNvPr id="14"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Stock Market</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fade">
                                      <p:cBhvr>
                                        <p:cTn id="7" dur="500"/>
                                        <p:tgtEl>
                                          <p:spTgt spid="47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11"/>
                                        </p:tgtEl>
                                        <p:attrNameLst>
                                          <p:attrName>style.visibility</p:attrName>
                                        </p:attrNameLst>
                                      </p:cBhvr>
                                      <p:to>
                                        <p:strVal val="visible"/>
                                      </p:to>
                                    </p:set>
                                    <p:animEffect transition="in" filter="fade">
                                      <p:cBhvr>
                                        <p:cTn id="10" dur="500"/>
                                        <p:tgtEl>
                                          <p:spTgt spid="471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7109"/>
                                        </p:tgtEl>
                                        <p:attrNameLst>
                                          <p:attrName>style.visibility</p:attrName>
                                        </p:attrNameLst>
                                      </p:cBhvr>
                                      <p:to>
                                        <p:strVal val="visible"/>
                                      </p:to>
                                    </p:set>
                                    <p:animEffect transition="in" filter="fade">
                                      <p:cBhvr>
                                        <p:cTn id="15" dur="500"/>
                                        <p:tgtEl>
                                          <p:spTgt spid="4710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7112"/>
                                        </p:tgtEl>
                                        <p:attrNameLst>
                                          <p:attrName>style.visibility</p:attrName>
                                        </p:attrNameLst>
                                      </p:cBhvr>
                                      <p:to>
                                        <p:strVal val="visible"/>
                                      </p:to>
                                    </p:set>
                                    <p:animEffect transition="in" filter="fade">
                                      <p:cBhvr>
                                        <p:cTn id="18" dur="500"/>
                                        <p:tgtEl>
                                          <p:spTgt spid="471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animBg="1"/>
      <p:bldP spid="47111" grpId="0" animBg="1"/>
      <p:bldP spid="47112"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normAutofit fontScale="90000"/>
          </a:bodyPr>
          <a:lstStyle/>
          <a:p>
            <a:r>
              <a:rPr lang="en-US" altLang="zh-TW" smtClean="0"/>
              <a:t>Current issues related to market organization</a:t>
            </a:r>
          </a:p>
        </p:txBody>
      </p:sp>
      <p:sp>
        <p:nvSpPr>
          <p:cNvPr id="45059" name="Rectangle 3"/>
          <p:cNvSpPr>
            <a:spLocks noGrp="1" noChangeArrowheads="1"/>
          </p:cNvSpPr>
          <p:nvPr>
            <p:ph idx="1"/>
          </p:nvPr>
        </p:nvSpPr>
        <p:spPr/>
        <p:txBody>
          <a:bodyPr/>
          <a:lstStyle/>
          <a:p>
            <a:r>
              <a:rPr lang="en-US" altLang="zh-TW" dirty="0" smtClean="0"/>
              <a:t>The advent of electronic trading</a:t>
            </a:r>
          </a:p>
          <a:p>
            <a:r>
              <a:rPr lang="en-US" altLang="zh-TW" dirty="0" smtClean="0"/>
              <a:t>Will open outcry disappear?</a:t>
            </a:r>
          </a:p>
          <a:p>
            <a:r>
              <a:rPr lang="en-US" altLang="zh-TW" dirty="0" smtClean="0"/>
              <a:t>Demutualization and listing of exchanges</a:t>
            </a:r>
          </a:p>
          <a:p>
            <a:r>
              <a:rPr lang="en-US" altLang="zh-TW" dirty="0" smtClean="0"/>
              <a:t>Mergers and consolidation</a:t>
            </a:r>
          </a:p>
          <a:p>
            <a:r>
              <a:rPr lang="en-US" altLang="zh-TW" dirty="0" smtClean="0"/>
              <a:t>Dark pools and private exchanges</a:t>
            </a:r>
          </a:p>
          <a:p>
            <a:r>
              <a:rPr lang="en-US" altLang="zh-TW" dirty="0" smtClean="0"/>
              <a:t>Advent of High Frequency Trading (HFT)</a:t>
            </a:r>
          </a:p>
          <a:p>
            <a:r>
              <a:rPr lang="en-US" altLang="zh-TW" dirty="0" smtClean="0"/>
              <a:t>Regulators push to move OTC onto exchanges</a:t>
            </a:r>
          </a:p>
          <a:p>
            <a:endParaRPr lang="en-US" altLang="zh-TW" dirty="0" smtClean="0"/>
          </a:p>
        </p:txBody>
      </p:sp>
      <p:sp>
        <p:nvSpPr>
          <p:cNvPr id="23559" name="AutoShape 4"/>
          <p:cNvSpPr>
            <a:spLocks noChangeArrowheads="1"/>
          </p:cNvSpPr>
          <p:nvPr/>
        </p:nvSpPr>
        <p:spPr bwMode="auto">
          <a:xfrm>
            <a:off x="6858000" y="2924944"/>
            <a:ext cx="2286000" cy="1524000"/>
          </a:xfrm>
          <a:prstGeom prst="cloudCallout">
            <a:avLst>
              <a:gd name="adj1" fmla="val -32744"/>
              <a:gd name="adj2" fmla="val -106953"/>
            </a:avLst>
          </a:prstGeom>
          <a:solidFill>
            <a:schemeClr val="accent1">
              <a:lumMod val="20000"/>
              <a:lumOff val="80000"/>
            </a:schemeClr>
          </a:solidFill>
          <a:ln>
            <a:noFill/>
            <a:headEnd/>
            <a:tailEnd/>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r>
              <a:rPr lang="en-US" altLang="zh-TW" sz="2400" b="1" dirty="0">
                <a:solidFill>
                  <a:schemeClr val="tx1"/>
                </a:solidFill>
                <a:ea typeface="PMingLiU" pitchFamily="18" charset="-120"/>
              </a:rPr>
              <a:t>Impact?</a:t>
            </a:r>
          </a:p>
        </p:txBody>
      </p:sp>
      <p:sp>
        <p:nvSpPr>
          <p:cNvPr id="8"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Stock Market</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Slide Number Placeholder 3"/>
          <p:cNvSpPr>
            <a:spLocks noGrp="1"/>
          </p:cNvSpPr>
          <p:nvPr>
            <p:ph type="sldNum" sz="quarter" idx="12"/>
          </p:nvPr>
        </p:nvSpPr>
        <p:spPr>
          <a:xfrm>
            <a:off x="7992758" y="6669360"/>
            <a:ext cx="1148537" cy="188640"/>
          </a:xfrm>
        </p:spPr>
        <p:txBody>
          <a:bodyPr/>
          <a:lstStyle/>
          <a:p>
            <a:fld id="{EAE15FBB-C212-4CCE-963E-E89263F0DE18}" type="slidenum">
              <a:rPr lang="en-US" smtClean="0"/>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9">
                                            <p:txEl>
                                              <p:pRg st="6" end="6"/>
                                            </p:txEl>
                                          </p:spTgt>
                                        </p:tgtEl>
                                        <p:attrNameLst>
                                          <p:attrName>style.visibility</p:attrName>
                                        </p:attrNameLst>
                                      </p:cBhvr>
                                      <p:to>
                                        <p:strVal val="visible"/>
                                      </p:to>
                                    </p:set>
                                  </p:childTnLst>
                                </p:cTn>
                              </p:par>
                            </p:childTnLst>
                          </p:cTn>
                        </p:par>
                        <p:par>
                          <p:cTn id="31" fill="hold">
                            <p:stCondLst>
                              <p:cond delay="0"/>
                            </p:stCondLst>
                            <p:childTnLst>
                              <p:par>
                                <p:cTn id="32" presetID="10" presetClass="entr" presetSubtype="0" fill="hold" grpId="0" nodeType="afterEffect">
                                  <p:stCondLst>
                                    <p:cond delay="0"/>
                                  </p:stCondLst>
                                  <p:childTnLst>
                                    <p:set>
                                      <p:cBhvr>
                                        <p:cTn id="33" dur="1" fill="hold">
                                          <p:stCondLst>
                                            <p:cond delay="0"/>
                                          </p:stCondLst>
                                        </p:cTn>
                                        <p:tgtEl>
                                          <p:spTgt spid="23559"/>
                                        </p:tgtEl>
                                        <p:attrNameLst>
                                          <p:attrName>style.visibility</p:attrName>
                                        </p:attrNameLst>
                                      </p:cBhvr>
                                      <p:to>
                                        <p:strVal val="visible"/>
                                      </p:to>
                                    </p:set>
                                    <p:animEffect transition="in" filter="fade">
                                      <p:cBhvr>
                                        <p:cTn id="34"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P spid="2355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The rise of e-trading and loss of jobs</a:t>
            </a:r>
            <a:endParaRPr lang="zh-TW" altLang="en-US" dirty="0"/>
          </a:p>
        </p:txBody>
      </p:sp>
      <p:sp>
        <p:nvSpPr>
          <p:cNvPr id="4" name="Slide Number Placeholder 3"/>
          <p:cNvSpPr>
            <a:spLocks noGrp="1"/>
          </p:cNvSpPr>
          <p:nvPr>
            <p:ph type="sldNum" sz="quarter" idx="12"/>
          </p:nvPr>
        </p:nvSpPr>
        <p:spPr/>
        <p:txBody>
          <a:bodyPr/>
          <a:lstStyle/>
          <a:p>
            <a:fld id="{EAE15FBB-C212-4CCE-963E-E89263F0DE18}" type="slidenum">
              <a:rPr lang="en-US" smtClean="0"/>
              <a:pPr/>
              <a:t>42</a:t>
            </a:fld>
            <a:endParaRPr lang="en-US"/>
          </a:p>
        </p:txBody>
      </p:sp>
      <p:pic>
        <p:nvPicPr>
          <p:cNvPr id="7" name="Picture 2" descr="https://next-geebee.ft.com/image/v1/images/raw/http%3A%2F%2Fcom.ft.imagepublish.prod.s3.amazonaws.com%2Ff75f4cd4-4398-11e6-b22f-79eb4891c97d?source=next&amp;fit=scale-down&amp;width=600"/>
          <p:cNvPicPr>
            <a:picLocks noGrp="1" noChangeAspect="1" noChangeArrowheads="1"/>
          </p:cNvPicPr>
          <p:nvPr>
            <p:ph sz="half" idx="1"/>
          </p:nvPr>
        </p:nvPicPr>
        <p:blipFill>
          <a:blip r:embed="rId3" cstate="print"/>
          <a:srcRect/>
          <a:stretch>
            <a:fillRect/>
          </a:stretch>
        </p:blipFill>
        <p:spPr bwMode="auto">
          <a:xfrm>
            <a:off x="457200" y="2419382"/>
            <a:ext cx="4038600" cy="2887599"/>
          </a:xfrm>
          <a:prstGeom prst="rect">
            <a:avLst/>
          </a:prstGeom>
          <a:noFill/>
        </p:spPr>
      </p:pic>
      <p:pic>
        <p:nvPicPr>
          <p:cNvPr id="8" name="Picture 2" descr="https://next-geebee.ft.com/image/v1/images/raw/http%3A%2F%2Fcom.ft.imagepublish.prod.s3.amazonaws.com%2Ffab18932-4367-11e6-9b66-0712b3873ae1?source=next&amp;fit=scale-down&amp;width=600"/>
          <p:cNvPicPr>
            <a:picLocks noGrp="1" noChangeAspect="1" noChangeArrowheads="1"/>
          </p:cNvPicPr>
          <p:nvPr>
            <p:ph sz="half" idx="2"/>
          </p:nvPr>
        </p:nvPicPr>
        <p:blipFill>
          <a:blip r:embed="rId4" cstate="print"/>
          <a:srcRect/>
          <a:stretch>
            <a:fillRect/>
          </a:stretch>
        </p:blipFill>
        <p:spPr bwMode="auto">
          <a:xfrm>
            <a:off x="4648200" y="2442940"/>
            <a:ext cx="4038600" cy="2840482"/>
          </a:xfrm>
          <a:prstGeom prst="rect">
            <a:avLst/>
          </a:prstGeom>
          <a:noFill/>
        </p:spPr>
      </p:pic>
      <p:sp>
        <p:nvSpPr>
          <p:cNvPr id="9" name="TextBox 8"/>
          <p:cNvSpPr txBox="1"/>
          <p:nvPr/>
        </p:nvSpPr>
        <p:spPr>
          <a:xfrm>
            <a:off x="395536" y="5589240"/>
            <a:ext cx="4752528" cy="307777"/>
          </a:xfrm>
          <a:prstGeom prst="rect">
            <a:avLst/>
          </a:prstGeom>
          <a:noFill/>
        </p:spPr>
        <p:txBody>
          <a:bodyPr wrap="square" rtlCol="0">
            <a:spAutoFit/>
          </a:bodyPr>
          <a:lstStyle/>
          <a:p>
            <a:r>
              <a:rPr lang="en-US" altLang="zh-TW" sz="1400" i="1" dirty="0" smtClean="0"/>
              <a:t>Source: FT 6 July 2016 “What happened when the pit stopped” </a:t>
            </a:r>
            <a:endParaRPr lang="zh-TW" altLang="en-US" sz="1400" i="1" dirty="0"/>
          </a:p>
        </p:txBody>
      </p:sp>
      <p:sp>
        <p:nvSpPr>
          <p:cNvPr id="10"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Stock Market</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Bourse buyouts"/>
          <p:cNvPicPr>
            <a:picLocks noGrp="1" noChangeAspect="1" noChangeArrowheads="1"/>
          </p:cNvPicPr>
          <p:nvPr>
            <p:ph idx="4294967295"/>
          </p:nvPr>
        </p:nvPicPr>
        <p:blipFill>
          <a:blip r:embed="rId3" cstate="print"/>
          <a:srcRect/>
          <a:stretch>
            <a:fillRect/>
          </a:stretch>
        </p:blipFill>
        <p:spPr bwMode="auto">
          <a:xfrm>
            <a:off x="-24587" y="0"/>
            <a:ext cx="9168588" cy="6096000"/>
          </a:xfrm>
          <a:prstGeom prst="rect">
            <a:avLst/>
          </a:prstGeom>
          <a:noFill/>
        </p:spPr>
      </p:pic>
      <p:sp>
        <p:nvSpPr>
          <p:cNvPr id="8" name="TextBox 7"/>
          <p:cNvSpPr txBox="1"/>
          <p:nvPr/>
        </p:nvSpPr>
        <p:spPr>
          <a:xfrm>
            <a:off x="1981200" y="6248400"/>
            <a:ext cx="6934200" cy="307777"/>
          </a:xfrm>
          <a:prstGeom prst="rect">
            <a:avLst/>
          </a:prstGeom>
          <a:noFill/>
        </p:spPr>
        <p:txBody>
          <a:bodyPr wrap="square" rtlCol="0">
            <a:spAutoFit/>
          </a:bodyPr>
          <a:lstStyle/>
          <a:p>
            <a:r>
              <a:rPr lang="en-US" altLang="zh-TW" sz="1400" i="1" dirty="0" smtClean="0">
                <a:latin typeface="+mj-lt"/>
              </a:rPr>
              <a:t>Source: FT“</a:t>
            </a:r>
            <a:r>
              <a:rPr lang="zh-TW" altLang="zh-TW" sz="1400" i="1" dirty="0">
                <a:latin typeface="+mj-lt"/>
              </a:rPr>
              <a:t>ICE and NYSE Euronext go where other exchanges have struggled</a:t>
            </a:r>
            <a:r>
              <a:rPr lang="en-US" altLang="zh-TW" sz="1400" i="1" dirty="0">
                <a:latin typeface="+mj-lt"/>
              </a:rPr>
              <a:t>” 3 October </a:t>
            </a:r>
            <a:r>
              <a:rPr lang="en-US" altLang="zh-TW" sz="1400" i="1" dirty="0" smtClean="0">
                <a:latin typeface="+mj-lt"/>
              </a:rPr>
              <a:t>2013</a:t>
            </a:r>
            <a:endParaRPr lang="zh-TW" altLang="zh-TW" sz="1400" i="1" dirty="0">
              <a:latin typeface="+mj-lt"/>
            </a:endParaRPr>
          </a:p>
        </p:txBody>
      </p:sp>
      <p:sp>
        <p:nvSpPr>
          <p:cNvPr id="4"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Stock Market</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smtClean="0"/>
              <a:t>The next merger: DB-LSE?</a:t>
            </a:r>
            <a:endParaRPr lang="zh-TW" altLang="en-US" dirty="0"/>
          </a:p>
        </p:txBody>
      </p:sp>
      <p:sp>
        <p:nvSpPr>
          <p:cNvPr id="3" name="Slide Number Placeholder 2"/>
          <p:cNvSpPr>
            <a:spLocks noGrp="1"/>
          </p:cNvSpPr>
          <p:nvPr>
            <p:ph type="sldNum" sz="quarter" idx="12"/>
          </p:nvPr>
        </p:nvSpPr>
        <p:spPr/>
        <p:txBody>
          <a:bodyPr/>
          <a:lstStyle/>
          <a:p>
            <a:fld id="{EAE15FBB-C212-4CCE-963E-E89263F0DE18}" type="slidenum">
              <a:rPr lang="en-US" smtClean="0"/>
              <a:pPr/>
              <a:t>44</a:t>
            </a:fld>
            <a:endParaRPr lang="en-US"/>
          </a:p>
        </p:txBody>
      </p:sp>
      <p:pic>
        <p:nvPicPr>
          <p:cNvPr id="7" name="Picture 2" descr="Infographic: Comparison: LSE and Deutsche Börse | Statista">
            <a:hlinkClick r:id="rId2"/>
          </p:cNvPr>
          <p:cNvPicPr>
            <a:picLocks noGrp="1" noChangeAspect="1" noChangeArrowheads="1"/>
          </p:cNvPicPr>
          <p:nvPr>
            <p:ph idx="1"/>
          </p:nvPr>
        </p:nvPicPr>
        <p:blipFill>
          <a:blip r:embed="rId3" cstate="print"/>
          <a:srcRect/>
          <a:stretch>
            <a:fillRect/>
          </a:stretch>
        </p:blipFill>
        <p:spPr bwMode="auto">
          <a:xfrm>
            <a:off x="2867441" y="1773238"/>
            <a:ext cx="3409117" cy="4784725"/>
          </a:xfrm>
          <a:prstGeom prst="rect">
            <a:avLst/>
          </a:prstGeom>
          <a:noFill/>
        </p:spPr>
      </p:pic>
      <p:sp>
        <p:nvSpPr>
          <p:cNvPr id="8"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Stock Market</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smtClean="0"/>
              <a:t>Your Turn! (PRS please)</a:t>
            </a:r>
            <a:endParaRPr lang="zh-TW" altLang="en-US" dirty="0"/>
          </a:p>
        </p:txBody>
      </p:sp>
      <p:sp>
        <p:nvSpPr>
          <p:cNvPr id="6" name="Content Placeholder 5"/>
          <p:cNvSpPr>
            <a:spLocks noGrp="1"/>
          </p:cNvSpPr>
          <p:nvPr>
            <p:ph sz="half" idx="1"/>
          </p:nvPr>
        </p:nvSpPr>
        <p:spPr>
          <a:xfrm>
            <a:off x="457200" y="1600200"/>
            <a:ext cx="4834880" cy="4525963"/>
          </a:xfrm>
        </p:spPr>
        <p:txBody>
          <a:bodyPr>
            <a:normAutofit fontScale="92500" lnSpcReduction="20000"/>
          </a:bodyPr>
          <a:lstStyle/>
          <a:p>
            <a:r>
              <a:rPr lang="en-US" altLang="zh-CN" dirty="0" smtClean="0">
                <a:ea typeface="SimSun" pitchFamily="2" charset="-122"/>
              </a:rPr>
              <a:t>Is an IPO (initial public offering) a </a:t>
            </a:r>
            <a:r>
              <a:rPr lang="en-US" altLang="zh-CN" b="1" dirty="0" smtClean="0">
                <a:ea typeface="SimSun" pitchFamily="2" charset="-122"/>
              </a:rPr>
              <a:t>primary</a:t>
            </a:r>
            <a:r>
              <a:rPr lang="en-US" altLang="zh-CN" dirty="0" smtClean="0">
                <a:ea typeface="SimSun" pitchFamily="2" charset="-122"/>
              </a:rPr>
              <a:t> market or </a:t>
            </a:r>
            <a:r>
              <a:rPr lang="en-US" altLang="zh-CN" b="1" dirty="0" smtClean="0">
                <a:ea typeface="SimSun" pitchFamily="2" charset="-122"/>
              </a:rPr>
              <a:t>secondary</a:t>
            </a:r>
            <a:r>
              <a:rPr lang="en-US" altLang="zh-CN" dirty="0" smtClean="0">
                <a:ea typeface="SimSun" pitchFamily="2" charset="-122"/>
              </a:rPr>
              <a:t> market transaction?</a:t>
            </a:r>
          </a:p>
          <a:p>
            <a:pPr lvl="1"/>
            <a:r>
              <a:rPr lang="en-US" altLang="zh-CN" dirty="0" smtClean="0">
                <a:ea typeface="SimSun" pitchFamily="2" charset="-122"/>
              </a:rPr>
              <a:t>Primary</a:t>
            </a:r>
          </a:p>
          <a:p>
            <a:pPr lvl="1"/>
            <a:r>
              <a:rPr lang="en-US" altLang="zh-CN" dirty="0" smtClean="0">
                <a:ea typeface="SimSun" pitchFamily="2" charset="-122"/>
              </a:rPr>
              <a:t>Secondary </a:t>
            </a:r>
          </a:p>
          <a:p>
            <a:r>
              <a:rPr lang="en-US" altLang="zh-TW" dirty="0" smtClean="0"/>
              <a:t>If you buy shares from another investor, is it </a:t>
            </a:r>
            <a:r>
              <a:rPr lang="en-US" altLang="zh-CN" b="1" dirty="0" smtClean="0">
                <a:ea typeface="SimSun" pitchFamily="2" charset="-122"/>
              </a:rPr>
              <a:t>primary</a:t>
            </a:r>
            <a:r>
              <a:rPr lang="en-US" altLang="zh-CN" dirty="0" smtClean="0">
                <a:ea typeface="SimSun" pitchFamily="2" charset="-122"/>
              </a:rPr>
              <a:t> market or </a:t>
            </a:r>
            <a:r>
              <a:rPr lang="en-US" altLang="zh-CN" b="1" dirty="0" smtClean="0">
                <a:ea typeface="SimSun" pitchFamily="2" charset="-122"/>
              </a:rPr>
              <a:t>secondary</a:t>
            </a:r>
            <a:r>
              <a:rPr lang="en-US" altLang="zh-CN" dirty="0" smtClean="0">
                <a:ea typeface="SimSun" pitchFamily="2" charset="-122"/>
              </a:rPr>
              <a:t> market transaction?</a:t>
            </a:r>
          </a:p>
          <a:p>
            <a:pPr lvl="1"/>
            <a:r>
              <a:rPr lang="en-US" altLang="zh-CN" dirty="0" smtClean="0">
                <a:ea typeface="SimSun" pitchFamily="2" charset="-122"/>
              </a:rPr>
              <a:t>Primary</a:t>
            </a:r>
          </a:p>
          <a:p>
            <a:pPr lvl="1"/>
            <a:r>
              <a:rPr lang="en-US" altLang="zh-CN" dirty="0" smtClean="0">
                <a:ea typeface="SimSun" pitchFamily="2" charset="-122"/>
              </a:rPr>
              <a:t>Secondary </a:t>
            </a:r>
          </a:p>
          <a:p>
            <a:endParaRPr lang="zh-TW" altLang="en-US" dirty="0" smtClean="0"/>
          </a:p>
          <a:p>
            <a:endParaRPr lang="zh-TW" altLang="en-US" dirty="0"/>
          </a:p>
        </p:txBody>
      </p:sp>
      <p:sp>
        <p:nvSpPr>
          <p:cNvPr id="4" name="Slide Number Placeholder 3"/>
          <p:cNvSpPr>
            <a:spLocks noGrp="1"/>
          </p:cNvSpPr>
          <p:nvPr>
            <p:ph type="sldNum" sz="quarter" idx="12"/>
          </p:nvPr>
        </p:nvSpPr>
        <p:spPr/>
        <p:txBody>
          <a:bodyPr/>
          <a:lstStyle/>
          <a:p>
            <a:fld id="{EAE15FBB-C212-4CCE-963E-E89263F0DE18}" type="slidenum">
              <a:rPr lang="en-US" smtClean="0"/>
              <a:pPr/>
              <a:t>45</a:t>
            </a:fld>
            <a:endParaRPr lang="en-US"/>
          </a:p>
        </p:txBody>
      </p:sp>
      <p:pic>
        <p:nvPicPr>
          <p:cNvPr id="8" name="Picture 3" descr="C:\Users\Wolfgang\Documents\ED.PRES\06_Purchased Copyrighted Contend\istockphoto\iStock_000008335931Small.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5197189" y="2060848"/>
            <a:ext cx="3410247" cy="3168352"/>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4"/>
          <p:cNvSpPr>
            <a:spLocks noGrp="1" noChangeArrowheads="1"/>
          </p:cNvSpPr>
          <p:nvPr>
            <p:ph type="title"/>
          </p:nvPr>
        </p:nvSpPr>
        <p:spPr/>
        <p:txBody>
          <a:bodyPr/>
          <a:lstStyle/>
          <a:p>
            <a:pPr eaLnBrk="1" hangingPunct="1"/>
            <a:r>
              <a:rPr lang="en-US" altLang="zh-TW" dirty="0" smtClean="0">
                <a:ea typeface="ヒラギノ角ゴ Pro W3" pitchFamily="-65" charset="-128"/>
              </a:rPr>
              <a:t>1.5 The Stock Market</a:t>
            </a:r>
          </a:p>
        </p:txBody>
      </p:sp>
      <p:sp>
        <p:nvSpPr>
          <p:cNvPr id="151555" name="Rectangle 15"/>
          <p:cNvSpPr>
            <a:spLocks noGrp="1" noChangeArrowheads="1"/>
          </p:cNvSpPr>
          <p:nvPr>
            <p:ph idx="1"/>
          </p:nvPr>
        </p:nvSpPr>
        <p:spPr/>
        <p:txBody>
          <a:bodyPr rIns="91440"/>
          <a:lstStyle/>
          <a:p>
            <a:pPr eaLnBrk="1" hangingPunct="1">
              <a:lnSpc>
                <a:spcPct val="90000"/>
              </a:lnSpc>
              <a:spcBef>
                <a:spcPct val="40000"/>
              </a:spcBef>
            </a:pPr>
            <a:r>
              <a:rPr lang="en-US" altLang="zh-TW" dirty="0" smtClean="0">
                <a:ea typeface="ヒラギノ角ゴ Pro W3" pitchFamily="-65" charset="-128"/>
              </a:rPr>
              <a:t>Listing Standards</a:t>
            </a:r>
          </a:p>
          <a:p>
            <a:pPr lvl="1" eaLnBrk="1" hangingPunct="1">
              <a:lnSpc>
                <a:spcPct val="90000"/>
              </a:lnSpc>
              <a:spcBef>
                <a:spcPct val="40000"/>
              </a:spcBef>
            </a:pPr>
            <a:r>
              <a:rPr lang="en-US" altLang="zh-TW" dirty="0" smtClean="0">
                <a:ea typeface="ヒラギノ角ゴ Pro W3" pitchFamily="-65" charset="-128"/>
              </a:rPr>
              <a:t>Outlines of the requirements a company must meet to be listed on a specific exchange</a:t>
            </a:r>
          </a:p>
          <a:p>
            <a:pPr lvl="2" eaLnBrk="1" hangingPunct="1">
              <a:lnSpc>
                <a:spcPct val="90000"/>
              </a:lnSpc>
              <a:spcBef>
                <a:spcPct val="40000"/>
              </a:spcBef>
            </a:pPr>
            <a:r>
              <a:rPr lang="en-US" altLang="zh-TW" sz="2000" dirty="0" smtClean="0">
                <a:ea typeface="ＭＳ Ｐゴシック" pitchFamily="-65" charset="-128"/>
              </a:rPr>
              <a:t>Exchanges have their own specific listing requirements</a:t>
            </a:r>
          </a:p>
          <a:p>
            <a:pPr lvl="2">
              <a:lnSpc>
                <a:spcPct val="90000"/>
              </a:lnSpc>
              <a:spcBef>
                <a:spcPct val="40000"/>
              </a:spcBef>
            </a:pPr>
            <a:r>
              <a:rPr lang="en-US" altLang="zh-TW" sz="2000" dirty="0" smtClean="0">
                <a:ea typeface="ＭＳ Ｐゴシック" pitchFamily="-65" charset="-128"/>
              </a:rPr>
              <a:t>For example, NYSE has different standards than NASDAQ – many tech companies prefer to list on NASDAQ </a:t>
            </a:r>
            <a:r>
              <a:rPr lang="en-US" altLang="zh-TW" sz="2000" dirty="0" smtClean="0">
                <a:ea typeface="ＭＳ Ｐゴシック" pitchFamily="-65" charset="-128"/>
                <a:hlinkClick r:id="rId3"/>
              </a:rPr>
              <a:t>https://www.youtube.com/watch?v=A7OLStn1Lh0</a:t>
            </a:r>
            <a:r>
              <a:rPr lang="en-US" altLang="zh-TW" sz="2000" dirty="0" smtClean="0">
                <a:ea typeface="ＭＳ Ｐゴシック" pitchFamily="-65" charset="-128"/>
              </a:rPr>
              <a:t> </a:t>
            </a:r>
          </a:p>
          <a:p>
            <a:pPr lvl="2">
              <a:lnSpc>
                <a:spcPct val="90000"/>
              </a:lnSpc>
              <a:spcBef>
                <a:spcPct val="40000"/>
              </a:spcBef>
            </a:pPr>
            <a:r>
              <a:rPr lang="en-US" altLang="zh-TW" sz="2000" dirty="0" smtClean="0">
                <a:ea typeface="ＭＳ Ｐゴシック" pitchFamily="-65" charset="-128"/>
              </a:rPr>
              <a:t>The difference between listing rules/requirements of different exchanges creates interesting dilemmas for companies seeking an IPO – example ALIBABA: </a:t>
            </a:r>
            <a:r>
              <a:rPr lang="en-US" altLang="zh-TW" sz="2000" dirty="0" smtClean="0">
                <a:ea typeface="ＭＳ Ｐゴシック" pitchFamily="-65" charset="-128"/>
                <a:hlinkClick r:id="rId4"/>
              </a:rPr>
              <a:t>https://www.youtube.com/watch?v=6z3ufQfGPAo</a:t>
            </a:r>
            <a:endParaRPr lang="en-US" altLang="zh-TW" sz="2000" dirty="0" smtClean="0">
              <a:ea typeface="ＭＳ Ｐゴシック" pitchFamily="-65" charset="-128"/>
            </a:endParaRPr>
          </a:p>
          <a:p>
            <a:pPr lvl="2">
              <a:lnSpc>
                <a:spcPct val="90000"/>
              </a:lnSpc>
              <a:spcBef>
                <a:spcPct val="40000"/>
              </a:spcBef>
            </a:pPr>
            <a:endParaRPr lang="en-US" altLang="zh-TW" sz="2000" dirty="0" smtClean="0">
              <a:ea typeface="ＭＳ Ｐゴシック" pitchFamily="-65" charset="-128"/>
            </a:endParaRPr>
          </a:p>
          <a:p>
            <a:pPr lvl="2" eaLnBrk="1" hangingPunct="1">
              <a:lnSpc>
                <a:spcPct val="90000"/>
              </a:lnSpc>
              <a:spcBef>
                <a:spcPct val="40000"/>
              </a:spcBef>
              <a:buNone/>
            </a:pPr>
            <a:endParaRPr lang="en-US" altLang="zh-TW" sz="2000" dirty="0" smtClean="0">
              <a:ea typeface="ＭＳ Ｐゴシック" pitchFamily="-65" charset="-128"/>
            </a:endParaRPr>
          </a:p>
        </p:txBody>
      </p:sp>
      <p:sp>
        <p:nvSpPr>
          <p:cNvPr id="4" name="Slide Number Placeholder 3"/>
          <p:cNvSpPr>
            <a:spLocks noGrp="1"/>
          </p:cNvSpPr>
          <p:nvPr>
            <p:ph type="sldNum" sz="quarter" idx="12"/>
          </p:nvPr>
        </p:nvSpPr>
        <p:spPr/>
        <p:txBody>
          <a:bodyPr/>
          <a:lstStyle/>
          <a:p>
            <a:fld id="{EAE15FBB-C212-4CCE-963E-E89263F0DE18}" type="slidenum">
              <a:rPr lang="en-US" smtClean="0"/>
              <a:pPr/>
              <a:t>46</a:t>
            </a:fld>
            <a:endParaRPr lang="en-US"/>
          </a:p>
        </p:txBody>
      </p:sp>
      <p:sp>
        <p:nvSpPr>
          <p:cNvPr id="6"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Stock Market</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14"/>
          <p:cNvSpPr>
            <a:spLocks noGrp="1" noChangeArrowheads="1"/>
          </p:cNvSpPr>
          <p:nvPr>
            <p:ph type="title"/>
          </p:nvPr>
        </p:nvSpPr>
        <p:spPr/>
        <p:txBody>
          <a:bodyPr/>
          <a:lstStyle/>
          <a:p>
            <a:pPr eaLnBrk="1" hangingPunct="1"/>
            <a:r>
              <a:rPr lang="en-US" altLang="zh-TW" smtClean="0">
                <a:ea typeface="ヒラギノ角ゴ Pro W3" pitchFamily="-65" charset="-128"/>
              </a:rPr>
              <a:t>1.5 The Stock Market</a:t>
            </a:r>
          </a:p>
        </p:txBody>
      </p:sp>
      <p:sp>
        <p:nvSpPr>
          <p:cNvPr id="153603" name="Rectangle 15"/>
          <p:cNvSpPr>
            <a:spLocks noGrp="1" noChangeArrowheads="1"/>
          </p:cNvSpPr>
          <p:nvPr>
            <p:ph idx="1"/>
          </p:nvPr>
        </p:nvSpPr>
        <p:spPr/>
        <p:txBody>
          <a:bodyPr rIns="91440"/>
          <a:lstStyle/>
          <a:p>
            <a:pPr eaLnBrk="1" hangingPunct="1">
              <a:lnSpc>
                <a:spcPct val="90000"/>
              </a:lnSpc>
              <a:spcBef>
                <a:spcPct val="40000"/>
              </a:spcBef>
            </a:pPr>
            <a:r>
              <a:rPr lang="en-US" altLang="zh-TW" dirty="0" smtClean="0">
                <a:ea typeface="ヒラギノ角ゴ Pro W3" pitchFamily="-65" charset="-128"/>
              </a:rPr>
              <a:t>Other Financial Markets</a:t>
            </a:r>
          </a:p>
          <a:p>
            <a:pPr lvl="1" eaLnBrk="1" hangingPunct="1">
              <a:lnSpc>
                <a:spcPct val="90000"/>
              </a:lnSpc>
              <a:spcBef>
                <a:spcPct val="40000"/>
              </a:spcBef>
            </a:pPr>
            <a:r>
              <a:rPr lang="en-US" altLang="zh-TW" dirty="0" smtClean="0">
                <a:ea typeface="ヒラギノ角ゴ Pro W3" pitchFamily="-65" charset="-128"/>
              </a:rPr>
              <a:t>Bond Market </a:t>
            </a:r>
          </a:p>
          <a:p>
            <a:pPr lvl="2">
              <a:lnSpc>
                <a:spcPct val="90000"/>
              </a:lnSpc>
              <a:spcBef>
                <a:spcPct val="40000"/>
              </a:spcBef>
            </a:pPr>
            <a:r>
              <a:rPr lang="en-US" altLang="zh-TW" dirty="0" smtClean="0">
                <a:ea typeface="ヒラギノ角ゴ Pro W3" pitchFamily="-65" charset="-128"/>
              </a:rPr>
              <a:t>mainly OTC, but most bonds are LISTED on recognized exchanges</a:t>
            </a:r>
          </a:p>
          <a:p>
            <a:pPr lvl="1" eaLnBrk="1" hangingPunct="1">
              <a:lnSpc>
                <a:spcPct val="90000"/>
              </a:lnSpc>
              <a:spcBef>
                <a:spcPct val="40000"/>
              </a:spcBef>
            </a:pPr>
            <a:r>
              <a:rPr lang="en-US" altLang="zh-TW" dirty="0" smtClean="0">
                <a:ea typeface="ヒラギノ角ゴ Pro W3" pitchFamily="-65" charset="-128"/>
              </a:rPr>
              <a:t>Foreign Exchange (currency) Market</a:t>
            </a:r>
          </a:p>
          <a:p>
            <a:pPr lvl="2">
              <a:lnSpc>
                <a:spcPct val="90000"/>
              </a:lnSpc>
              <a:spcBef>
                <a:spcPct val="40000"/>
              </a:spcBef>
            </a:pPr>
            <a:r>
              <a:rPr lang="en-US" altLang="zh-TW" dirty="0" smtClean="0">
                <a:ea typeface="ヒラギノ角ゴ Pro W3" pitchFamily="-65" charset="-128"/>
              </a:rPr>
              <a:t>mainly OTC for spot and forward, but there are listed currency options and futures</a:t>
            </a:r>
          </a:p>
          <a:p>
            <a:pPr lvl="1" eaLnBrk="1" hangingPunct="1">
              <a:lnSpc>
                <a:spcPct val="90000"/>
              </a:lnSpc>
              <a:spcBef>
                <a:spcPct val="40000"/>
              </a:spcBef>
            </a:pPr>
            <a:r>
              <a:rPr lang="en-US" altLang="zh-TW" dirty="0" smtClean="0">
                <a:ea typeface="ヒラギノ角ゴ Pro W3" pitchFamily="-65" charset="-128"/>
              </a:rPr>
              <a:t>Commodities Market</a:t>
            </a:r>
          </a:p>
          <a:p>
            <a:pPr lvl="2">
              <a:lnSpc>
                <a:spcPct val="90000"/>
              </a:lnSpc>
              <a:spcBef>
                <a:spcPct val="40000"/>
              </a:spcBef>
            </a:pPr>
            <a:r>
              <a:rPr lang="en-US" altLang="zh-TW" dirty="0" smtClean="0">
                <a:ea typeface="ヒラギノ角ゴ Pro W3" pitchFamily="-65" charset="-128"/>
              </a:rPr>
              <a:t>Both exchanges (NYMEX, LME…) and OTC</a:t>
            </a:r>
          </a:p>
          <a:p>
            <a:pPr lvl="1" eaLnBrk="1" hangingPunct="1">
              <a:lnSpc>
                <a:spcPct val="90000"/>
              </a:lnSpc>
              <a:spcBef>
                <a:spcPct val="40000"/>
              </a:spcBef>
            </a:pPr>
            <a:r>
              <a:rPr lang="en-US" altLang="zh-TW" dirty="0" smtClean="0">
                <a:ea typeface="ヒラギノ角ゴ Pro W3" pitchFamily="-65" charset="-128"/>
              </a:rPr>
              <a:t>Derivative Securities</a:t>
            </a:r>
          </a:p>
          <a:p>
            <a:pPr lvl="2">
              <a:lnSpc>
                <a:spcPct val="90000"/>
              </a:lnSpc>
              <a:spcBef>
                <a:spcPct val="40000"/>
              </a:spcBef>
            </a:pPr>
            <a:r>
              <a:rPr lang="en-US" altLang="zh-TW" dirty="0" smtClean="0">
                <a:ea typeface="ヒラギノ角ゴ Pro W3" pitchFamily="-65" charset="-128"/>
              </a:rPr>
              <a:t>Both exchanges (futures, options) and OTC</a:t>
            </a:r>
          </a:p>
          <a:p>
            <a:pPr lvl="2">
              <a:lnSpc>
                <a:spcPct val="90000"/>
              </a:lnSpc>
              <a:spcBef>
                <a:spcPct val="40000"/>
              </a:spcBef>
            </a:pPr>
            <a:endParaRPr lang="en-US" altLang="zh-TW" dirty="0" smtClean="0">
              <a:ea typeface="ヒラギノ角ゴ Pro W3" pitchFamily="-65" charset="-128"/>
            </a:endParaRPr>
          </a:p>
        </p:txBody>
      </p:sp>
      <p:sp>
        <p:nvSpPr>
          <p:cNvPr id="4" name="Slide Number Placeholder 3"/>
          <p:cNvSpPr>
            <a:spLocks noGrp="1"/>
          </p:cNvSpPr>
          <p:nvPr>
            <p:ph type="sldNum" sz="quarter" idx="12"/>
          </p:nvPr>
        </p:nvSpPr>
        <p:spPr/>
        <p:txBody>
          <a:bodyPr/>
          <a:lstStyle/>
          <a:p>
            <a:fld id="{EAE15FBB-C212-4CCE-963E-E89263F0DE18}" type="slidenum">
              <a:rPr lang="en-US" smtClean="0"/>
              <a:pPr/>
              <a:t>47</a:t>
            </a:fld>
            <a:endParaRPr lang="en-US"/>
          </a:p>
        </p:txBody>
      </p:sp>
      <p:sp>
        <p:nvSpPr>
          <p:cNvPr id="6"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Stock Market</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ounded Rectangular Callout 7"/>
          <p:cNvSpPr/>
          <p:nvPr/>
        </p:nvSpPr>
        <p:spPr>
          <a:xfrm>
            <a:off x="6444208" y="3789040"/>
            <a:ext cx="2376264" cy="1800200"/>
          </a:xfrm>
          <a:prstGeom prst="wedgeRoundRectCallout">
            <a:avLst>
              <a:gd name="adj1" fmla="val -222311"/>
              <a:gd name="adj2" fmla="val -477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Futures are derivatives contracts which are exchange-specific – they are ONLY traded on exchanges</a:t>
            </a:r>
            <a:endParaRPr lang="zh-TW" altLang="en-US" dirty="0"/>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4"/>
          <p:cNvSpPr>
            <a:spLocks noGrp="1" noChangeArrowheads="1"/>
          </p:cNvSpPr>
          <p:nvPr>
            <p:ph type="title"/>
          </p:nvPr>
        </p:nvSpPr>
        <p:spPr/>
        <p:txBody>
          <a:bodyPr/>
          <a:lstStyle/>
          <a:p>
            <a:pPr eaLnBrk="1" hangingPunct="1"/>
            <a:r>
              <a:rPr lang="en-US" altLang="zh-TW" smtClean="0">
                <a:ea typeface="ヒラギノ角ゴ Pro W3" pitchFamily="-65" charset="-128"/>
              </a:rPr>
              <a:t>1.6 Financial Institutions</a:t>
            </a:r>
          </a:p>
        </p:txBody>
      </p:sp>
      <p:sp>
        <p:nvSpPr>
          <p:cNvPr id="155651" name="Rectangle 15"/>
          <p:cNvSpPr>
            <a:spLocks noGrp="1" noChangeArrowheads="1"/>
          </p:cNvSpPr>
          <p:nvPr>
            <p:ph idx="1"/>
          </p:nvPr>
        </p:nvSpPr>
        <p:spPr/>
        <p:txBody>
          <a:bodyPr rIns="91440"/>
          <a:lstStyle/>
          <a:p>
            <a:pPr eaLnBrk="1" hangingPunct="1">
              <a:lnSpc>
                <a:spcPct val="90000"/>
              </a:lnSpc>
              <a:spcBef>
                <a:spcPct val="40000"/>
              </a:spcBef>
            </a:pPr>
            <a:r>
              <a:rPr lang="en-US" altLang="zh-TW" smtClean="0">
                <a:ea typeface="ヒラギノ角ゴ Pro W3" pitchFamily="-65" charset="-128"/>
              </a:rPr>
              <a:t>Financial Institutions</a:t>
            </a:r>
          </a:p>
          <a:p>
            <a:pPr lvl="1" eaLnBrk="1" hangingPunct="1">
              <a:lnSpc>
                <a:spcPct val="90000"/>
              </a:lnSpc>
              <a:spcBef>
                <a:spcPct val="40000"/>
              </a:spcBef>
            </a:pPr>
            <a:r>
              <a:rPr lang="en-US" altLang="zh-TW" smtClean="0">
                <a:ea typeface="ヒラギノ角ゴ Pro W3" pitchFamily="-65" charset="-128"/>
              </a:rPr>
              <a:t>Entities that provide financial services, such as taking deposits, managing investments, brokering financial transactions, or making loans</a:t>
            </a:r>
          </a:p>
          <a:p>
            <a:pPr lvl="1" eaLnBrk="1" hangingPunct="1">
              <a:lnSpc>
                <a:spcPct val="90000"/>
              </a:lnSpc>
              <a:spcBef>
                <a:spcPct val="40000"/>
              </a:spcBef>
            </a:pPr>
            <a:endParaRPr lang="en-US" altLang="zh-TW" smtClean="0">
              <a:ea typeface="ヒラギノ角ゴ Pro W3" pitchFamily="-65" charset="-128"/>
            </a:endParaRPr>
          </a:p>
        </p:txBody>
      </p:sp>
      <p:sp>
        <p:nvSpPr>
          <p:cNvPr id="4" name="Slide Number Placeholder 3"/>
          <p:cNvSpPr>
            <a:spLocks noGrp="1"/>
          </p:cNvSpPr>
          <p:nvPr>
            <p:ph type="sldNum" sz="quarter" idx="12"/>
          </p:nvPr>
        </p:nvSpPr>
        <p:spPr/>
        <p:txBody>
          <a:bodyPr/>
          <a:lstStyle/>
          <a:p>
            <a:fld id="{EAE15FBB-C212-4CCE-963E-E89263F0DE18}" type="slidenum">
              <a:rPr lang="en-US" smtClean="0"/>
              <a:pPr/>
              <a:t>48</a:t>
            </a:fld>
            <a:endParaRPr lang="en-US"/>
          </a:p>
        </p:txBody>
      </p:sp>
      <p:sp>
        <p:nvSpPr>
          <p:cNvPr id="5"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Financial Institutions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6"/>
          <p:cNvSpPr>
            <a:spLocks noChangeArrowheads="1"/>
          </p:cNvSpPr>
          <p:nvPr/>
        </p:nvSpPr>
        <p:spPr bwMode="gray">
          <a:xfrm>
            <a:off x="3563888" y="6381328"/>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r>
              <a:rPr lang="en-US" altLang="zh-TW" smtClean="0"/>
              <a:t>Role of financial institutions</a:t>
            </a:r>
          </a:p>
        </p:txBody>
      </p:sp>
      <p:sp>
        <p:nvSpPr>
          <p:cNvPr id="50179" name="Rectangle 3"/>
          <p:cNvSpPr>
            <a:spLocks noGrp="1" noChangeArrowheads="1"/>
          </p:cNvSpPr>
          <p:nvPr>
            <p:ph sz="half" idx="2"/>
          </p:nvPr>
        </p:nvSpPr>
        <p:spPr>
          <a:xfrm>
            <a:off x="4648200" y="1565054"/>
            <a:ext cx="4038600" cy="4525963"/>
          </a:xfrm>
        </p:spPr>
        <p:txBody>
          <a:bodyPr/>
          <a:lstStyle/>
          <a:p>
            <a:pPr marL="0" indent="0">
              <a:buNone/>
            </a:pPr>
            <a:endParaRPr lang="en-US" altLang="zh-TW" dirty="0" smtClean="0">
              <a:ea typeface="PMingLiU" pitchFamily="18" charset="-120"/>
            </a:endParaRPr>
          </a:p>
          <a:p>
            <a:pPr marL="0" indent="0">
              <a:buNone/>
            </a:pPr>
            <a:endParaRPr lang="en-US" altLang="zh-TW" dirty="0">
              <a:ea typeface="PMingLiU" pitchFamily="18" charset="-120"/>
            </a:endParaRPr>
          </a:p>
          <a:p>
            <a:pPr marL="0" indent="0">
              <a:buNone/>
            </a:pPr>
            <a:endParaRPr lang="en-US" altLang="zh-TW" dirty="0" smtClean="0">
              <a:ea typeface="PMingLiU" pitchFamily="18" charset="-120"/>
            </a:endParaRPr>
          </a:p>
          <a:p>
            <a:pPr marL="0" indent="0">
              <a:buNone/>
            </a:pPr>
            <a:endParaRPr lang="en-US" altLang="zh-TW" dirty="0">
              <a:ea typeface="PMingLiU" pitchFamily="18" charset="-120"/>
            </a:endParaRPr>
          </a:p>
          <a:p>
            <a:pPr marL="0" indent="0">
              <a:buNone/>
            </a:pPr>
            <a:endParaRPr lang="en-US" altLang="zh-TW" dirty="0" smtClean="0">
              <a:ea typeface="PMingLiU" pitchFamily="18" charset="-120"/>
            </a:endParaRPr>
          </a:p>
          <a:p>
            <a:pPr marL="0" indent="0">
              <a:lnSpc>
                <a:spcPct val="100000"/>
              </a:lnSpc>
              <a:buNone/>
            </a:pPr>
            <a:endParaRPr lang="en-US" altLang="zh-TW" sz="1800" dirty="0" smtClean="0">
              <a:ea typeface="PMingLiU" pitchFamily="18" charset="-120"/>
            </a:endParaRPr>
          </a:p>
          <a:p>
            <a:pPr marL="0" indent="0">
              <a:lnSpc>
                <a:spcPct val="100000"/>
              </a:lnSpc>
              <a:buNone/>
            </a:pPr>
            <a:r>
              <a:rPr lang="en-US" altLang="zh-TW" sz="1800" dirty="0" smtClean="0">
                <a:ea typeface="PMingLiU" pitchFamily="18" charset="-120"/>
              </a:rPr>
              <a:t>Major </a:t>
            </a:r>
            <a:r>
              <a:rPr lang="en-US" altLang="zh-TW" sz="1800" dirty="0">
                <a:ea typeface="PMingLiU" pitchFamily="18" charset="-120"/>
              </a:rPr>
              <a:t>contributor to economy in UK, US, HK….</a:t>
            </a:r>
          </a:p>
          <a:p>
            <a:endParaRPr lang="en-US" altLang="zh-TW" dirty="0" smtClean="0"/>
          </a:p>
        </p:txBody>
      </p:sp>
      <p:sp>
        <p:nvSpPr>
          <p:cNvPr id="50182" name="Text Box 6"/>
          <p:cNvSpPr txBox="1">
            <a:spLocks noChangeArrowheads="1"/>
          </p:cNvSpPr>
          <p:nvPr/>
        </p:nvSpPr>
        <p:spPr bwMode="auto">
          <a:xfrm>
            <a:off x="4724400" y="5312658"/>
            <a:ext cx="3657600" cy="630942"/>
          </a:xfrm>
          <a:prstGeom prst="rect">
            <a:avLst/>
          </a:prstGeom>
          <a:noFill/>
          <a:ln w="9525">
            <a:noFill/>
            <a:miter lim="800000"/>
            <a:headEnd/>
            <a:tailEnd/>
          </a:ln>
        </p:spPr>
        <p:txBody>
          <a:bodyPr wrap="square">
            <a:spAutoFit/>
          </a:bodyPr>
          <a:lstStyle/>
          <a:p>
            <a:pPr eaLnBrk="0" hangingPunct="0">
              <a:spcBef>
                <a:spcPct val="50000"/>
              </a:spcBef>
            </a:pPr>
            <a:r>
              <a:rPr lang="en-US" altLang="zh-TW" sz="1400" dirty="0">
                <a:latin typeface="+mn-lt"/>
                <a:ea typeface="PMingLiU" pitchFamily="18" charset="-120"/>
              </a:rPr>
              <a:t>City of London, the Square Mile </a:t>
            </a:r>
            <a:endParaRPr lang="en-US" altLang="zh-TW" sz="1400" dirty="0" smtClean="0">
              <a:latin typeface="+mn-lt"/>
              <a:ea typeface="PMingLiU" pitchFamily="18" charset="-120"/>
            </a:endParaRPr>
          </a:p>
          <a:p>
            <a:pPr eaLnBrk="0" hangingPunct="0">
              <a:spcBef>
                <a:spcPct val="50000"/>
              </a:spcBef>
            </a:pPr>
            <a:r>
              <a:rPr lang="en-US" altLang="zh-TW" sz="1400" i="1" dirty="0" smtClean="0">
                <a:latin typeface="+mn-lt"/>
                <a:ea typeface="PMingLiU" pitchFamily="18" charset="-120"/>
              </a:rPr>
              <a:t>Source: www.freefoto.com</a:t>
            </a:r>
            <a:endParaRPr lang="en-US" altLang="zh-TW" sz="1400" i="1" dirty="0">
              <a:latin typeface="+mn-lt"/>
              <a:ea typeface="PMingLiU" pitchFamily="18" charset="-120"/>
            </a:endParaRPr>
          </a:p>
        </p:txBody>
      </p:sp>
      <p:pic>
        <p:nvPicPr>
          <p:cNvPr id="50183" name="Picture 7" descr="Image:Photos NewYork1 032.jpg">
            <a:hlinkClick r:id="rId3"/>
          </p:cNvPr>
          <p:cNvPicPr>
            <a:picLocks noChangeAspect="1" noChangeArrowheads="1"/>
          </p:cNvPicPr>
          <p:nvPr/>
        </p:nvPicPr>
        <p:blipFill>
          <a:blip r:embed="rId4" cstate="print"/>
          <a:srcRect/>
          <a:stretch>
            <a:fillRect/>
          </a:stretch>
        </p:blipFill>
        <p:spPr bwMode="auto">
          <a:xfrm>
            <a:off x="395536" y="2492896"/>
            <a:ext cx="4038600" cy="2800350"/>
          </a:xfrm>
          <a:prstGeom prst="rect">
            <a:avLst/>
          </a:prstGeom>
          <a:noFill/>
          <a:ln w="9525">
            <a:noFill/>
            <a:miter lim="800000"/>
            <a:headEnd/>
            <a:tailEnd/>
          </a:ln>
        </p:spPr>
      </p:pic>
      <p:sp>
        <p:nvSpPr>
          <p:cNvPr id="50184" name="Text Box 8"/>
          <p:cNvSpPr txBox="1">
            <a:spLocks noChangeArrowheads="1"/>
          </p:cNvSpPr>
          <p:nvPr/>
        </p:nvSpPr>
        <p:spPr bwMode="auto">
          <a:xfrm>
            <a:off x="306636" y="5519554"/>
            <a:ext cx="3733800" cy="630942"/>
          </a:xfrm>
          <a:prstGeom prst="rect">
            <a:avLst/>
          </a:prstGeom>
          <a:noFill/>
          <a:ln w="9525">
            <a:noFill/>
            <a:miter lim="800000"/>
            <a:headEnd/>
            <a:tailEnd/>
          </a:ln>
        </p:spPr>
        <p:txBody>
          <a:bodyPr>
            <a:spAutoFit/>
          </a:bodyPr>
          <a:lstStyle/>
          <a:p>
            <a:pPr eaLnBrk="0" hangingPunct="0">
              <a:spcBef>
                <a:spcPct val="50000"/>
              </a:spcBef>
            </a:pPr>
            <a:r>
              <a:rPr lang="en-US" altLang="zh-TW" sz="1400" dirty="0">
                <a:latin typeface="+mn-lt"/>
                <a:ea typeface="PMingLiU" pitchFamily="18" charset="-120"/>
              </a:rPr>
              <a:t>NYSE and Wall Street </a:t>
            </a:r>
            <a:endParaRPr lang="en-US" altLang="zh-TW" sz="1400" dirty="0" smtClean="0">
              <a:latin typeface="+mn-lt"/>
              <a:ea typeface="PMingLiU" pitchFamily="18" charset="-120"/>
            </a:endParaRPr>
          </a:p>
          <a:p>
            <a:pPr eaLnBrk="0" hangingPunct="0">
              <a:spcBef>
                <a:spcPct val="50000"/>
              </a:spcBef>
            </a:pPr>
            <a:r>
              <a:rPr lang="en-US" altLang="zh-TW" sz="1400" i="1" dirty="0" smtClean="0">
                <a:latin typeface="+mn-lt"/>
                <a:ea typeface="PMingLiU" pitchFamily="18" charset="-120"/>
              </a:rPr>
              <a:t>Source: Wikipedia</a:t>
            </a:r>
            <a:endParaRPr lang="en-US" altLang="zh-TW" sz="1400" i="1" dirty="0">
              <a:latin typeface="+mn-lt"/>
              <a:ea typeface="PMingLiU" pitchFamily="18" charset="-120"/>
            </a:endParaRPr>
          </a:p>
        </p:txBody>
      </p:sp>
      <p:sp>
        <p:nvSpPr>
          <p:cNvPr id="7" name="Content Placeholder 6"/>
          <p:cNvSpPr>
            <a:spLocks noGrp="1"/>
          </p:cNvSpPr>
          <p:nvPr>
            <p:ph sz="half" idx="1"/>
          </p:nvPr>
        </p:nvSpPr>
        <p:spPr>
          <a:xfrm>
            <a:off x="381000" y="1567333"/>
            <a:ext cx="4038600" cy="4525963"/>
          </a:xfrm>
        </p:spPr>
        <p:txBody>
          <a:bodyPr/>
          <a:lstStyle/>
          <a:p>
            <a:pPr marL="0" indent="0">
              <a:lnSpc>
                <a:spcPct val="100000"/>
              </a:lnSpc>
              <a:buNone/>
            </a:pPr>
            <a:r>
              <a:rPr lang="en-US" altLang="zh-TW" sz="1800" dirty="0"/>
              <a:t>Financial services industry links </a:t>
            </a:r>
            <a:r>
              <a:rPr lang="en-US" altLang="zh-TW" sz="1800" dirty="0" smtClean="0"/>
              <a:t>organizations </a:t>
            </a:r>
            <a:r>
              <a:rPr lang="en-US" altLang="zh-TW" sz="1800" dirty="0"/>
              <a:t>needing capital with those able to provide it</a:t>
            </a:r>
          </a:p>
          <a:p>
            <a:endParaRPr lang="de-DE" dirty="0"/>
          </a:p>
        </p:txBody>
      </p:sp>
      <p:pic>
        <p:nvPicPr>
          <p:cNvPr id="18" name="Picture 5" descr="The City of London - The Square Mile"/>
          <p:cNvPicPr>
            <a:picLocks noChangeAspect="1" noChangeArrowheads="1"/>
          </p:cNvPicPr>
          <p:nvPr/>
        </p:nvPicPr>
        <p:blipFill>
          <a:blip r:embed="rId5" cstate="print"/>
          <a:srcRect/>
          <a:stretch>
            <a:fillRect/>
          </a:stretch>
        </p:blipFill>
        <p:spPr bwMode="auto">
          <a:xfrm>
            <a:off x="4644008" y="1700808"/>
            <a:ext cx="4038600" cy="2692400"/>
          </a:xfrm>
          <a:prstGeom prst="rect">
            <a:avLst/>
          </a:prstGeom>
          <a:noFill/>
          <a:ln w="9525">
            <a:noFill/>
            <a:miter lim="800000"/>
            <a:headEnd/>
            <a:tailEnd/>
          </a:ln>
        </p:spPr>
      </p:pic>
      <p:sp>
        <p:nvSpPr>
          <p:cNvPr id="11"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Financial Institutions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Slide Number Placeholder 3"/>
          <p:cNvSpPr>
            <a:spLocks noGrp="1"/>
          </p:cNvSpPr>
          <p:nvPr>
            <p:ph type="sldNum" sz="quarter" idx="12"/>
          </p:nvPr>
        </p:nvSpPr>
        <p:spPr>
          <a:xfrm>
            <a:off x="7992758" y="6669360"/>
            <a:ext cx="1148537" cy="188640"/>
          </a:xfrm>
        </p:spPr>
        <p:txBody>
          <a:bodyPr/>
          <a:lstStyle/>
          <a:p>
            <a:fld id="{EAE15FBB-C212-4CCE-963E-E89263F0DE18}" type="slidenum">
              <a:rPr lang="en-US" smtClean="0"/>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183"/>
                                        </p:tgtEl>
                                        <p:attrNameLst>
                                          <p:attrName>style.visibility</p:attrName>
                                        </p:attrNameLst>
                                      </p:cBhvr>
                                      <p:to>
                                        <p:strVal val="visible"/>
                                      </p:to>
                                    </p:set>
                                    <p:animEffect transition="in" filter="fade">
                                      <p:cBhvr>
                                        <p:cTn id="7" dur="500"/>
                                        <p:tgtEl>
                                          <p:spTgt spid="5018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184"/>
                                        </p:tgtEl>
                                        <p:attrNameLst>
                                          <p:attrName>style.visibility</p:attrName>
                                        </p:attrNameLst>
                                      </p:cBhvr>
                                      <p:to>
                                        <p:strVal val="visible"/>
                                      </p:to>
                                    </p:set>
                                    <p:animEffect transition="in" filter="fade">
                                      <p:cBhvr>
                                        <p:cTn id="10" dur="500"/>
                                        <p:tgtEl>
                                          <p:spTgt spid="5018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0179">
                                            <p:txEl>
                                              <p:pRg st="6" end="6"/>
                                            </p:txEl>
                                          </p:spTgt>
                                        </p:tgtEl>
                                        <p:attrNameLst>
                                          <p:attrName>style.visibility</p:attrName>
                                        </p:attrNameLst>
                                      </p:cBhvr>
                                      <p:to>
                                        <p:strVal val="visible"/>
                                      </p:to>
                                    </p:set>
                                    <p:animEffect transition="in" filter="fade">
                                      <p:cBhvr>
                                        <p:cTn id="18" dur="500"/>
                                        <p:tgtEl>
                                          <p:spTgt spid="50179">
                                            <p:txEl>
                                              <p:pRg st="6" end="6"/>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0182"/>
                                        </p:tgtEl>
                                        <p:attrNameLst>
                                          <p:attrName>style.visibility</p:attrName>
                                        </p:attrNameLst>
                                      </p:cBhvr>
                                      <p:to>
                                        <p:strVal val="visible"/>
                                      </p:to>
                                    </p:set>
                                    <p:animEffect transition="in" filter="fade">
                                      <p:cBhvr>
                                        <p:cTn id="21" dur="500"/>
                                        <p:tgtEl>
                                          <p:spTgt spid="50182"/>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P spid="50182" grpId="0"/>
      <p:bldP spid="50184" grpId="0"/>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smtClean="0"/>
              <a:t>Detailed Course Agenda – Part I</a:t>
            </a:r>
            <a:endParaRPr lang="zh-TW" altLang="en-US" dirty="0"/>
          </a:p>
        </p:txBody>
      </p:sp>
      <p:sp>
        <p:nvSpPr>
          <p:cNvPr id="6" name="Content Placeholder 5"/>
          <p:cNvSpPr>
            <a:spLocks noGrp="1"/>
          </p:cNvSpPr>
          <p:nvPr>
            <p:ph sz="half" idx="1"/>
          </p:nvPr>
        </p:nvSpPr>
        <p:spPr>
          <a:xfrm>
            <a:off x="323528" y="1600200"/>
            <a:ext cx="4248472" cy="4525963"/>
          </a:xfrm>
        </p:spPr>
        <p:txBody>
          <a:bodyPr>
            <a:normAutofit/>
          </a:bodyPr>
          <a:lstStyle/>
          <a:p>
            <a:r>
              <a:rPr lang="en-US" altLang="zh-TW" sz="2000" dirty="0" smtClean="0"/>
              <a:t>Week 1 - Feb 1 (L1)/Feb 3 (L2): Chapter 1: </a:t>
            </a:r>
            <a:r>
              <a:rPr lang="en-US" altLang="zh-TW" sz="2000" b="1" dirty="0" smtClean="0"/>
              <a:t>Corporate Finance and the Financial Manager </a:t>
            </a:r>
            <a:r>
              <a:rPr lang="en-US" altLang="zh-TW" sz="2000" i="1" dirty="0" smtClean="0"/>
              <a:t>(exclude 1.2)</a:t>
            </a:r>
            <a:endParaRPr lang="zh-TW" altLang="zh-TW" sz="2000" i="1" dirty="0" smtClean="0"/>
          </a:p>
          <a:p>
            <a:r>
              <a:rPr lang="en-US" altLang="zh-TW" sz="2000" dirty="0" smtClean="0"/>
              <a:t>Week 2 – Feb 6, 8/10: Chapter 3: </a:t>
            </a:r>
            <a:r>
              <a:rPr lang="en-US" altLang="zh-TW" sz="2000" b="1" dirty="0" smtClean="0"/>
              <a:t>Time Value of Money: An Introduction</a:t>
            </a:r>
            <a:endParaRPr lang="zh-TW" altLang="zh-TW" sz="2000" b="1" dirty="0" smtClean="0"/>
          </a:p>
          <a:p>
            <a:r>
              <a:rPr lang="en-US" altLang="zh-TW" sz="2000" dirty="0" smtClean="0"/>
              <a:t>Week 3 - Feb 13, 15/17: Chapter 4: </a:t>
            </a:r>
            <a:r>
              <a:rPr lang="en-US" altLang="zh-TW" sz="2000" b="1" dirty="0" smtClean="0"/>
              <a:t>Time Value of Money: Valuing Cash Flow Streams</a:t>
            </a:r>
            <a:endParaRPr lang="zh-TW" altLang="zh-TW" sz="2000" b="1" dirty="0" smtClean="0"/>
          </a:p>
          <a:p>
            <a:r>
              <a:rPr lang="en-US" altLang="zh-TW" sz="2000" smtClean="0">
                <a:solidFill>
                  <a:schemeClr val="accent2"/>
                </a:solidFill>
              </a:rPr>
              <a:t>Feb 20 </a:t>
            </a:r>
            <a:r>
              <a:rPr lang="en-US" altLang="zh-TW" sz="2000" dirty="0" smtClean="0">
                <a:solidFill>
                  <a:schemeClr val="accent2"/>
                </a:solidFill>
              </a:rPr>
              <a:t>– Online Quiz 1, chapters 1, 3, 4</a:t>
            </a:r>
            <a:endParaRPr lang="zh-TW" altLang="zh-TW" sz="2000" dirty="0" smtClean="0">
              <a:solidFill>
                <a:schemeClr val="accent2"/>
              </a:solidFill>
            </a:endParaRPr>
          </a:p>
          <a:p>
            <a:endParaRPr lang="zh-TW" altLang="en-US" sz="2000" dirty="0"/>
          </a:p>
        </p:txBody>
      </p:sp>
      <p:sp>
        <p:nvSpPr>
          <p:cNvPr id="7" name="Content Placeholder 6"/>
          <p:cNvSpPr>
            <a:spLocks noGrp="1"/>
          </p:cNvSpPr>
          <p:nvPr>
            <p:ph sz="half" idx="2"/>
          </p:nvPr>
        </p:nvSpPr>
        <p:spPr>
          <a:xfrm>
            <a:off x="4648200" y="1600200"/>
            <a:ext cx="4172272" cy="4525963"/>
          </a:xfrm>
        </p:spPr>
        <p:txBody>
          <a:bodyPr>
            <a:normAutofit/>
          </a:bodyPr>
          <a:lstStyle/>
          <a:p>
            <a:r>
              <a:rPr lang="en-US" altLang="zh-TW" sz="2000" dirty="0" smtClean="0"/>
              <a:t>Week 4 – Feb 20, 22/24: Chapter 5: </a:t>
            </a:r>
            <a:r>
              <a:rPr lang="en-US" altLang="zh-TW" sz="2000" b="1" dirty="0" smtClean="0"/>
              <a:t>Interest Rates </a:t>
            </a:r>
            <a:r>
              <a:rPr lang="en-US" altLang="zh-TW" sz="2000" i="1" dirty="0" smtClean="0"/>
              <a:t>(exclude 5.3)</a:t>
            </a:r>
            <a:endParaRPr lang="zh-TW" altLang="zh-TW" sz="2000" i="1" dirty="0" smtClean="0"/>
          </a:p>
          <a:p>
            <a:r>
              <a:rPr lang="en-US" altLang="zh-TW" sz="2000" dirty="0" smtClean="0"/>
              <a:t>Week 5 - Feb 27, Mar 1/3: Chapter 8: </a:t>
            </a:r>
            <a:r>
              <a:rPr lang="en-US" altLang="zh-TW" sz="2000" b="1" dirty="0" smtClean="0"/>
              <a:t>Investment Decision Rules </a:t>
            </a:r>
            <a:r>
              <a:rPr lang="en-US" altLang="zh-TW" sz="2000" i="1" dirty="0" smtClean="0"/>
              <a:t>(exclude 8.6 and MIRR)</a:t>
            </a:r>
            <a:endParaRPr lang="zh-TW" altLang="zh-TW" sz="2000" i="1" dirty="0" smtClean="0"/>
          </a:p>
          <a:p>
            <a:r>
              <a:rPr lang="en-US" altLang="zh-TW" sz="2000" dirty="0" smtClean="0"/>
              <a:t>Week 6 - Mar 6, 8/10: Chapter 2: </a:t>
            </a:r>
            <a:r>
              <a:rPr lang="en-US" altLang="zh-TW" sz="2000" b="1" dirty="0" smtClean="0"/>
              <a:t>Introduction to Financial Statement Analysis</a:t>
            </a:r>
            <a:r>
              <a:rPr lang="en-US" altLang="zh-TW" sz="2000" dirty="0" smtClean="0"/>
              <a:t> </a:t>
            </a:r>
            <a:r>
              <a:rPr lang="en-US" altLang="zh-TW" sz="2000" i="1" dirty="0" smtClean="0"/>
              <a:t>(exclude 2.5)</a:t>
            </a:r>
            <a:endParaRPr lang="zh-TW" altLang="zh-TW" sz="2000" i="1" dirty="0" smtClean="0"/>
          </a:p>
          <a:p>
            <a:r>
              <a:rPr lang="en-US" altLang="zh-TW" sz="2000" dirty="0" smtClean="0">
                <a:solidFill>
                  <a:schemeClr val="accent2"/>
                </a:solidFill>
              </a:rPr>
              <a:t>Mar 13 : Midterm exam, chapter 1, 2, 3, 4, 5, 8</a:t>
            </a:r>
            <a:r>
              <a:rPr lang="en-US" altLang="zh-TW" sz="2000" dirty="0" smtClean="0"/>
              <a:t>	</a:t>
            </a:r>
            <a:endParaRPr lang="zh-TW" altLang="zh-TW" sz="2000" dirty="0" smtClean="0"/>
          </a:p>
          <a:p>
            <a:endParaRPr lang="zh-TW" altLang="en-US" sz="2000" dirty="0"/>
          </a:p>
        </p:txBody>
      </p:sp>
      <p:sp>
        <p:nvSpPr>
          <p:cNvPr id="4" name="Slide Number Placeholder 3"/>
          <p:cNvSpPr>
            <a:spLocks noGrp="1"/>
          </p:cNvSpPr>
          <p:nvPr>
            <p:ph type="sldNum" sz="quarter" idx="12"/>
          </p:nvPr>
        </p:nvSpPr>
        <p:spPr/>
        <p:txBody>
          <a:bodyPr/>
          <a:lstStyle/>
          <a:p>
            <a:fld id="{EAE15FBB-C212-4CCE-963E-E89263F0DE18}" type="slidenum">
              <a:rPr lang="en-US" smtClean="0"/>
              <a:pPr/>
              <a:t>5</a:t>
            </a:fld>
            <a:endParaRPr lang="en-US"/>
          </a:p>
        </p:txBody>
      </p:sp>
      <p:sp>
        <p:nvSpPr>
          <p:cNvPr id="9"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14"/>
          <p:cNvSpPr>
            <a:spLocks noGrp="1" noChangeArrowheads="1"/>
          </p:cNvSpPr>
          <p:nvPr>
            <p:ph type="title"/>
          </p:nvPr>
        </p:nvSpPr>
        <p:spPr/>
        <p:txBody>
          <a:bodyPr/>
          <a:lstStyle/>
          <a:p>
            <a:pPr eaLnBrk="1" hangingPunct="1"/>
            <a:r>
              <a:rPr lang="en-US" altLang="zh-TW" smtClean="0">
                <a:ea typeface="ヒラギノ角ゴ Pro W3" pitchFamily="-65" charset="-128"/>
              </a:rPr>
              <a:t>1.6 Financial Institutions</a:t>
            </a:r>
          </a:p>
        </p:txBody>
      </p:sp>
      <p:sp>
        <p:nvSpPr>
          <p:cNvPr id="167939" name="Rectangle 15"/>
          <p:cNvSpPr>
            <a:spLocks noGrp="1" noChangeArrowheads="1"/>
          </p:cNvSpPr>
          <p:nvPr>
            <p:ph idx="1"/>
          </p:nvPr>
        </p:nvSpPr>
        <p:spPr/>
        <p:txBody>
          <a:bodyPr rIns="91440"/>
          <a:lstStyle/>
          <a:p>
            <a:pPr eaLnBrk="1" hangingPunct="1">
              <a:lnSpc>
                <a:spcPct val="90000"/>
              </a:lnSpc>
              <a:spcBef>
                <a:spcPct val="40000"/>
              </a:spcBef>
            </a:pPr>
            <a:r>
              <a:rPr lang="en-US" altLang="zh-TW" dirty="0" smtClean="0">
                <a:ea typeface="ヒラギノ角ゴ Pro W3" pitchFamily="-65" charset="-128"/>
              </a:rPr>
              <a:t>Role of Financial Institutions</a:t>
            </a:r>
          </a:p>
          <a:p>
            <a:pPr lvl="1" eaLnBrk="1" hangingPunct="1">
              <a:lnSpc>
                <a:spcPct val="90000"/>
              </a:lnSpc>
              <a:spcBef>
                <a:spcPct val="40000"/>
              </a:spcBef>
            </a:pPr>
            <a:r>
              <a:rPr lang="en-US" altLang="zh-TW" dirty="0" smtClean="0">
                <a:ea typeface="ヒラギノ角ゴ Pro W3" pitchFamily="-65" charset="-128"/>
              </a:rPr>
              <a:t>Financial institutions:</a:t>
            </a:r>
          </a:p>
          <a:p>
            <a:pPr lvl="2" eaLnBrk="1" hangingPunct="1">
              <a:lnSpc>
                <a:spcPct val="90000"/>
              </a:lnSpc>
              <a:spcBef>
                <a:spcPct val="40000"/>
              </a:spcBef>
            </a:pPr>
            <a:r>
              <a:rPr lang="en-US" altLang="zh-TW" sz="2000" dirty="0" smtClean="0">
                <a:ea typeface="ＭＳ Ｐゴシック" pitchFamily="-65" charset="-128"/>
              </a:rPr>
              <a:t>Move funds from savers to borrowers</a:t>
            </a:r>
          </a:p>
          <a:p>
            <a:pPr lvl="2" eaLnBrk="1" hangingPunct="1">
              <a:lnSpc>
                <a:spcPct val="90000"/>
              </a:lnSpc>
              <a:spcBef>
                <a:spcPct val="40000"/>
              </a:spcBef>
            </a:pPr>
            <a:r>
              <a:rPr lang="en-US" altLang="zh-TW" sz="2000" dirty="0" smtClean="0">
                <a:ea typeface="ＭＳ Ｐゴシック" pitchFamily="-65" charset="-128"/>
              </a:rPr>
              <a:t>Move funds through time</a:t>
            </a:r>
          </a:p>
          <a:p>
            <a:pPr lvl="2" eaLnBrk="1" hangingPunct="1">
              <a:lnSpc>
                <a:spcPct val="90000"/>
              </a:lnSpc>
              <a:spcBef>
                <a:spcPct val="40000"/>
              </a:spcBef>
            </a:pPr>
            <a:r>
              <a:rPr lang="en-US" altLang="zh-TW" sz="2000" dirty="0" smtClean="0">
                <a:ea typeface="ＭＳ Ｐゴシック" pitchFamily="-65" charset="-128"/>
              </a:rPr>
              <a:t>Help spread out risk-bearing</a:t>
            </a:r>
          </a:p>
        </p:txBody>
      </p:sp>
      <p:sp>
        <p:nvSpPr>
          <p:cNvPr id="4" name="Slide Number Placeholder 3"/>
          <p:cNvSpPr>
            <a:spLocks noGrp="1"/>
          </p:cNvSpPr>
          <p:nvPr>
            <p:ph type="sldNum" sz="quarter" idx="12"/>
          </p:nvPr>
        </p:nvSpPr>
        <p:spPr/>
        <p:txBody>
          <a:bodyPr/>
          <a:lstStyle/>
          <a:p>
            <a:fld id="{EAE15FBB-C212-4CCE-963E-E89263F0DE18}" type="slidenum">
              <a:rPr lang="en-US" smtClean="0"/>
              <a:pPr/>
              <a:t>50</a:t>
            </a:fld>
            <a:endParaRPr lang="en-US"/>
          </a:p>
        </p:txBody>
      </p:sp>
      <p:sp>
        <p:nvSpPr>
          <p:cNvPr id="5" name="Rectangle 6"/>
          <p:cNvSpPr>
            <a:spLocks noChangeArrowheads="1"/>
          </p:cNvSpPr>
          <p:nvPr/>
        </p:nvSpPr>
        <p:spPr bwMode="gray">
          <a:xfrm>
            <a:off x="3563888" y="6381328"/>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6"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Financial Institutions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en-US" altLang="zh-TW" smtClean="0">
                <a:ea typeface="PMingLiU" pitchFamily="18" charset="-120"/>
              </a:rPr>
              <a:t>Financial System</a:t>
            </a:r>
          </a:p>
        </p:txBody>
      </p:sp>
      <p:sp>
        <p:nvSpPr>
          <p:cNvPr id="25606" name="AutoShape 6"/>
          <p:cNvSpPr>
            <a:spLocks noChangeArrowheads="1"/>
          </p:cNvSpPr>
          <p:nvPr/>
        </p:nvSpPr>
        <p:spPr bwMode="auto">
          <a:xfrm>
            <a:off x="1828800" y="4114800"/>
            <a:ext cx="5410200" cy="1066800"/>
          </a:xfrm>
          <a:prstGeom prst="rightArrow">
            <a:avLst>
              <a:gd name="adj1" fmla="val 50000"/>
              <a:gd name="adj2" fmla="val 126786"/>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altLang="zh-TW" sz="2000">
                <a:solidFill>
                  <a:schemeClr val="tx1"/>
                </a:solidFill>
                <a:latin typeface="+mn-lt"/>
                <a:ea typeface="PMingLiU" pitchFamily="18" charset="-120"/>
              </a:rPr>
              <a:t>Direct Finance</a:t>
            </a:r>
          </a:p>
        </p:txBody>
      </p:sp>
      <p:sp>
        <p:nvSpPr>
          <p:cNvPr id="11" name="AutoShape 6"/>
          <p:cNvSpPr>
            <a:spLocks noChangeArrowheads="1"/>
          </p:cNvSpPr>
          <p:nvPr/>
        </p:nvSpPr>
        <p:spPr bwMode="auto">
          <a:xfrm>
            <a:off x="1828800" y="2209800"/>
            <a:ext cx="5410200" cy="1066800"/>
          </a:xfrm>
          <a:prstGeom prst="rightArrow">
            <a:avLst>
              <a:gd name="adj1" fmla="val 50000"/>
              <a:gd name="adj2" fmla="val 126786"/>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altLang="zh-TW" sz="2000" dirty="0" smtClean="0">
                <a:solidFill>
                  <a:schemeClr val="tx1"/>
                </a:solidFill>
                <a:latin typeface="+mn-lt"/>
                <a:ea typeface="PMingLiU" pitchFamily="18" charset="-120"/>
              </a:rPr>
              <a:t>Indirect </a:t>
            </a:r>
            <a:r>
              <a:rPr lang="en-US" altLang="zh-TW" sz="2000" dirty="0">
                <a:solidFill>
                  <a:schemeClr val="tx1"/>
                </a:solidFill>
                <a:latin typeface="+mn-lt"/>
                <a:ea typeface="PMingLiU" pitchFamily="18" charset="-120"/>
              </a:rPr>
              <a:t>Finance</a:t>
            </a:r>
          </a:p>
        </p:txBody>
      </p:sp>
      <p:sp>
        <p:nvSpPr>
          <p:cNvPr id="25605" name="Oval 5"/>
          <p:cNvSpPr>
            <a:spLocks noChangeArrowheads="1"/>
          </p:cNvSpPr>
          <p:nvPr/>
        </p:nvSpPr>
        <p:spPr bwMode="auto">
          <a:xfrm>
            <a:off x="3619500" y="1828800"/>
            <a:ext cx="1828800" cy="1828800"/>
          </a:xfrm>
          <a:prstGeom prst="ellipse">
            <a:avLst/>
          </a:prstGeom>
          <a:solidFill>
            <a:schemeClr val="tx1">
              <a:lumMod val="65000"/>
              <a:lumOff val="35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a:solidFill>
                  <a:schemeClr val="bg1"/>
                </a:solidFill>
                <a:latin typeface="+mn-lt"/>
                <a:ea typeface="PMingLiU" pitchFamily="18" charset="-120"/>
              </a:rPr>
              <a:t>Financial</a:t>
            </a:r>
          </a:p>
          <a:p>
            <a:pPr algn="ctr"/>
            <a:r>
              <a:rPr lang="en-US" altLang="zh-TW" sz="2000" b="1" dirty="0">
                <a:solidFill>
                  <a:schemeClr val="bg1"/>
                </a:solidFill>
                <a:latin typeface="+mn-lt"/>
                <a:ea typeface="PMingLiU" pitchFamily="18" charset="-120"/>
              </a:rPr>
              <a:t>Intermediaries</a:t>
            </a:r>
          </a:p>
        </p:txBody>
      </p:sp>
      <p:sp>
        <p:nvSpPr>
          <p:cNvPr id="25603" name="Rectangle 3"/>
          <p:cNvSpPr>
            <a:spLocks noChangeArrowheads="1"/>
          </p:cNvSpPr>
          <p:nvPr/>
        </p:nvSpPr>
        <p:spPr bwMode="auto">
          <a:xfrm>
            <a:off x="304800" y="1752600"/>
            <a:ext cx="1524000" cy="3733800"/>
          </a:xfrm>
          <a:prstGeom prst="rect">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smtClean="0">
                <a:solidFill>
                  <a:schemeClr val="tx1"/>
                </a:solidFill>
                <a:latin typeface="+mn-lt"/>
                <a:ea typeface="PMingLiU" pitchFamily="18" charset="-120"/>
              </a:rPr>
              <a:t>Surplus</a:t>
            </a:r>
          </a:p>
          <a:p>
            <a:pPr algn="ctr"/>
            <a:r>
              <a:rPr lang="en-US" altLang="zh-TW" sz="2000" b="1" dirty="0" smtClean="0">
                <a:solidFill>
                  <a:schemeClr val="tx1"/>
                </a:solidFill>
                <a:ea typeface="PMingLiU" pitchFamily="18" charset="-120"/>
              </a:rPr>
              <a:t>of</a:t>
            </a:r>
            <a:endParaRPr lang="en-US" altLang="zh-TW" sz="2000" b="1" dirty="0">
              <a:solidFill>
                <a:schemeClr val="tx1"/>
              </a:solidFill>
              <a:latin typeface="+mn-lt"/>
              <a:ea typeface="PMingLiU" pitchFamily="18" charset="-120"/>
            </a:endParaRPr>
          </a:p>
          <a:p>
            <a:pPr algn="ctr"/>
            <a:r>
              <a:rPr lang="en-US" altLang="zh-TW" sz="2000" b="1" dirty="0">
                <a:solidFill>
                  <a:schemeClr val="tx1"/>
                </a:solidFill>
                <a:latin typeface="+mn-lt"/>
                <a:ea typeface="PMingLiU" pitchFamily="18" charset="-120"/>
              </a:rPr>
              <a:t>Funds</a:t>
            </a:r>
          </a:p>
        </p:txBody>
      </p:sp>
      <p:sp>
        <p:nvSpPr>
          <p:cNvPr id="25604" name="Rectangle 4"/>
          <p:cNvSpPr>
            <a:spLocks noChangeArrowheads="1"/>
          </p:cNvSpPr>
          <p:nvPr/>
        </p:nvSpPr>
        <p:spPr bwMode="auto">
          <a:xfrm>
            <a:off x="7239000" y="1752600"/>
            <a:ext cx="1676400" cy="3810000"/>
          </a:xfrm>
          <a:prstGeom prst="rect">
            <a:avLst/>
          </a:prstGeom>
          <a:solidFill>
            <a:schemeClr val="accent2">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a:solidFill>
                  <a:schemeClr val="tx1"/>
                </a:solidFill>
                <a:latin typeface="+mn-lt"/>
                <a:ea typeface="PMingLiU" pitchFamily="18" charset="-120"/>
              </a:rPr>
              <a:t>Shortage</a:t>
            </a:r>
          </a:p>
          <a:p>
            <a:pPr algn="ctr"/>
            <a:r>
              <a:rPr lang="en-US" altLang="zh-TW" sz="2000" b="1" dirty="0" smtClean="0">
                <a:solidFill>
                  <a:schemeClr val="tx1"/>
                </a:solidFill>
                <a:latin typeface="+mn-lt"/>
                <a:ea typeface="PMingLiU" pitchFamily="18" charset="-120"/>
              </a:rPr>
              <a:t>of </a:t>
            </a:r>
            <a:endParaRPr lang="en-US" altLang="zh-TW" sz="2000" b="1" dirty="0">
              <a:solidFill>
                <a:schemeClr val="tx1"/>
              </a:solidFill>
              <a:latin typeface="+mn-lt"/>
              <a:ea typeface="PMingLiU" pitchFamily="18" charset="-120"/>
            </a:endParaRPr>
          </a:p>
          <a:p>
            <a:pPr algn="ctr"/>
            <a:r>
              <a:rPr lang="en-US" altLang="zh-TW" sz="2000" b="1" dirty="0">
                <a:solidFill>
                  <a:schemeClr val="tx1"/>
                </a:solidFill>
                <a:latin typeface="+mn-lt"/>
                <a:ea typeface="PMingLiU" pitchFamily="18" charset="-120"/>
              </a:rPr>
              <a:t>Funds</a:t>
            </a:r>
          </a:p>
        </p:txBody>
      </p:sp>
      <p:sp>
        <p:nvSpPr>
          <p:cNvPr id="13" name="Oval 5"/>
          <p:cNvSpPr>
            <a:spLocks noChangeArrowheads="1"/>
          </p:cNvSpPr>
          <p:nvPr/>
        </p:nvSpPr>
        <p:spPr bwMode="auto">
          <a:xfrm>
            <a:off x="3619500" y="3733800"/>
            <a:ext cx="1828800" cy="1828800"/>
          </a:xfrm>
          <a:prstGeom prst="ellipse">
            <a:avLst/>
          </a:prstGeom>
          <a:solidFill>
            <a:schemeClr val="tx1">
              <a:lumMod val="65000"/>
              <a:lumOff val="35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smtClean="0">
                <a:solidFill>
                  <a:schemeClr val="bg1"/>
                </a:solidFill>
                <a:latin typeface="+mn-lt"/>
                <a:ea typeface="PMingLiU" pitchFamily="18" charset="-120"/>
              </a:rPr>
              <a:t>Financial</a:t>
            </a:r>
          </a:p>
          <a:p>
            <a:pPr algn="ctr"/>
            <a:r>
              <a:rPr lang="en-US" altLang="zh-TW" sz="2000" b="1" dirty="0" smtClean="0">
                <a:solidFill>
                  <a:schemeClr val="bg1"/>
                </a:solidFill>
                <a:ea typeface="PMingLiU" pitchFamily="18" charset="-120"/>
              </a:rPr>
              <a:t>Markets</a:t>
            </a:r>
            <a:endParaRPr lang="en-US" altLang="zh-TW" sz="2000" b="1" dirty="0">
              <a:solidFill>
                <a:schemeClr val="bg1"/>
              </a:solidFill>
              <a:latin typeface="+mn-lt"/>
              <a:ea typeface="PMingLiU" pitchFamily="18" charset="-120"/>
            </a:endParaRPr>
          </a:p>
        </p:txBody>
      </p:sp>
      <p:sp>
        <p:nvSpPr>
          <p:cNvPr id="14"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Financial Institutions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lide Number Placeholder 3"/>
          <p:cNvSpPr>
            <a:spLocks noGrp="1"/>
          </p:cNvSpPr>
          <p:nvPr>
            <p:ph type="sldNum" sz="quarter" idx="12"/>
          </p:nvPr>
        </p:nvSpPr>
        <p:spPr>
          <a:xfrm>
            <a:off x="7992758" y="6669360"/>
            <a:ext cx="1148537" cy="188640"/>
          </a:xfrm>
        </p:spPr>
        <p:txBody>
          <a:bodyPr/>
          <a:lstStyle/>
          <a:p>
            <a:fld id="{EAE15FBB-C212-4CCE-963E-E89263F0DE18}" type="slidenum">
              <a:rPr lang="en-US" smtClean="0"/>
              <a:pPr/>
              <a:t>51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500"/>
                                        <p:tgtEl>
                                          <p:spTgt spid="256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fade">
                                      <p:cBhvr>
                                        <p:cTn id="12" dur="500"/>
                                        <p:tgtEl>
                                          <p:spTgt spid="2560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605"/>
                                        </p:tgtEl>
                                        <p:attrNameLst>
                                          <p:attrName>style.visibility</p:attrName>
                                        </p:attrNameLst>
                                      </p:cBhvr>
                                      <p:to>
                                        <p:strVal val="visible"/>
                                      </p:to>
                                    </p:set>
                                    <p:animEffect transition="in" filter="fade">
                                      <p:cBhvr>
                                        <p:cTn id="20" dur="500"/>
                                        <p:tgtEl>
                                          <p:spTgt spid="2560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6"/>
                                        </p:tgtEl>
                                        <p:attrNameLst>
                                          <p:attrName>style.visibility</p:attrName>
                                        </p:attrNameLst>
                                      </p:cBhvr>
                                      <p:to>
                                        <p:strVal val="visible"/>
                                      </p:to>
                                    </p:set>
                                    <p:animEffect transition="in" filter="fade">
                                      <p:cBhvr>
                                        <p:cTn id="28" dur="500"/>
                                        <p:tgtEl>
                                          <p:spTgt spid="2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P spid="11" grpId="0" animBg="1"/>
      <p:bldP spid="25605" grpId="0" animBg="1"/>
      <p:bldP spid="25603" grpId="0" animBg="1"/>
      <p:bldP spid="25604" grpId="0" animBg="1"/>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4"/>
          <p:cNvSpPr>
            <a:spLocks noGrp="1" noChangeArrowheads="1"/>
          </p:cNvSpPr>
          <p:nvPr>
            <p:ph type="title"/>
          </p:nvPr>
        </p:nvSpPr>
        <p:spPr/>
        <p:txBody>
          <a:bodyPr/>
          <a:lstStyle/>
          <a:p>
            <a:pPr eaLnBrk="1" hangingPunct="1"/>
            <a:r>
              <a:rPr lang="en-US" altLang="zh-TW" smtClean="0">
                <a:ea typeface="ヒラギノ角ゴ Pro W3" pitchFamily="-65" charset="-128"/>
              </a:rPr>
              <a:t>1.6 Financial Institutions</a:t>
            </a:r>
          </a:p>
        </p:txBody>
      </p:sp>
      <p:sp>
        <p:nvSpPr>
          <p:cNvPr id="157699" name="Rectangle 15"/>
          <p:cNvSpPr>
            <a:spLocks noGrp="1" noChangeArrowheads="1"/>
          </p:cNvSpPr>
          <p:nvPr>
            <p:ph sz="half" idx="1"/>
          </p:nvPr>
        </p:nvSpPr>
        <p:spPr/>
        <p:txBody>
          <a:bodyPr rIns="91440">
            <a:normAutofit lnSpcReduction="10000"/>
          </a:bodyPr>
          <a:lstStyle/>
          <a:p>
            <a:pPr eaLnBrk="1" hangingPunct="1">
              <a:lnSpc>
                <a:spcPct val="90000"/>
              </a:lnSpc>
              <a:spcBef>
                <a:spcPct val="40000"/>
              </a:spcBef>
            </a:pPr>
            <a:r>
              <a:rPr lang="en-US" altLang="zh-TW" dirty="0" smtClean="0">
                <a:ea typeface="ヒラギノ角ゴ Pro W3" pitchFamily="-65" charset="-128"/>
              </a:rPr>
              <a:t>The Financial Cycle</a:t>
            </a:r>
          </a:p>
          <a:p>
            <a:pPr lvl="1" eaLnBrk="1" hangingPunct="1">
              <a:lnSpc>
                <a:spcPct val="90000"/>
              </a:lnSpc>
              <a:spcBef>
                <a:spcPct val="40000"/>
              </a:spcBef>
            </a:pPr>
            <a:r>
              <a:rPr lang="en-US" altLang="zh-TW" dirty="0" smtClean="0">
                <a:ea typeface="ヒラギノ角ゴ Pro W3" pitchFamily="-65" charset="-128"/>
              </a:rPr>
              <a:t>In the financial cycle:</a:t>
            </a:r>
          </a:p>
          <a:p>
            <a:pPr marL="1371600" lvl="2" indent="-457200" eaLnBrk="1" hangingPunct="1">
              <a:lnSpc>
                <a:spcPct val="90000"/>
              </a:lnSpc>
              <a:spcBef>
                <a:spcPct val="40000"/>
              </a:spcBef>
              <a:buFontTx/>
              <a:buAutoNum type="arabicPeriod"/>
            </a:pPr>
            <a:r>
              <a:rPr lang="en-US" altLang="zh-TW" dirty="0" smtClean="0">
                <a:ea typeface="ＭＳ Ｐゴシック" pitchFamily="-65" charset="-128"/>
              </a:rPr>
              <a:t>People invest and save their money</a:t>
            </a:r>
          </a:p>
          <a:p>
            <a:pPr marL="1371600" lvl="2" indent="-457200" eaLnBrk="1" hangingPunct="1">
              <a:lnSpc>
                <a:spcPct val="90000"/>
              </a:lnSpc>
              <a:spcBef>
                <a:spcPct val="40000"/>
              </a:spcBef>
              <a:buFontTx/>
              <a:buAutoNum type="arabicPeriod"/>
            </a:pPr>
            <a:r>
              <a:rPr lang="en-US" altLang="zh-TW" dirty="0" smtClean="0">
                <a:ea typeface="ＭＳ Ｐゴシック" pitchFamily="-65" charset="-128"/>
              </a:rPr>
              <a:t>Through loans and stock, that money flows to companies who use it to fund growth through new products, generating profits and wages</a:t>
            </a:r>
          </a:p>
          <a:p>
            <a:pPr marL="1371600" lvl="2" indent="-457200" eaLnBrk="1" hangingPunct="1">
              <a:lnSpc>
                <a:spcPct val="90000"/>
              </a:lnSpc>
              <a:spcBef>
                <a:spcPct val="40000"/>
              </a:spcBef>
              <a:buFontTx/>
              <a:buAutoNum type="arabicPeriod"/>
            </a:pPr>
            <a:r>
              <a:rPr lang="en-US" altLang="zh-TW" dirty="0" smtClean="0">
                <a:ea typeface="ＭＳ Ｐゴシック" pitchFamily="-65" charset="-128"/>
              </a:rPr>
              <a:t>The money then flows back to the savers and investors</a:t>
            </a:r>
          </a:p>
          <a:p>
            <a:pPr lvl="1" eaLnBrk="1" hangingPunct="1">
              <a:lnSpc>
                <a:spcPct val="90000"/>
              </a:lnSpc>
              <a:spcBef>
                <a:spcPct val="40000"/>
              </a:spcBef>
            </a:pPr>
            <a:endParaRPr lang="en-US" altLang="zh-TW" dirty="0" smtClean="0">
              <a:ea typeface="ヒラギノ角ゴ Pro W3" pitchFamily="-65" charset="-128"/>
            </a:endParaRPr>
          </a:p>
        </p:txBody>
      </p:sp>
      <p:sp>
        <p:nvSpPr>
          <p:cNvPr id="4" name="Slide Number Placeholder 3"/>
          <p:cNvSpPr>
            <a:spLocks noGrp="1"/>
          </p:cNvSpPr>
          <p:nvPr>
            <p:ph type="sldNum" sz="quarter" idx="12"/>
          </p:nvPr>
        </p:nvSpPr>
        <p:spPr/>
        <p:txBody>
          <a:bodyPr/>
          <a:lstStyle/>
          <a:p>
            <a:fld id="{EAE15FBB-C212-4CCE-963E-E89263F0DE18}" type="slidenum">
              <a:rPr lang="en-US" smtClean="0"/>
              <a:pPr/>
              <a:t>52</a:t>
            </a:fld>
            <a:endParaRPr lang="en-US"/>
          </a:p>
        </p:txBody>
      </p:sp>
      <p:sp>
        <p:nvSpPr>
          <p:cNvPr id="5" name="Rectangle 6"/>
          <p:cNvSpPr>
            <a:spLocks noChangeArrowheads="1"/>
          </p:cNvSpPr>
          <p:nvPr/>
        </p:nvSpPr>
        <p:spPr bwMode="gray">
          <a:xfrm>
            <a:off x="3563888" y="6381328"/>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7" name="Picture 3" descr="fig01_04.gif"/>
          <p:cNvPicPr>
            <a:picLocks noGrp="1" noChangeAspect="1"/>
          </p:cNvPicPr>
          <p:nvPr>
            <p:ph sz="half" idx="2"/>
          </p:nvPr>
        </p:nvPicPr>
        <p:blipFill>
          <a:blip r:embed="rId3" cstate="print"/>
          <a:srcRect/>
          <a:stretch>
            <a:fillRect/>
          </a:stretch>
        </p:blipFill>
        <p:spPr bwMode="auto">
          <a:xfrm>
            <a:off x="5238750" y="2139156"/>
            <a:ext cx="2857500" cy="3448050"/>
          </a:xfrm>
          <a:prstGeom prst="rect">
            <a:avLst/>
          </a:prstGeom>
          <a:noFill/>
          <a:ln w="9525">
            <a:noFill/>
            <a:miter lim="800000"/>
            <a:headEnd/>
            <a:tailEnd/>
          </a:ln>
        </p:spPr>
      </p:pic>
      <p:sp>
        <p:nvSpPr>
          <p:cNvPr id="8"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Financial Institutions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14"/>
          <p:cNvSpPr>
            <a:spLocks noGrp="1" noChangeArrowheads="1"/>
          </p:cNvSpPr>
          <p:nvPr>
            <p:ph type="title"/>
          </p:nvPr>
        </p:nvSpPr>
        <p:spPr/>
        <p:txBody>
          <a:bodyPr/>
          <a:lstStyle/>
          <a:p>
            <a:pPr eaLnBrk="1" hangingPunct="1"/>
            <a:r>
              <a:rPr lang="en-US" altLang="zh-TW" dirty="0" smtClean="0">
                <a:ea typeface="ヒラギノ角ゴ Pro W3" pitchFamily="-65" charset="-128"/>
              </a:rPr>
              <a:t>1.6 Financial Institutions</a:t>
            </a:r>
          </a:p>
        </p:txBody>
      </p:sp>
      <p:sp>
        <p:nvSpPr>
          <p:cNvPr id="161795" name="Rectangle 15"/>
          <p:cNvSpPr>
            <a:spLocks noGrp="1" noChangeArrowheads="1"/>
          </p:cNvSpPr>
          <p:nvPr>
            <p:ph idx="1"/>
          </p:nvPr>
        </p:nvSpPr>
        <p:spPr/>
        <p:txBody>
          <a:bodyPr rIns="91440"/>
          <a:lstStyle/>
          <a:p>
            <a:pPr eaLnBrk="1" hangingPunct="1">
              <a:lnSpc>
                <a:spcPct val="90000"/>
              </a:lnSpc>
              <a:spcBef>
                <a:spcPct val="40000"/>
              </a:spcBef>
            </a:pPr>
            <a:r>
              <a:rPr lang="en-US" altLang="zh-TW" dirty="0" smtClean="0">
                <a:ea typeface="ヒラギノ角ゴ Pro W3" pitchFamily="-65" charset="-128"/>
              </a:rPr>
              <a:t>Types of Financial Institutions (in the US)</a:t>
            </a:r>
          </a:p>
          <a:p>
            <a:pPr lvl="1" eaLnBrk="1" hangingPunct="1">
              <a:lnSpc>
                <a:spcPct val="90000"/>
              </a:lnSpc>
              <a:spcBef>
                <a:spcPct val="40000"/>
              </a:spcBef>
            </a:pPr>
            <a:r>
              <a:rPr lang="en-US" altLang="zh-TW" dirty="0" smtClean="0">
                <a:ea typeface="ヒラギノ角ゴ Pro W3" pitchFamily="-65" charset="-128"/>
              </a:rPr>
              <a:t>Banks and Credit Unions</a:t>
            </a:r>
          </a:p>
          <a:p>
            <a:pPr lvl="1" eaLnBrk="1" hangingPunct="1">
              <a:lnSpc>
                <a:spcPct val="90000"/>
              </a:lnSpc>
              <a:spcBef>
                <a:spcPct val="40000"/>
              </a:spcBef>
            </a:pPr>
            <a:r>
              <a:rPr lang="en-US" altLang="zh-TW" dirty="0" smtClean="0">
                <a:ea typeface="ヒラギノ角ゴ Pro W3" pitchFamily="-65" charset="-128"/>
              </a:rPr>
              <a:t>Insurance Companies</a:t>
            </a:r>
          </a:p>
          <a:p>
            <a:pPr lvl="1" eaLnBrk="1" hangingPunct="1">
              <a:lnSpc>
                <a:spcPct val="90000"/>
              </a:lnSpc>
              <a:spcBef>
                <a:spcPct val="40000"/>
              </a:spcBef>
            </a:pPr>
            <a:r>
              <a:rPr lang="en-US" altLang="zh-TW" dirty="0" smtClean="0">
                <a:ea typeface="ヒラギノ角ゴ Pro W3" pitchFamily="-65" charset="-128"/>
              </a:rPr>
              <a:t>Mutual Funds</a:t>
            </a:r>
          </a:p>
          <a:p>
            <a:pPr lvl="1" eaLnBrk="1" hangingPunct="1">
              <a:lnSpc>
                <a:spcPct val="90000"/>
              </a:lnSpc>
              <a:spcBef>
                <a:spcPct val="40000"/>
              </a:spcBef>
            </a:pPr>
            <a:r>
              <a:rPr lang="en-US" altLang="zh-TW" dirty="0" smtClean="0">
                <a:ea typeface="ヒラギノ角ゴ Pro W3" pitchFamily="-65" charset="-128"/>
              </a:rPr>
              <a:t>Pension Funds</a:t>
            </a:r>
          </a:p>
          <a:p>
            <a:pPr lvl="1" eaLnBrk="1" hangingPunct="1">
              <a:lnSpc>
                <a:spcPct val="90000"/>
              </a:lnSpc>
              <a:spcBef>
                <a:spcPct val="40000"/>
              </a:spcBef>
            </a:pPr>
            <a:r>
              <a:rPr lang="en-US" altLang="zh-TW" dirty="0" smtClean="0">
                <a:ea typeface="ヒラギノ角ゴ Pro W3" pitchFamily="-65" charset="-128"/>
              </a:rPr>
              <a:t>Hedge Funds</a:t>
            </a:r>
          </a:p>
          <a:p>
            <a:pPr lvl="1" eaLnBrk="1" hangingPunct="1">
              <a:lnSpc>
                <a:spcPct val="90000"/>
              </a:lnSpc>
              <a:spcBef>
                <a:spcPct val="40000"/>
              </a:spcBef>
            </a:pPr>
            <a:r>
              <a:rPr lang="en-US" altLang="zh-TW" dirty="0" smtClean="0">
                <a:ea typeface="ヒラギノ角ゴ Pro W3" pitchFamily="-65" charset="-128"/>
              </a:rPr>
              <a:t>Venture Capital Funds</a:t>
            </a:r>
          </a:p>
          <a:p>
            <a:pPr lvl="1" eaLnBrk="1" hangingPunct="1">
              <a:lnSpc>
                <a:spcPct val="90000"/>
              </a:lnSpc>
              <a:spcBef>
                <a:spcPct val="40000"/>
              </a:spcBef>
            </a:pPr>
            <a:r>
              <a:rPr lang="en-US" altLang="zh-TW" dirty="0" smtClean="0">
                <a:ea typeface="ヒラギノ角ゴ Pro W3" pitchFamily="-65" charset="-128"/>
              </a:rPr>
              <a:t>Private Equity Funds</a:t>
            </a:r>
          </a:p>
          <a:p>
            <a:pPr>
              <a:lnSpc>
                <a:spcPct val="90000"/>
              </a:lnSpc>
              <a:spcBef>
                <a:spcPct val="40000"/>
              </a:spcBef>
            </a:pPr>
            <a:r>
              <a:rPr lang="en-US" altLang="zh-TW" dirty="0" smtClean="0">
                <a:ea typeface="ヒラギノ角ゴ Pro W3" pitchFamily="-65" charset="-128"/>
              </a:rPr>
              <a:t>Types of Financial Institutions</a:t>
            </a:r>
          </a:p>
          <a:p>
            <a:pPr lvl="1">
              <a:lnSpc>
                <a:spcPct val="90000"/>
              </a:lnSpc>
              <a:spcBef>
                <a:spcPct val="40000"/>
              </a:spcBef>
            </a:pPr>
            <a:r>
              <a:rPr lang="en-US" altLang="zh-TW" dirty="0" smtClean="0">
                <a:ea typeface="ヒラギノ角ゴ Pro W3" pitchFamily="-65" charset="-128"/>
              </a:rPr>
              <a:t>Financial conglomerates/financial services firms combine more than one type of institution</a:t>
            </a:r>
          </a:p>
          <a:p>
            <a:pPr lvl="1" eaLnBrk="1" hangingPunct="1">
              <a:lnSpc>
                <a:spcPct val="90000"/>
              </a:lnSpc>
              <a:spcBef>
                <a:spcPct val="40000"/>
              </a:spcBef>
            </a:pPr>
            <a:endParaRPr lang="en-US" altLang="zh-TW" dirty="0" smtClean="0">
              <a:ea typeface="ヒラギノ角ゴ Pro W3" pitchFamily="-65" charset="-128"/>
            </a:endParaRPr>
          </a:p>
        </p:txBody>
      </p:sp>
      <p:sp>
        <p:nvSpPr>
          <p:cNvPr id="4" name="Slide Number Placeholder 3"/>
          <p:cNvSpPr>
            <a:spLocks noGrp="1"/>
          </p:cNvSpPr>
          <p:nvPr>
            <p:ph type="sldNum" sz="quarter" idx="12"/>
          </p:nvPr>
        </p:nvSpPr>
        <p:spPr/>
        <p:txBody>
          <a:bodyPr/>
          <a:lstStyle/>
          <a:p>
            <a:fld id="{EAE15FBB-C212-4CCE-963E-E89263F0DE18}" type="slidenum">
              <a:rPr lang="en-US" smtClean="0"/>
              <a:pPr/>
              <a:t>53</a:t>
            </a:fld>
            <a:endParaRPr lang="en-US"/>
          </a:p>
        </p:txBody>
      </p:sp>
      <p:sp>
        <p:nvSpPr>
          <p:cNvPr id="5" name="Rectangle 6"/>
          <p:cNvSpPr>
            <a:spLocks noChangeArrowheads="1"/>
          </p:cNvSpPr>
          <p:nvPr/>
        </p:nvSpPr>
        <p:spPr bwMode="gray">
          <a:xfrm>
            <a:off x="3563888" y="6381328"/>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6"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Financial Institutions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4"/>
          <p:cNvSpPr>
            <a:spLocks noGrp="1" noChangeArrowheads="1"/>
          </p:cNvSpPr>
          <p:nvPr>
            <p:ph type="title"/>
          </p:nvPr>
        </p:nvSpPr>
        <p:spPr/>
        <p:txBody>
          <a:bodyPr>
            <a:normAutofit fontScale="90000"/>
          </a:bodyPr>
          <a:lstStyle/>
          <a:p>
            <a:pPr eaLnBrk="1" hangingPunct="1"/>
            <a:r>
              <a:rPr lang="en-US" altLang="zh-TW" dirty="0" smtClean="0">
                <a:ea typeface="ヒラギノ角ゴ Pro W3" pitchFamily="-65" charset="-128"/>
              </a:rPr>
              <a:t>Table 1.2  </a:t>
            </a:r>
            <a:r>
              <a:rPr lang="en-US" altLang="zh-TW" sz="3100" b="0" dirty="0" smtClean="0">
                <a:ea typeface="ヒラギノ角ゴ Pro W3" pitchFamily="-65" charset="-128"/>
              </a:rPr>
              <a:t>Financial Institutions and Their Roles in the Financial Cycle</a:t>
            </a:r>
            <a:endParaRPr lang="en-US" altLang="zh-TW" sz="3100" dirty="0" smtClean="0">
              <a:ea typeface="ヒラギノ角ゴ Pro W3" pitchFamily="-65" charset="-128"/>
            </a:endParaRPr>
          </a:p>
        </p:txBody>
      </p:sp>
      <p:pic>
        <p:nvPicPr>
          <p:cNvPr id="165891" name="Picture 6" descr="tbl01_02.gif"/>
          <p:cNvPicPr>
            <a:picLocks noChangeAspect="1"/>
          </p:cNvPicPr>
          <p:nvPr/>
        </p:nvPicPr>
        <p:blipFill>
          <a:blip r:embed="rId3" cstate="print"/>
          <a:srcRect/>
          <a:stretch>
            <a:fillRect/>
          </a:stretch>
        </p:blipFill>
        <p:spPr bwMode="auto">
          <a:xfrm>
            <a:off x="2483296" y="1610444"/>
            <a:ext cx="6553200" cy="49149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AE15FBB-C212-4CCE-963E-E89263F0DE18}" type="slidenum">
              <a:rPr lang="en-US" smtClean="0"/>
              <a:pPr/>
              <a:t>54</a:t>
            </a:fld>
            <a:endParaRPr lang="en-US"/>
          </a:p>
        </p:txBody>
      </p:sp>
      <p:sp>
        <p:nvSpPr>
          <p:cNvPr id="5" name="Rectangle 6"/>
          <p:cNvSpPr>
            <a:spLocks noChangeArrowheads="1"/>
          </p:cNvSpPr>
          <p:nvPr/>
        </p:nvSpPr>
        <p:spPr bwMode="gray">
          <a:xfrm>
            <a:off x="3275856" y="6678612"/>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6"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Financial Institutions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lstStyle/>
          <a:p>
            <a:pPr eaLnBrk="1" hangingPunct="1"/>
            <a:r>
              <a:rPr lang="en-US" altLang="zh-TW" dirty="0" smtClean="0">
                <a:ea typeface="PMingLiU" pitchFamily="18" charset="-120"/>
              </a:rPr>
              <a:t>Types of Financial Institutions</a:t>
            </a:r>
          </a:p>
        </p:txBody>
      </p:sp>
      <p:sp>
        <p:nvSpPr>
          <p:cNvPr id="51203" name="Rectangle 3"/>
          <p:cNvSpPr>
            <a:spLocks noChangeArrowheads="1"/>
          </p:cNvSpPr>
          <p:nvPr/>
        </p:nvSpPr>
        <p:spPr bwMode="auto">
          <a:xfrm>
            <a:off x="304800" y="1669504"/>
            <a:ext cx="5486400" cy="3124200"/>
          </a:xfrm>
          <a:prstGeom prst="rect">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a:r>
              <a:rPr lang="en-US" altLang="zh-TW" sz="2000" b="1" dirty="0">
                <a:latin typeface="+mn-lt"/>
                <a:ea typeface="PMingLiU" pitchFamily="18" charset="-120"/>
                <a:cs typeface="Arial" charset="0"/>
              </a:rPr>
              <a:t>Financial Intermediaries</a:t>
            </a:r>
          </a:p>
        </p:txBody>
      </p:sp>
      <p:sp>
        <p:nvSpPr>
          <p:cNvPr id="51204" name="Rectangle 4"/>
          <p:cNvSpPr>
            <a:spLocks noChangeArrowheads="1"/>
          </p:cNvSpPr>
          <p:nvPr/>
        </p:nvSpPr>
        <p:spPr bwMode="auto">
          <a:xfrm>
            <a:off x="5943600" y="1669504"/>
            <a:ext cx="3048000" cy="3124200"/>
          </a:xfrm>
          <a:prstGeom prst="rect">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a:r>
              <a:rPr lang="en-US" altLang="zh-TW" sz="2000" b="1" dirty="0" smtClean="0">
                <a:latin typeface="+mn-lt"/>
                <a:ea typeface="PMingLiU" pitchFamily="18" charset="-120"/>
                <a:cs typeface="Arial" charset="0"/>
              </a:rPr>
              <a:t>Other Financial Institutions</a:t>
            </a:r>
            <a:endParaRPr lang="en-US" altLang="zh-TW" sz="2000" b="1" dirty="0">
              <a:latin typeface="+mn-lt"/>
              <a:ea typeface="PMingLiU" pitchFamily="18" charset="-120"/>
              <a:cs typeface="Arial" charset="0"/>
            </a:endParaRPr>
          </a:p>
        </p:txBody>
      </p:sp>
      <p:sp>
        <p:nvSpPr>
          <p:cNvPr id="51205" name="Rectangle 5"/>
          <p:cNvSpPr>
            <a:spLocks noChangeArrowheads="1"/>
          </p:cNvSpPr>
          <p:nvPr/>
        </p:nvSpPr>
        <p:spPr bwMode="auto">
          <a:xfrm>
            <a:off x="381000" y="2317204"/>
            <a:ext cx="2667000" cy="2209800"/>
          </a:xfrm>
          <a:prstGeom prst="rect">
            <a:avLst/>
          </a:prstGeom>
          <a:solidFill>
            <a:schemeClr val="accent1">
              <a:lumMod val="40000"/>
              <a:lumOff val="60000"/>
            </a:schemeClr>
          </a:solidFill>
          <a:ln w="9525">
            <a:noFill/>
            <a:miter lim="800000"/>
            <a:headEnd/>
            <a:tailEnd/>
          </a:ln>
        </p:spPr>
        <p:txBody>
          <a:bodyPr wrap="none" anchor="t"/>
          <a:lstStyle/>
          <a:p>
            <a:pPr algn="ctr"/>
            <a:r>
              <a:rPr lang="en-US" altLang="zh-TW" b="1" dirty="0">
                <a:latin typeface="+mn-lt"/>
                <a:ea typeface="PMingLiU" pitchFamily="18" charset="-120"/>
                <a:cs typeface="Arial" charset="0"/>
              </a:rPr>
              <a:t>Depository </a:t>
            </a:r>
          </a:p>
          <a:p>
            <a:pPr algn="ctr"/>
            <a:r>
              <a:rPr lang="en-US" altLang="zh-TW" b="1" dirty="0">
                <a:latin typeface="+mn-lt"/>
                <a:ea typeface="PMingLiU" pitchFamily="18" charset="-120"/>
                <a:cs typeface="Arial" charset="0"/>
              </a:rPr>
              <a:t>Institutions</a:t>
            </a:r>
          </a:p>
          <a:p>
            <a:pPr marL="285750" indent="-285750">
              <a:buFont typeface="Arial" pitchFamily="34" charset="0"/>
              <a:buChar char="•"/>
            </a:pPr>
            <a:r>
              <a:rPr lang="en-US" altLang="zh-TW" dirty="0">
                <a:latin typeface="+mn-lt"/>
                <a:ea typeface="PMingLiU" pitchFamily="18" charset="-120"/>
                <a:cs typeface="Arial" charset="0"/>
              </a:rPr>
              <a:t>Commercial Banks</a:t>
            </a:r>
          </a:p>
          <a:p>
            <a:pPr marL="285750" indent="-285750">
              <a:buFont typeface="Arial" pitchFamily="34" charset="0"/>
              <a:buChar char="•"/>
            </a:pPr>
            <a:r>
              <a:rPr lang="en-US" altLang="zh-TW" dirty="0">
                <a:latin typeface="+mn-lt"/>
                <a:ea typeface="PMingLiU" pitchFamily="18" charset="-120"/>
                <a:cs typeface="Arial" charset="0"/>
              </a:rPr>
              <a:t>Credit Unions</a:t>
            </a:r>
          </a:p>
          <a:p>
            <a:pPr marL="285750" indent="-285750">
              <a:buFont typeface="Arial" pitchFamily="34" charset="0"/>
              <a:buChar char="•"/>
            </a:pPr>
            <a:r>
              <a:rPr lang="en-US" altLang="zh-TW" dirty="0">
                <a:latin typeface="+mn-lt"/>
                <a:ea typeface="PMingLiU" pitchFamily="18" charset="-120"/>
                <a:cs typeface="Arial" charset="0"/>
              </a:rPr>
              <a:t>Mutual/Savings Banks</a:t>
            </a:r>
          </a:p>
          <a:p>
            <a:pPr marL="285750" indent="-285750">
              <a:buFont typeface="Arial" pitchFamily="34" charset="0"/>
              <a:buChar char="•"/>
            </a:pPr>
            <a:r>
              <a:rPr lang="en-US" altLang="zh-TW" dirty="0">
                <a:latin typeface="+mn-lt"/>
                <a:ea typeface="PMingLiU" pitchFamily="18" charset="-120"/>
                <a:cs typeface="Arial" charset="0"/>
              </a:rPr>
              <a:t>Building </a:t>
            </a:r>
            <a:r>
              <a:rPr lang="en-US" altLang="zh-TW" dirty="0" smtClean="0">
                <a:latin typeface="+mn-lt"/>
                <a:ea typeface="PMingLiU" pitchFamily="18" charset="-120"/>
                <a:cs typeface="Arial" charset="0"/>
              </a:rPr>
              <a:t>Societies</a:t>
            </a:r>
          </a:p>
          <a:p>
            <a:pPr marL="285750" indent="-285750">
              <a:buFont typeface="Arial" pitchFamily="34" charset="0"/>
              <a:buChar char="•"/>
            </a:pPr>
            <a:r>
              <a:rPr lang="en-US" altLang="zh-TW" dirty="0" smtClean="0">
                <a:ea typeface="PMingLiU" pitchFamily="18" charset="-120"/>
                <a:cs typeface="Arial" charset="0"/>
              </a:rPr>
              <a:t>….</a:t>
            </a:r>
            <a:endParaRPr lang="en-US" altLang="zh-TW" dirty="0">
              <a:latin typeface="+mn-lt"/>
              <a:ea typeface="PMingLiU" pitchFamily="18" charset="-120"/>
              <a:cs typeface="Arial" charset="0"/>
            </a:endParaRPr>
          </a:p>
        </p:txBody>
      </p:sp>
      <p:sp>
        <p:nvSpPr>
          <p:cNvPr id="51206" name="Rectangle 6"/>
          <p:cNvSpPr>
            <a:spLocks noChangeArrowheads="1"/>
          </p:cNvSpPr>
          <p:nvPr/>
        </p:nvSpPr>
        <p:spPr bwMode="auto">
          <a:xfrm>
            <a:off x="3200400" y="2317204"/>
            <a:ext cx="2438400" cy="2209800"/>
          </a:xfrm>
          <a:prstGeom prst="rect">
            <a:avLst/>
          </a:prstGeom>
          <a:solidFill>
            <a:schemeClr val="accent1">
              <a:lumMod val="40000"/>
              <a:lumOff val="60000"/>
            </a:schemeClr>
          </a:solidFill>
          <a:ln w="9525">
            <a:noFill/>
            <a:miter lim="800000"/>
            <a:headEnd/>
            <a:tailEnd/>
          </a:ln>
        </p:spPr>
        <p:txBody>
          <a:bodyPr wrap="none" anchor="t"/>
          <a:lstStyle/>
          <a:p>
            <a:pPr algn="ctr"/>
            <a:r>
              <a:rPr lang="en-US" altLang="zh-TW" b="1" dirty="0">
                <a:latin typeface="+mn-lt"/>
                <a:ea typeface="PMingLiU" pitchFamily="18" charset="-120"/>
                <a:cs typeface="Arial" charset="0"/>
              </a:rPr>
              <a:t>Other Financial </a:t>
            </a:r>
          </a:p>
          <a:p>
            <a:pPr algn="ctr"/>
            <a:r>
              <a:rPr lang="en-US" altLang="zh-TW" b="1" dirty="0">
                <a:latin typeface="+mn-lt"/>
                <a:ea typeface="PMingLiU" pitchFamily="18" charset="-120"/>
                <a:cs typeface="Arial" charset="0"/>
              </a:rPr>
              <a:t>Intermediaries</a:t>
            </a:r>
          </a:p>
          <a:p>
            <a:pPr marL="285750" indent="-285750">
              <a:buFont typeface="Arial" pitchFamily="34" charset="0"/>
              <a:buChar char="•"/>
            </a:pPr>
            <a:r>
              <a:rPr lang="en-US" altLang="zh-TW" dirty="0">
                <a:latin typeface="+mn-lt"/>
                <a:ea typeface="PMingLiU" pitchFamily="18" charset="-120"/>
                <a:cs typeface="Arial" charset="0"/>
              </a:rPr>
              <a:t>Insurance Companies</a:t>
            </a:r>
          </a:p>
          <a:p>
            <a:pPr marL="285750" indent="-285750">
              <a:buFont typeface="Arial" pitchFamily="34" charset="0"/>
              <a:buChar char="•"/>
            </a:pPr>
            <a:r>
              <a:rPr lang="en-US" altLang="zh-TW" dirty="0">
                <a:latin typeface="+mn-lt"/>
                <a:ea typeface="PMingLiU" pitchFamily="18" charset="-120"/>
                <a:cs typeface="Arial" charset="0"/>
              </a:rPr>
              <a:t>Pension Funds</a:t>
            </a:r>
          </a:p>
          <a:p>
            <a:pPr marL="285750" indent="-285750">
              <a:buFont typeface="Arial" pitchFamily="34" charset="0"/>
              <a:buChar char="•"/>
            </a:pPr>
            <a:r>
              <a:rPr lang="en-US" altLang="zh-TW" dirty="0">
                <a:latin typeface="+mn-lt"/>
                <a:ea typeface="PMingLiU" pitchFamily="18" charset="-120"/>
                <a:cs typeface="Arial" charset="0"/>
              </a:rPr>
              <a:t>Mutual Funds</a:t>
            </a:r>
          </a:p>
          <a:p>
            <a:pPr marL="285750" indent="-285750">
              <a:buFont typeface="Arial" pitchFamily="34" charset="0"/>
              <a:buChar char="•"/>
            </a:pPr>
            <a:r>
              <a:rPr lang="en-US" altLang="zh-TW" dirty="0">
                <a:latin typeface="+mn-lt"/>
                <a:ea typeface="PMingLiU" pitchFamily="18" charset="-120"/>
                <a:cs typeface="Arial" charset="0"/>
              </a:rPr>
              <a:t>Money Market Funds</a:t>
            </a:r>
          </a:p>
          <a:p>
            <a:pPr marL="285750" indent="-285750">
              <a:buFont typeface="Arial" pitchFamily="34" charset="0"/>
              <a:buChar char="•"/>
            </a:pPr>
            <a:r>
              <a:rPr lang="en-US" altLang="zh-TW" dirty="0">
                <a:latin typeface="+mn-lt"/>
                <a:ea typeface="PMingLiU" pitchFamily="18" charset="-120"/>
                <a:cs typeface="Arial" charset="0"/>
              </a:rPr>
              <a:t>Finance Companies</a:t>
            </a:r>
          </a:p>
        </p:txBody>
      </p:sp>
      <p:sp>
        <p:nvSpPr>
          <p:cNvPr id="51207" name="Rectangle 7"/>
          <p:cNvSpPr>
            <a:spLocks noChangeArrowheads="1"/>
          </p:cNvSpPr>
          <p:nvPr/>
        </p:nvSpPr>
        <p:spPr bwMode="auto">
          <a:xfrm>
            <a:off x="6172200" y="2317204"/>
            <a:ext cx="2590800" cy="2209800"/>
          </a:xfrm>
          <a:prstGeom prst="rect">
            <a:avLst/>
          </a:prstGeom>
          <a:solidFill>
            <a:schemeClr val="accent1">
              <a:lumMod val="40000"/>
              <a:lumOff val="60000"/>
            </a:schemeClr>
          </a:solidFill>
          <a:ln w="9525">
            <a:noFill/>
            <a:miter lim="800000"/>
            <a:headEnd/>
            <a:tailEnd/>
          </a:ln>
        </p:spPr>
        <p:txBody>
          <a:bodyPr wrap="none" anchor="t"/>
          <a:lstStyle/>
          <a:p>
            <a:pPr marL="285750" indent="-285750">
              <a:buFont typeface="Arial" pitchFamily="34" charset="0"/>
              <a:buChar char="•"/>
            </a:pPr>
            <a:r>
              <a:rPr lang="en-US" altLang="zh-TW" dirty="0">
                <a:latin typeface="+mn-lt"/>
                <a:ea typeface="PMingLiU" pitchFamily="18" charset="-120"/>
                <a:cs typeface="Arial" charset="0"/>
              </a:rPr>
              <a:t>Securities Firms</a:t>
            </a:r>
          </a:p>
          <a:p>
            <a:pPr marL="285750" indent="-285750">
              <a:buFont typeface="Arial" pitchFamily="34" charset="0"/>
              <a:buChar char="•"/>
            </a:pPr>
            <a:r>
              <a:rPr lang="en-US" altLang="zh-TW" dirty="0">
                <a:latin typeface="+mn-lt"/>
                <a:ea typeface="PMingLiU" pitchFamily="18" charset="-120"/>
                <a:cs typeface="Arial" charset="0"/>
              </a:rPr>
              <a:t>Brokers</a:t>
            </a:r>
          </a:p>
          <a:p>
            <a:pPr marL="285750" indent="-285750">
              <a:buFont typeface="Arial" pitchFamily="34" charset="0"/>
              <a:buChar char="•"/>
            </a:pPr>
            <a:r>
              <a:rPr lang="en-US" altLang="zh-TW" dirty="0">
                <a:latin typeface="+mn-lt"/>
                <a:ea typeface="PMingLiU" pitchFamily="18" charset="-120"/>
                <a:cs typeface="Arial" charset="0"/>
              </a:rPr>
              <a:t>Dealers</a:t>
            </a:r>
          </a:p>
          <a:p>
            <a:pPr marL="285750" indent="-285750">
              <a:buFont typeface="Arial" pitchFamily="34" charset="0"/>
              <a:buChar char="•"/>
            </a:pPr>
            <a:r>
              <a:rPr lang="en-US" altLang="zh-TW" dirty="0">
                <a:latin typeface="+mn-lt"/>
                <a:ea typeface="PMingLiU" pitchFamily="18" charset="-120"/>
                <a:cs typeface="Arial" charset="0"/>
              </a:rPr>
              <a:t>Investment </a:t>
            </a:r>
            <a:r>
              <a:rPr lang="en-US" altLang="zh-TW" dirty="0" smtClean="0">
                <a:latin typeface="+mn-lt"/>
                <a:ea typeface="PMingLiU" pitchFamily="18" charset="-120"/>
                <a:cs typeface="Arial" charset="0"/>
              </a:rPr>
              <a:t>Banks</a:t>
            </a:r>
          </a:p>
          <a:p>
            <a:pPr marL="285750" indent="-285750">
              <a:buFont typeface="Arial" pitchFamily="34" charset="0"/>
              <a:buChar char="•"/>
            </a:pPr>
            <a:r>
              <a:rPr lang="en-US" altLang="zh-TW" dirty="0" smtClean="0">
                <a:latin typeface="+mn-lt"/>
                <a:ea typeface="PMingLiU" pitchFamily="18" charset="-120"/>
                <a:cs typeface="Arial" charset="0"/>
              </a:rPr>
              <a:t>……</a:t>
            </a:r>
            <a:endParaRPr lang="en-US" altLang="zh-TW" dirty="0">
              <a:latin typeface="+mn-lt"/>
              <a:ea typeface="PMingLiU" pitchFamily="18" charset="-120"/>
              <a:cs typeface="Arial" charset="0"/>
            </a:endParaRPr>
          </a:p>
        </p:txBody>
      </p:sp>
      <p:cxnSp>
        <p:nvCxnSpPr>
          <p:cNvPr id="51213" name="AutoShape 13"/>
          <p:cNvCxnSpPr>
            <a:cxnSpLocks noChangeShapeType="1"/>
            <a:stCxn id="51205" idx="2"/>
            <a:endCxn id="51208" idx="0"/>
          </p:cNvCxnSpPr>
          <p:nvPr/>
        </p:nvCxnSpPr>
        <p:spPr bwMode="auto">
          <a:xfrm flipH="1">
            <a:off x="1657350" y="4527004"/>
            <a:ext cx="57150" cy="762628"/>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51214" name="AutoShape 14"/>
          <p:cNvCxnSpPr>
            <a:cxnSpLocks noChangeShapeType="1"/>
            <a:stCxn id="51206" idx="2"/>
            <a:endCxn id="51209" idx="0"/>
          </p:cNvCxnSpPr>
          <p:nvPr/>
        </p:nvCxnSpPr>
        <p:spPr bwMode="auto">
          <a:xfrm>
            <a:off x="4419600" y="4527004"/>
            <a:ext cx="38100" cy="762628"/>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51215" name="AutoShape 15"/>
          <p:cNvCxnSpPr>
            <a:cxnSpLocks noChangeShapeType="1"/>
            <a:stCxn id="51205" idx="2"/>
            <a:endCxn id="51209" idx="0"/>
          </p:cNvCxnSpPr>
          <p:nvPr/>
        </p:nvCxnSpPr>
        <p:spPr bwMode="auto">
          <a:xfrm>
            <a:off x="1714500" y="4527004"/>
            <a:ext cx="2743200" cy="762628"/>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sp>
        <p:nvSpPr>
          <p:cNvPr id="51208" name="Rectangle 8"/>
          <p:cNvSpPr>
            <a:spLocks noChangeArrowheads="1"/>
          </p:cNvSpPr>
          <p:nvPr/>
        </p:nvSpPr>
        <p:spPr bwMode="auto">
          <a:xfrm>
            <a:off x="323850" y="5289632"/>
            <a:ext cx="2667000" cy="875672"/>
          </a:xfrm>
          <a:prstGeom prst="ellipse">
            <a:avLst/>
          </a:prstGeom>
          <a:solidFill>
            <a:schemeClr val="bg1">
              <a:lumMod val="85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latin typeface="+mn-lt"/>
                <a:ea typeface="PMingLiU" pitchFamily="18" charset="-120"/>
                <a:cs typeface="Arial" charset="0"/>
              </a:rPr>
              <a:t>Issue checkable </a:t>
            </a:r>
          </a:p>
          <a:p>
            <a:pPr algn="ctr"/>
            <a:r>
              <a:rPr lang="en-US" altLang="zh-TW" sz="2000">
                <a:latin typeface="+mn-lt"/>
                <a:ea typeface="PMingLiU" pitchFamily="18" charset="-120"/>
                <a:cs typeface="Arial" charset="0"/>
              </a:rPr>
              <a:t>deposits</a:t>
            </a:r>
          </a:p>
        </p:txBody>
      </p:sp>
      <p:sp>
        <p:nvSpPr>
          <p:cNvPr id="51209" name="Rectangle 9"/>
          <p:cNvSpPr>
            <a:spLocks noChangeArrowheads="1"/>
          </p:cNvSpPr>
          <p:nvPr/>
        </p:nvSpPr>
        <p:spPr bwMode="auto">
          <a:xfrm>
            <a:off x="3124200" y="5289632"/>
            <a:ext cx="2667000" cy="875672"/>
          </a:xfrm>
          <a:prstGeom prst="ellipse">
            <a:avLst/>
          </a:prstGeom>
          <a:solidFill>
            <a:schemeClr val="bg1">
              <a:lumMod val="85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latin typeface="+mn-lt"/>
                <a:ea typeface="PMingLiU" pitchFamily="18" charset="-120"/>
                <a:cs typeface="Arial" charset="0"/>
              </a:rPr>
              <a:t>Issue </a:t>
            </a:r>
            <a:r>
              <a:rPr lang="en-US" altLang="zh-TW" sz="2000" dirty="0" smtClean="0">
                <a:latin typeface="+mn-lt"/>
                <a:ea typeface="PMingLiU" pitchFamily="18" charset="-120"/>
                <a:cs typeface="Arial" charset="0"/>
              </a:rPr>
              <a:t>financial claims</a:t>
            </a:r>
            <a:endParaRPr lang="en-US" altLang="zh-TW" sz="2000" dirty="0">
              <a:latin typeface="+mn-lt"/>
              <a:ea typeface="PMingLiU" pitchFamily="18" charset="-120"/>
              <a:cs typeface="Arial" charset="0"/>
            </a:endParaRPr>
          </a:p>
        </p:txBody>
      </p:sp>
      <p:sp>
        <p:nvSpPr>
          <p:cNvPr id="15"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Chapter 1 – Financial Institutions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Slide Number Placeholder 3"/>
          <p:cNvSpPr>
            <a:spLocks noGrp="1"/>
          </p:cNvSpPr>
          <p:nvPr>
            <p:ph type="sldNum" sz="quarter" idx="12"/>
          </p:nvPr>
        </p:nvSpPr>
        <p:spPr>
          <a:xfrm>
            <a:off x="7992758" y="6669360"/>
            <a:ext cx="1148537" cy="188640"/>
          </a:xfrm>
        </p:spPr>
        <p:txBody>
          <a:bodyPr/>
          <a:lstStyle/>
          <a:p>
            <a:fld id="{EAE15FBB-C212-4CCE-963E-E89263F0DE18}" type="slidenum">
              <a:rPr lang="en-US" smtClean="0"/>
              <a:pPr/>
              <a:t>55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fade">
                                      <p:cBhvr>
                                        <p:cTn id="7" dur="500"/>
                                        <p:tgtEl>
                                          <p:spTgt spid="512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05"/>
                                        </p:tgtEl>
                                        <p:attrNameLst>
                                          <p:attrName>style.visibility</p:attrName>
                                        </p:attrNameLst>
                                      </p:cBhvr>
                                      <p:to>
                                        <p:strVal val="visible"/>
                                      </p:to>
                                    </p:set>
                                    <p:animEffect transition="in" filter="fade">
                                      <p:cBhvr>
                                        <p:cTn id="12" dur="500"/>
                                        <p:tgtEl>
                                          <p:spTgt spid="512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06"/>
                                        </p:tgtEl>
                                        <p:attrNameLst>
                                          <p:attrName>style.visibility</p:attrName>
                                        </p:attrNameLst>
                                      </p:cBhvr>
                                      <p:to>
                                        <p:strVal val="visible"/>
                                      </p:to>
                                    </p:set>
                                    <p:animEffect transition="in" filter="fade">
                                      <p:cBhvr>
                                        <p:cTn id="17" dur="500"/>
                                        <p:tgtEl>
                                          <p:spTgt spid="5120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04"/>
                                        </p:tgtEl>
                                        <p:attrNameLst>
                                          <p:attrName>style.visibility</p:attrName>
                                        </p:attrNameLst>
                                      </p:cBhvr>
                                      <p:to>
                                        <p:strVal val="visible"/>
                                      </p:to>
                                    </p:set>
                                    <p:animEffect transition="in" filter="fade">
                                      <p:cBhvr>
                                        <p:cTn id="22" dur="500"/>
                                        <p:tgtEl>
                                          <p:spTgt spid="5120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207"/>
                                        </p:tgtEl>
                                        <p:attrNameLst>
                                          <p:attrName>style.visibility</p:attrName>
                                        </p:attrNameLst>
                                      </p:cBhvr>
                                      <p:to>
                                        <p:strVal val="visible"/>
                                      </p:to>
                                    </p:set>
                                    <p:animEffect transition="in" filter="fade">
                                      <p:cBhvr>
                                        <p:cTn id="25" dur="500"/>
                                        <p:tgtEl>
                                          <p:spTgt spid="5120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1213"/>
                                        </p:tgtEl>
                                        <p:attrNameLst>
                                          <p:attrName>style.visibility</p:attrName>
                                        </p:attrNameLst>
                                      </p:cBhvr>
                                      <p:to>
                                        <p:strVal val="visible"/>
                                      </p:to>
                                    </p:set>
                                    <p:animEffect transition="in" filter="fade">
                                      <p:cBhvr>
                                        <p:cTn id="30" dur="500"/>
                                        <p:tgtEl>
                                          <p:spTgt spid="512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1208"/>
                                        </p:tgtEl>
                                        <p:attrNameLst>
                                          <p:attrName>style.visibility</p:attrName>
                                        </p:attrNameLst>
                                      </p:cBhvr>
                                      <p:to>
                                        <p:strVal val="visible"/>
                                      </p:to>
                                    </p:set>
                                    <p:animEffect transition="in" filter="fade">
                                      <p:cBhvr>
                                        <p:cTn id="33" dur="500"/>
                                        <p:tgtEl>
                                          <p:spTgt spid="5120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1215"/>
                                        </p:tgtEl>
                                        <p:attrNameLst>
                                          <p:attrName>style.visibility</p:attrName>
                                        </p:attrNameLst>
                                      </p:cBhvr>
                                      <p:to>
                                        <p:strVal val="visible"/>
                                      </p:to>
                                    </p:set>
                                    <p:animEffect transition="in" filter="fade">
                                      <p:cBhvr>
                                        <p:cTn id="38" dur="500"/>
                                        <p:tgtEl>
                                          <p:spTgt spid="51215"/>
                                        </p:tgtEl>
                                      </p:cBhvr>
                                    </p:animEffect>
                                  </p:childTnLst>
                                </p:cTn>
                              </p:par>
                              <p:par>
                                <p:cTn id="39" presetID="10" presetClass="entr" presetSubtype="0" fill="hold" nodeType="withEffect">
                                  <p:stCondLst>
                                    <p:cond delay="0"/>
                                  </p:stCondLst>
                                  <p:childTnLst>
                                    <p:set>
                                      <p:cBhvr>
                                        <p:cTn id="40" dur="1" fill="hold">
                                          <p:stCondLst>
                                            <p:cond delay="0"/>
                                          </p:stCondLst>
                                        </p:cTn>
                                        <p:tgtEl>
                                          <p:spTgt spid="51214"/>
                                        </p:tgtEl>
                                        <p:attrNameLst>
                                          <p:attrName>style.visibility</p:attrName>
                                        </p:attrNameLst>
                                      </p:cBhvr>
                                      <p:to>
                                        <p:strVal val="visible"/>
                                      </p:to>
                                    </p:set>
                                    <p:animEffect transition="in" filter="fade">
                                      <p:cBhvr>
                                        <p:cTn id="41" dur="500"/>
                                        <p:tgtEl>
                                          <p:spTgt spid="512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1209"/>
                                        </p:tgtEl>
                                        <p:attrNameLst>
                                          <p:attrName>style.visibility</p:attrName>
                                        </p:attrNameLst>
                                      </p:cBhvr>
                                      <p:to>
                                        <p:strVal val="visible"/>
                                      </p:to>
                                    </p:set>
                                    <p:animEffect transition="in" filter="fade">
                                      <p:cBhvr>
                                        <p:cTn id="44" dur="500"/>
                                        <p:tgtEl>
                                          <p:spTgt spid="51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nimBg="1" autoUpdateAnimBg="0"/>
      <p:bldP spid="51204" grpId="0" animBg="1" autoUpdateAnimBg="0"/>
      <p:bldP spid="51205" grpId="0" animBg="1" autoUpdateAnimBg="0"/>
      <p:bldP spid="51206" grpId="0" animBg="1" autoUpdateAnimBg="0"/>
      <p:bldP spid="51207" grpId="0" animBg="1" autoUpdateAnimBg="0"/>
      <p:bldP spid="51208" grpId="0" animBg="1" autoUpdateAnimBg="0"/>
      <p:bldP spid="51209"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38"/>
          <p:cNvSpPr>
            <a:spLocks noGrp="1" noChangeArrowheads="1"/>
          </p:cNvSpPr>
          <p:nvPr>
            <p:ph type="title"/>
          </p:nvPr>
        </p:nvSpPr>
        <p:spPr/>
        <p:txBody>
          <a:bodyPr/>
          <a:lstStyle/>
          <a:p>
            <a:pPr eaLnBrk="1" hangingPunct="1"/>
            <a:r>
              <a:rPr lang="en-US" altLang="zh-TW" dirty="0" smtClean="0">
                <a:ea typeface="ヒラギノ角ゴ Pro W3" pitchFamily="-65" charset="-128"/>
              </a:rPr>
              <a:t>Chapter Quiz</a:t>
            </a:r>
          </a:p>
        </p:txBody>
      </p:sp>
      <p:sp>
        <p:nvSpPr>
          <p:cNvPr id="169987" name="Rectangle 39"/>
          <p:cNvSpPr>
            <a:spLocks noGrp="1" noChangeArrowheads="1"/>
          </p:cNvSpPr>
          <p:nvPr>
            <p:ph idx="1"/>
          </p:nvPr>
        </p:nvSpPr>
        <p:spPr>
          <a:solidFill>
            <a:srgbClr val="FFF4DB"/>
          </a:solidFill>
        </p:spPr>
        <p:txBody>
          <a:bodyPr rIns="91440"/>
          <a:lstStyle/>
          <a:p>
            <a:pPr marL="609600" indent="-609600" eaLnBrk="1" hangingPunct="1">
              <a:buFontTx/>
              <a:buAutoNum type="arabicPeriod"/>
            </a:pPr>
            <a:r>
              <a:rPr lang="en-US" altLang="zh-TW" dirty="0" smtClean="0">
                <a:ea typeface="ヒラギノ角ゴ Pro W3" pitchFamily="-65" charset="-128"/>
              </a:rPr>
              <a:t>What are the advantages and disadvantages of organizing a business as a corporation?</a:t>
            </a:r>
          </a:p>
          <a:p>
            <a:pPr marL="609600" indent="-609600" eaLnBrk="1" hangingPunct="1">
              <a:buFontTx/>
              <a:buAutoNum type="arabicPeriod"/>
            </a:pPr>
            <a:r>
              <a:rPr lang="en-US" altLang="zh-TW" dirty="0" smtClean="0">
                <a:ea typeface="ヒラギノ角ゴ Pro W3" pitchFamily="-65" charset="-128"/>
              </a:rPr>
              <a:t>What are the main types of decisions that a financial manager makes?</a:t>
            </a:r>
          </a:p>
          <a:p>
            <a:pPr marL="609600" indent="-609600" eaLnBrk="1" hangingPunct="1">
              <a:buFontTx/>
              <a:buAutoNum type="arabicPeriod"/>
            </a:pPr>
            <a:r>
              <a:rPr lang="en-US" altLang="zh-TW" dirty="0" smtClean="0">
                <a:ea typeface="ヒラギノ角ゴ Pro W3" pitchFamily="-65" charset="-128"/>
              </a:rPr>
              <a:t>How do shareholders control a corporation?</a:t>
            </a:r>
          </a:p>
          <a:p>
            <a:pPr marL="609600" indent="-609600" eaLnBrk="1" hangingPunct="1">
              <a:buFontTx/>
              <a:buAutoNum type="arabicPeriod"/>
            </a:pPr>
            <a:r>
              <a:rPr lang="en-US" altLang="zh-TW" dirty="0" smtClean="0">
                <a:ea typeface="ヒラギノ角ゴ Pro W3" pitchFamily="-65" charset="-128"/>
              </a:rPr>
              <a:t>What is the importance of a stock market to a financial manager?</a:t>
            </a:r>
          </a:p>
          <a:p>
            <a:pPr marL="609600" indent="-609600">
              <a:buFontTx/>
              <a:buAutoNum type="arabicPeriod"/>
            </a:pPr>
            <a:r>
              <a:rPr lang="en-US" altLang="zh-TW" dirty="0" smtClean="0">
                <a:ea typeface="ヒラギノ角ゴ Pro W3" pitchFamily="-65" charset="-128"/>
              </a:rPr>
              <a:t>What are the three main roles financial institutions play?</a:t>
            </a:r>
          </a:p>
          <a:p>
            <a:pPr marL="609600" indent="-609600" eaLnBrk="1" hangingPunct="1">
              <a:buNone/>
            </a:pPr>
            <a:endParaRPr lang="en-US" altLang="zh-TW" dirty="0" smtClean="0">
              <a:ea typeface="ヒラギノ角ゴ Pro W3" pitchFamily="-65" charset="-128"/>
            </a:endParaRPr>
          </a:p>
        </p:txBody>
      </p:sp>
      <p:sp>
        <p:nvSpPr>
          <p:cNvPr id="4" name="Slide Number Placeholder 3"/>
          <p:cNvSpPr>
            <a:spLocks noGrp="1"/>
          </p:cNvSpPr>
          <p:nvPr>
            <p:ph type="sldNum" sz="quarter" idx="12"/>
          </p:nvPr>
        </p:nvSpPr>
        <p:spPr/>
        <p:txBody>
          <a:bodyPr/>
          <a:lstStyle/>
          <a:p>
            <a:fld id="{EAE15FBB-C212-4CCE-963E-E89263F0DE18}" type="slidenum">
              <a:rPr lang="en-US" smtClean="0"/>
              <a:pPr/>
              <a:t>56</a:t>
            </a:fld>
            <a:endParaRPr lang="en-US"/>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Detailed Course Agenda – Part II</a:t>
            </a:r>
            <a:endParaRPr lang="zh-TW" altLang="en-US" dirty="0"/>
          </a:p>
        </p:txBody>
      </p:sp>
      <p:sp>
        <p:nvSpPr>
          <p:cNvPr id="3" name="Content Placeholder 2"/>
          <p:cNvSpPr>
            <a:spLocks noGrp="1"/>
          </p:cNvSpPr>
          <p:nvPr>
            <p:ph sz="half" idx="1"/>
          </p:nvPr>
        </p:nvSpPr>
        <p:spPr/>
        <p:txBody>
          <a:bodyPr>
            <a:normAutofit fontScale="62500" lnSpcReduction="20000"/>
          </a:bodyPr>
          <a:lstStyle/>
          <a:p>
            <a:pPr>
              <a:lnSpc>
                <a:spcPct val="120000"/>
              </a:lnSpc>
            </a:pPr>
            <a:r>
              <a:rPr lang="en-US" altLang="zh-TW" dirty="0" smtClean="0"/>
              <a:t>Week 7 - Mar 15/17: Chapter 9: </a:t>
            </a:r>
            <a:r>
              <a:rPr lang="en-US" altLang="zh-TW" b="1" dirty="0" smtClean="0"/>
              <a:t>Fundamentals of Capital Budgeting </a:t>
            </a:r>
            <a:r>
              <a:rPr lang="en-US" altLang="zh-TW" sz="2600" i="1" dirty="0" smtClean="0"/>
              <a:t>(exclude 9.4,9.5, 9.6, and MACRS)</a:t>
            </a:r>
            <a:endParaRPr lang="zh-TW" altLang="zh-TW" sz="2600" i="1" dirty="0" smtClean="0"/>
          </a:p>
          <a:p>
            <a:pPr>
              <a:lnSpc>
                <a:spcPct val="120000"/>
              </a:lnSpc>
            </a:pPr>
            <a:r>
              <a:rPr lang="en-US" altLang="zh-TW" dirty="0" smtClean="0"/>
              <a:t>Week 8 - Mar 20, 22/24: Chapter 6: </a:t>
            </a:r>
            <a:r>
              <a:rPr lang="en-US" altLang="zh-TW" b="1" dirty="0" smtClean="0"/>
              <a:t>Bonds</a:t>
            </a:r>
            <a:r>
              <a:rPr lang="en-US" altLang="zh-TW" dirty="0" smtClean="0"/>
              <a:t> </a:t>
            </a:r>
            <a:r>
              <a:rPr lang="en-US" altLang="zh-TW" sz="2600" i="1" dirty="0" smtClean="0"/>
              <a:t>(exclude 6.5)</a:t>
            </a:r>
            <a:endParaRPr lang="zh-TW" altLang="zh-TW" sz="2600" i="1" dirty="0" smtClean="0"/>
          </a:p>
          <a:p>
            <a:pPr>
              <a:lnSpc>
                <a:spcPct val="120000"/>
              </a:lnSpc>
            </a:pPr>
            <a:r>
              <a:rPr lang="en-US" altLang="zh-TW" dirty="0" smtClean="0"/>
              <a:t>Week 9- Mar 27, 29/31: Chapter 7: </a:t>
            </a:r>
            <a:r>
              <a:rPr lang="en-US" altLang="zh-TW" b="1" dirty="0" smtClean="0"/>
              <a:t>Stocks</a:t>
            </a:r>
            <a:r>
              <a:rPr lang="en-US" altLang="zh-TW" dirty="0" smtClean="0"/>
              <a:t>	</a:t>
            </a:r>
            <a:endParaRPr lang="zh-TW" altLang="zh-TW" dirty="0" smtClean="0"/>
          </a:p>
          <a:p>
            <a:pPr>
              <a:lnSpc>
                <a:spcPct val="120000"/>
              </a:lnSpc>
            </a:pPr>
            <a:r>
              <a:rPr lang="en-US" altLang="zh-TW" dirty="0" smtClean="0"/>
              <a:t>Week 10 - Apr 3, 5/7: Chapter 10: </a:t>
            </a:r>
            <a:r>
              <a:rPr lang="en-US" altLang="zh-TW" b="1" dirty="0" smtClean="0"/>
              <a:t>Stock Valuation</a:t>
            </a:r>
            <a:r>
              <a:rPr lang="en-US" altLang="zh-TW" dirty="0" smtClean="0"/>
              <a:t>: A Second Look </a:t>
            </a:r>
            <a:r>
              <a:rPr lang="en-US" altLang="zh-TW" sz="2600" i="1" dirty="0" smtClean="0"/>
              <a:t>(exclude 10.4 and 10.5)</a:t>
            </a:r>
            <a:endParaRPr lang="zh-TW" altLang="zh-TW" sz="2600" i="1" dirty="0" smtClean="0"/>
          </a:p>
          <a:p>
            <a:pPr>
              <a:lnSpc>
                <a:spcPct val="120000"/>
              </a:lnSpc>
            </a:pPr>
            <a:r>
              <a:rPr lang="en-US" altLang="zh-TW" smtClean="0">
                <a:solidFill>
                  <a:schemeClr val="accent2"/>
                </a:solidFill>
              </a:rPr>
              <a:t>Apr </a:t>
            </a:r>
            <a:r>
              <a:rPr lang="en-US" altLang="zh-TW" smtClean="0">
                <a:solidFill>
                  <a:schemeClr val="accent2"/>
                </a:solidFill>
              </a:rPr>
              <a:t>10 </a:t>
            </a:r>
            <a:r>
              <a:rPr lang="en-US" altLang="zh-TW" dirty="0" smtClean="0">
                <a:solidFill>
                  <a:schemeClr val="accent2"/>
                </a:solidFill>
              </a:rPr>
              <a:t>– Online Quiz 2, chapters 6, 7, 9, 10</a:t>
            </a:r>
            <a:endParaRPr lang="zh-TW" altLang="zh-TW" dirty="0" smtClean="0">
              <a:solidFill>
                <a:schemeClr val="accent2"/>
              </a:solidFill>
            </a:endParaRPr>
          </a:p>
          <a:p>
            <a:pPr>
              <a:lnSpc>
                <a:spcPct val="120000"/>
              </a:lnSpc>
            </a:pPr>
            <a:endParaRPr lang="zh-TW" altLang="en-US" dirty="0"/>
          </a:p>
        </p:txBody>
      </p:sp>
      <p:sp>
        <p:nvSpPr>
          <p:cNvPr id="4" name="Content Placeholder 3"/>
          <p:cNvSpPr>
            <a:spLocks noGrp="1"/>
          </p:cNvSpPr>
          <p:nvPr>
            <p:ph sz="half" idx="2"/>
          </p:nvPr>
        </p:nvSpPr>
        <p:spPr>
          <a:xfrm>
            <a:off x="4648200" y="1600200"/>
            <a:ext cx="4172272" cy="4525963"/>
          </a:xfrm>
        </p:spPr>
        <p:txBody>
          <a:bodyPr>
            <a:normAutofit fontScale="62500" lnSpcReduction="20000"/>
          </a:bodyPr>
          <a:lstStyle/>
          <a:p>
            <a:pPr>
              <a:lnSpc>
                <a:spcPct val="120000"/>
              </a:lnSpc>
            </a:pPr>
            <a:r>
              <a:rPr lang="en-US" altLang="zh-TW" dirty="0" smtClean="0"/>
              <a:t>Week 11 - Apr 10, 19/21: Chapter 11: </a:t>
            </a:r>
            <a:r>
              <a:rPr lang="en-US" altLang="zh-TW" b="1" dirty="0" smtClean="0"/>
              <a:t>Risk and Return in Capital Markets</a:t>
            </a:r>
            <a:r>
              <a:rPr lang="en-US" altLang="zh-TW" dirty="0" smtClean="0"/>
              <a:t>	</a:t>
            </a:r>
            <a:endParaRPr lang="zh-TW" altLang="zh-TW" dirty="0" smtClean="0"/>
          </a:p>
          <a:p>
            <a:pPr>
              <a:lnSpc>
                <a:spcPct val="120000"/>
              </a:lnSpc>
            </a:pPr>
            <a:r>
              <a:rPr lang="en-US" altLang="zh-TW" dirty="0" smtClean="0"/>
              <a:t>Week 12 - Apr 24, 26/28: Chapter 12: </a:t>
            </a:r>
            <a:r>
              <a:rPr lang="en-US" altLang="zh-TW" b="1" dirty="0" smtClean="0"/>
              <a:t>Systematic Risk and the Equity Risk Premium</a:t>
            </a:r>
            <a:endParaRPr lang="en-US" altLang="zh-TW" dirty="0" smtClean="0"/>
          </a:p>
          <a:p>
            <a:pPr>
              <a:lnSpc>
                <a:spcPct val="120000"/>
              </a:lnSpc>
            </a:pPr>
            <a:r>
              <a:rPr lang="en-US" altLang="zh-TW" dirty="0" smtClean="0"/>
              <a:t>Week 13 – May 5(L2), May 8 : Chapter 13: </a:t>
            </a:r>
            <a:r>
              <a:rPr lang="en-US" altLang="zh-TW" b="1" dirty="0" smtClean="0"/>
              <a:t>Cost of Capital</a:t>
            </a:r>
            <a:endParaRPr lang="zh-TW" altLang="zh-TW" b="1" dirty="0" smtClean="0"/>
          </a:p>
          <a:p>
            <a:pPr>
              <a:lnSpc>
                <a:spcPct val="120000"/>
              </a:lnSpc>
            </a:pPr>
            <a:r>
              <a:rPr lang="en-US" altLang="zh-TW" dirty="0" smtClean="0">
                <a:solidFill>
                  <a:schemeClr val="accent2"/>
                </a:solidFill>
              </a:rPr>
              <a:t>Final Exam (day TBA): All chapters (1-13)</a:t>
            </a:r>
            <a:r>
              <a:rPr lang="en-US" altLang="zh-TW" dirty="0" smtClean="0"/>
              <a:t>	</a:t>
            </a:r>
            <a:endParaRPr lang="zh-TW" altLang="en-US" dirty="0"/>
          </a:p>
        </p:txBody>
      </p:sp>
      <p:sp>
        <p:nvSpPr>
          <p:cNvPr id="5" name="Slide Number Placeholder 4"/>
          <p:cNvSpPr>
            <a:spLocks noGrp="1"/>
          </p:cNvSpPr>
          <p:nvPr>
            <p:ph type="sldNum" sz="quarter" idx="12"/>
          </p:nvPr>
        </p:nvSpPr>
        <p:spPr/>
        <p:txBody>
          <a:bodyPr/>
          <a:lstStyle/>
          <a:p>
            <a:fld id="{EAE15FBB-C212-4CCE-963E-E89263F0DE18}" type="slidenum">
              <a:rPr lang="en-US" smtClean="0"/>
              <a:pPr/>
              <a:t>6</a:t>
            </a:fld>
            <a:endParaRPr lang="en-US"/>
          </a:p>
        </p:txBody>
      </p:sp>
      <p:sp>
        <p:nvSpPr>
          <p:cNvPr id="7"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Rectangle 2"/>
          <p:cNvSpPr>
            <a:spLocks noGrp="1" noChangeArrowheads="1"/>
          </p:cNvSpPr>
          <p:nvPr>
            <p:ph type="title" idx="4294967295"/>
          </p:nvPr>
        </p:nvSpPr>
        <p:spPr/>
        <p:txBody>
          <a:bodyPr/>
          <a:lstStyle/>
          <a:p>
            <a:pPr eaLnBrk="1" hangingPunct="1"/>
            <a:r>
              <a:rPr lang="en-US" altLang="zh-CN" dirty="0" smtClean="0">
                <a:ea typeface="SimSun" pitchFamily="2" charset="-122"/>
              </a:rPr>
              <a:t> Grading</a:t>
            </a:r>
          </a:p>
        </p:txBody>
      </p:sp>
      <p:sp>
        <p:nvSpPr>
          <p:cNvPr id="441347" name="Rectangle 3"/>
          <p:cNvSpPr>
            <a:spLocks noGrp="1" noChangeArrowheads="1"/>
          </p:cNvSpPr>
          <p:nvPr>
            <p:ph type="body" sz="half" idx="4294967295"/>
          </p:nvPr>
        </p:nvSpPr>
        <p:spPr>
          <a:xfrm>
            <a:off x="533400" y="1719263"/>
            <a:ext cx="7847013" cy="947737"/>
          </a:xfrm>
        </p:spPr>
        <p:txBody>
          <a:bodyPr>
            <a:normAutofit fontScale="92500" lnSpcReduction="20000"/>
          </a:bodyPr>
          <a:lstStyle/>
          <a:p>
            <a:pPr eaLnBrk="1" hangingPunct="1">
              <a:lnSpc>
                <a:spcPct val="90000"/>
              </a:lnSpc>
            </a:pPr>
            <a:r>
              <a:rPr lang="en-US" altLang="zh-CN" sz="2600" b="1" u="sng" dirty="0" smtClean="0">
                <a:ea typeface="SimSun" pitchFamily="2" charset="-122"/>
              </a:rPr>
              <a:t>Assessment:</a:t>
            </a:r>
            <a:endParaRPr lang="en-US" altLang="zh-CN" sz="2600" dirty="0" smtClean="0">
              <a:ea typeface="SimSun" pitchFamily="2" charset="-122"/>
            </a:endParaRPr>
          </a:p>
          <a:p>
            <a:pPr eaLnBrk="1" hangingPunct="1">
              <a:lnSpc>
                <a:spcPct val="90000"/>
              </a:lnSpc>
              <a:buFont typeface="Wingdings" pitchFamily="2" charset="2"/>
              <a:buNone/>
            </a:pPr>
            <a:r>
              <a:rPr lang="en-US" altLang="zh-CN" sz="2600" dirty="0" smtClean="0">
                <a:ea typeface="SimSun" pitchFamily="2" charset="-122"/>
              </a:rPr>
              <a:t>	The final grading will be determined as follows: </a:t>
            </a:r>
            <a:r>
              <a:rPr lang="en-US" altLang="zh-CN" sz="2600" b="1" dirty="0" smtClean="0">
                <a:ea typeface="SimSun" pitchFamily="2" charset="-122"/>
              </a:rPr>
              <a:t>				</a:t>
            </a:r>
          </a:p>
        </p:txBody>
      </p:sp>
      <p:graphicFrame>
        <p:nvGraphicFramePr>
          <p:cNvPr id="441404" name="Group 60"/>
          <p:cNvGraphicFramePr>
            <a:graphicFrameLocks noGrp="1"/>
          </p:cNvGraphicFramePr>
          <p:nvPr>
            <p:ph sz="half" idx="4294967295"/>
          </p:nvPr>
        </p:nvGraphicFramePr>
        <p:xfrm>
          <a:off x="685800" y="2819400"/>
          <a:ext cx="8077200" cy="3124202"/>
        </p:xfrm>
        <a:graphic>
          <a:graphicData uri="http://schemas.openxmlformats.org/drawingml/2006/table">
            <a:tbl>
              <a:tblPr/>
              <a:tblGrid>
                <a:gridCol w="6477000"/>
                <a:gridCol w="1600200"/>
              </a:tblGrid>
              <a:tr h="617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Arial" charset="0"/>
                          <a:ea typeface="SimSun" pitchFamily="2" charset="-122"/>
                          <a:cs typeface="Arial" charset="0"/>
                        </a:rPr>
                        <a:t>Participation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Arial" charset="0"/>
                          <a:ea typeface="SimSun" pitchFamily="2" charset="-122"/>
                          <a:cs typeface="Arial"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333399"/>
                          </a:solidFill>
                          <a:effectLst/>
                          <a:latin typeface="Arial" charset="0"/>
                          <a:ea typeface="SimSun" pitchFamily="2" charset="-122"/>
                          <a:cs typeface="Arial" charset="0"/>
                        </a:rPr>
                        <a:t>2 Online Quizzes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Arial" charset="0"/>
                          <a:ea typeface="SimSun" pitchFamily="2" charset="-122"/>
                          <a:cs typeface="Arial" charset="0"/>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008000"/>
                          </a:solidFill>
                          <a:effectLst/>
                          <a:latin typeface="Arial" charset="0"/>
                          <a:ea typeface="SimSun" pitchFamily="2" charset="-122"/>
                          <a:cs typeface="Arial" charset="0"/>
                        </a:rPr>
                        <a:t>Homework on MFL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Arial" charset="0"/>
                          <a:ea typeface="SimSun" pitchFamily="2" charset="-122"/>
                          <a:cs typeface="Arial" charset="0"/>
                        </a:rPr>
                        <a:t>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charset="0"/>
                          <a:ea typeface="SimSun" pitchFamily="2" charset="-122"/>
                          <a:cs typeface="Arial" charset="0"/>
                        </a:rPr>
                        <a:t>Exam I (mid-term)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Arial" charset="0"/>
                          <a:ea typeface="SimSun" pitchFamily="2" charset="-122"/>
                          <a:cs typeface="Arial" charset="0"/>
                        </a:rPr>
                        <a:t>30%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charset="0"/>
                          <a:ea typeface="SimSun" pitchFamily="2" charset="-122"/>
                          <a:cs typeface="Arial" charset="0"/>
                        </a:rPr>
                        <a:t>Exam II (final)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0000"/>
                          </a:solidFill>
                          <a:effectLst/>
                          <a:latin typeface="Arial" charset="0"/>
                          <a:ea typeface="SimSun" pitchFamily="2" charset="-122"/>
                          <a:cs typeface="Arial" charset="0"/>
                        </a:rPr>
                        <a:t>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41362" name="Picture 18" descr="j0288928"/>
          <p:cNvPicPr>
            <a:picLocks noChangeAspect="1" noChangeArrowheads="1" noCrop="1"/>
          </p:cNvPicPr>
          <p:nvPr/>
        </p:nvPicPr>
        <p:blipFill>
          <a:blip r:embed="rId3" cstate="print"/>
          <a:srcRect/>
          <a:stretch>
            <a:fillRect/>
          </a:stretch>
        </p:blipFill>
        <p:spPr bwMode="auto">
          <a:xfrm>
            <a:off x="7239000" y="764704"/>
            <a:ext cx="1905000" cy="180340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EAE15FBB-C212-4CCE-963E-E89263F0DE18}" type="slidenum">
              <a:rPr lang="en-US" smtClean="0"/>
              <a:pPr/>
              <a:t>7</a:t>
            </a:fld>
            <a:endParaRPr lang="en-US"/>
          </a:p>
        </p:txBody>
      </p:sp>
      <p:sp>
        <p:nvSpPr>
          <p:cNvPr id="12"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41362"/>
                                        </p:tgtEl>
                                        <p:attrNameLst>
                                          <p:attrName>style.visibility</p:attrName>
                                        </p:attrNameLst>
                                      </p:cBhvr>
                                      <p:to>
                                        <p:strVal val="visible"/>
                                      </p:to>
                                    </p:set>
                                    <p:anim calcmode="lin" valueType="num">
                                      <p:cBhvr additive="base">
                                        <p:cTn id="7" dur="500" fill="hold"/>
                                        <p:tgtEl>
                                          <p:spTgt spid="441362"/>
                                        </p:tgtEl>
                                        <p:attrNameLst>
                                          <p:attrName>ppt_x</p:attrName>
                                        </p:attrNameLst>
                                      </p:cBhvr>
                                      <p:tavLst>
                                        <p:tav tm="0">
                                          <p:val>
                                            <p:strVal val="0-#ppt_w/2"/>
                                          </p:val>
                                        </p:tav>
                                        <p:tav tm="100000">
                                          <p:val>
                                            <p:strVal val="#ppt_x"/>
                                          </p:val>
                                        </p:tav>
                                      </p:tavLst>
                                    </p:anim>
                                    <p:anim calcmode="lin" valueType="num">
                                      <p:cBhvr additive="base">
                                        <p:cTn id="8" dur="500" fill="hold"/>
                                        <p:tgtEl>
                                          <p:spTgt spid="4413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1347">
                                            <p:txEl>
                                              <p:pRg st="0" end="0"/>
                                            </p:txEl>
                                          </p:spTgt>
                                        </p:tgtEl>
                                        <p:attrNameLst>
                                          <p:attrName>style.visibility</p:attrName>
                                        </p:attrNameLst>
                                      </p:cBhvr>
                                      <p:to>
                                        <p:strVal val="visible"/>
                                      </p:to>
                                    </p:set>
                                    <p:anim calcmode="lin" valueType="num">
                                      <p:cBhvr additive="base">
                                        <p:cTn id="13" dur="500" fill="hold"/>
                                        <p:tgtEl>
                                          <p:spTgt spid="44134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1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1347">
                                            <p:txEl>
                                              <p:pRg st="1" end="1"/>
                                            </p:txEl>
                                          </p:spTgt>
                                        </p:tgtEl>
                                        <p:attrNameLst>
                                          <p:attrName>style.visibility</p:attrName>
                                        </p:attrNameLst>
                                      </p:cBhvr>
                                      <p:to>
                                        <p:strVal val="visible"/>
                                      </p:to>
                                    </p:set>
                                    <p:anim calcmode="lin" valueType="num">
                                      <p:cBhvr additive="base">
                                        <p:cTn id="19" dur="500" fill="hold"/>
                                        <p:tgtEl>
                                          <p:spTgt spid="44134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1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441404"/>
                                        </p:tgtEl>
                                        <p:attrNameLst>
                                          <p:attrName>style.visibility</p:attrName>
                                        </p:attrNameLst>
                                      </p:cBhvr>
                                      <p:to>
                                        <p:strVal val="visible"/>
                                      </p:to>
                                    </p:set>
                                    <p:anim calcmode="lin" valueType="num">
                                      <p:cBhvr>
                                        <p:cTn id="25" dur="500" fill="hold"/>
                                        <p:tgtEl>
                                          <p:spTgt spid="441404"/>
                                        </p:tgtEl>
                                        <p:attrNameLst>
                                          <p:attrName>ppt_w</p:attrName>
                                        </p:attrNameLst>
                                      </p:cBhvr>
                                      <p:tavLst>
                                        <p:tav tm="0">
                                          <p:val>
                                            <p:fltVal val="0"/>
                                          </p:val>
                                        </p:tav>
                                        <p:tav tm="100000">
                                          <p:val>
                                            <p:strVal val="#ppt_w"/>
                                          </p:val>
                                        </p:tav>
                                      </p:tavLst>
                                    </p:anim>
                                    <p:anim calcmode="lin" valueType="num">
                                      <p:cBhvr>
                                        <p:cTn id="26" dur="500" fill="hold"/>
                                        <p:tgtEl>
                                          <p:spTgt spid="44140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TW" smtClean="0"/>
              <a:t>Financial Calculator</a:t>
            </a:r>
            <a:endParaRPr lang="zh-TW" altLang="en-US" dirty="0"/>
          </a:p>
        </p:txBody>
      </p:sp>
      <p:sp>
        <p:nvSpPr>
          <p:cNvPr id="9" name="Content Placeholder 8"/>
          <p:cNvSpPr>
            <a:spLocks noGrp="1"/>
          </p:cNvSpPr>
          <p:nvPr>
            <p:ph sz="half" idx="1"/>
          </p:nvPr>
        </p:nvSpPr>
        <p:spPr>
          <a:xfrm>
            <a:off x="179512" y="1600200"/>
            <a:ext cx="4752528" cy="4525963"/>
          </a:xfrm>
        </p:spPr>
        <p:txBody>
          <a:bodyPr>
            <a:normAutofit fontScale="85000" lnSpcReduction="20000"/>
          </a:bodyPr>
          <a:lstStyle/>
          <a:p>
            <a:pPr lvl="0"/>
            <a:r>
              <a:rPr lang="en-US" altLang="zh-TW" sz="2000" dirty="0" smtClean="0"/>
              <a:t>Financial calculators have built-in functions that save time in solving time value of money problems, and their use is permitted in examinations. We will also work on examples using financial calculators in lectures. </a:t>
            </a:r>
          </a:p>
          <a:p>
            <a:pPr lvl="0"/>
            <a:r>
              <a:rPr lang="en-US" altLang="zh-TW" sz="2000" dirty="0" smtClean="0"/>
              <a:t>It is recommended that you buy a financial calculator and become proficient in using its time value of money functions before we start the chapter on time value of money. You should refer to the user manual for instructions. </a:t>
            </a:r>
          </a:p>
          <a:p>
            <a:pPr lvl="0"/>
            <a:r>
              <a:rPr lang="en-US" altLang="zh-TW" sz="2000" dirty="0" smtClean="0"/>
              <a:t>Financial calculator: recommended models – TI BA II Plus or </a:t>
            </a:r>
            <a:r>
              <a:rPr lang="en-US" altLang="zh-TW" sz="2000" b="1" dirty="0" smtClean="0"/>
              <a:t>HP 12C</a:t>
            </a:r>
            <a:endParaRPr lang="zh-TW" altLang="zh-TW" sz="2000" b="1" dirty="0" smtClean="0"/>
          </a:p>
          <a:p>
            <a:r>
              <a:rPr lang="en-US" altLang="zh-TW" sz="2000" dirty="0" smtClean="0"/>
              <a:t>NOTE: Programmable calculators and calculators with text display functions are NOT allowed during examinations. All HKEAA approved calculators are allowed during examinations.</a:t>
            </a:r>
            <a:endParaRPr lang="zh-TW" altLang="zh-TW" sz="2000" dirty="0" smtClean="0"/>
          </a:p>
          <a:p>
            <a:endParaRPr lang="zh-TW" altLang="en-US" sz="2000" dirty="0"/>
          </a:p>
        </p:txBody>
      </p:sp>
      <p:sp>
        <p:nvSpPr>
          <p:cNvPr id="3" name="Slide Number Placeholder 2"/>
          <p:cNvSpPr>
            <a:spLocks noGrp="1"/>
          </p:cNvSpPr>
          <p:nvPr>
            <p:ph type="sldNum" sz="quarter" idx="12"/>
          </p:nvPr>
        </p:nvSpPr>
        <p:spPr/>
        <p:txBody>
          <a:bodyPr/>
          <a:lstStyle/>
          <a:p>
            <a:fld id="{EAE15FBB-C212-4CCE-963E-E89263F0DE18}" type="slidenum">
              <a:rPr lang="en-US" smtClean="0"/>
              <a:pPr/>
              <a:t>8</a:t>
            </a:fld>
            <a:endParaRPr lang="en-US"/>
          </a:p>
        </p:txBody>
      </p:sp>
      <p:sp>
        <p:nvSpPr>
          <p:cNvPr id="6" name="Rectangle 2"/>
          <p:cNvSpPr txBox="1">
            <a:spLocks noChangeArrowheads="1"/>
          </p:cNvSpPr>
          <p:nvPr/>
        </p:nvSpPr>
        <p:spPr>
          <a:xfrm>
            <a:off x="251520" y="764704"/>
            <a:ext cx="8640960" cy="922114"/>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zh-CN" sz="3400" b="1" i="0" u="none" strike="noStrike" kern="1200" cap="none" spc="0" normalizeH="0" baseline="0" noProof="0" dirty="0" smtClean="0">
              <a:ln>
                <a:noFill/>
              </a:ln>
              <a:solidFill>
                <a:srgbClr val="00216E"/>
              </a:solidFill>
              <a:effectLst/>
              <a:uLnTx/>
              <a:uFillTx/>
              <a:latin typeface="Arial" pitchFamily="34" charset="0"/>
              <a:ea typeface="SimSun" pitchFamily="2" charset="-122"/>
              <a:cs typeface="+mj-cs"/>
            </a:endParaRPr>
          </a:p>
        </p:txBody>
      </p:sp>
      <p:sp>
        <p:nvSpPr>
          <p:cNvPr id="7"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15" name="Picture 2" descr="Image result for image for HP12C">
            <a:hlinkClick r:id="rId2"/>
          </p:cNvPr>
          <p:cNvPicPr>
            <a:picLocks noGrp="1" noChangeAspect="1" noChangeArrowheads="1"/>
          </p:cNvPicPr>
          <p:nvPr>
            <p:ph sz="half" idx="2"/>
          </p:nvPr>
        </p:nvPicPr>
        <p:blipFill>
          <a:blip r:embed="rId3" cstate="print"/>
          <a:srcRect/>
          <a:stretch>
            <a:fillRect/>
          </a:stretch>
        </p:blipFill>
        <p:spPr bwMode="auto">
          <a:xfrm>
            <a:off x="5105400" y="2636912"/>
            <a:ext cx="4038600" cy="2617013"/>
          </a:xfrm>
          <a:prstGeom prst="rect">
            <a:avLst/>
          </a:prstGeom>
          <a:noFill/>
        </p:spPr>
      </p:pic>
      <p:sp>
        <p:nvSpPr>
          <p:cNvPr id="16" name="Rectangle 15"/>
          <p:cNvSpPr/>
          <p:nvPr/>
        </p:nvSpPr>
        <p:spPr>
          <a:xfrm>
            <a:off x="5364088" y="3573016"/>
            <a:ext cx="1728192"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 name="Straight Arrow Connector 18"/>
          <p:cNvCxnSpPr/>
          <p:nvPr/>
        </p:nvCxnSpPr>
        <p:spPr>
          <a:xfrm>
            <a:off x="3491880" y="3501008"/>
            <a:ext cx="1800200" cy="21602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Online Quizzes</a:t>
            </a:r>
            <a:endParaRPr lang="zh-TW" altLang="en-US" dirty="0"/>
          </a:p>
        </p:txBody>
      </p:sp>
      <p:sp>
        <p:nvSpPr>
          <p:cNvPr id="3" name="Content Placeholder 2"/>
          <p:cNvSpPr>
            <a:spLocks noGrp="1"/>
          </p:cNvSpPr>
          <p:nvPr>
            <p:ph idx="1"/>
          </p:nvPr>
        </p:nvSpPr>
        <p:spPr/>
        <p:txBody>
          <a:bodyPr/>
          <a:lstStyle/>
          <a:p>
            <a:r>
              <a:rPr lang="en-US" altLang="zh-TW" dirty="0" smtClean="0"/>
              <a:t>Are designed to check that you have mastered the key concepts from the class</a:t>
            </a:r>
          </a:p>
          <a:p>
            <a:r>
              <a:rPr lang="en-US" altLang="zh-TW" dirty="0" smtClean="0"/>
              <a:t>Will help prepare you for the exams</a:t>
            </a:r>
          </a:p>
          <a:p>
            <a:r>
              <a:rPr lang="en-US" altLang="zh-TW" dirty="0" smtClean="0"/>
              <a:t>Will be spaced out through the course </a:t>
            </a:r>
          </a:p>
          <a:p>
            <a:r>
              <a:rPr lang="en-US" altLang="zh-TW" dirty="0" smtClean="0"/>
              <a:t>Will be taken </a:t>
            </a:r>
            <a:r>
              <a:rPr lang="en-US" altLang="zh-TW" b="1" dirty="0" smtClean="0"/>
              <a:t>online</a:t>
            </a:r>
            <a:r>
              <a:rPr lang="en-US" altLang="zh-TW" dirty="0" smtClean="0"/>
              <a:t> in a limited time</a:t>
            </a:r>
          </a:p>
          <a:p>
            <a:r>
              <a:rPr lang="en-US" altLang="zh-TW" dirty="0" smtClean="0"/>
              <a:t>Will cover materials covered in class</a:t>
            </a:r>
          </a:p>
          <a:p>
            <a:r>
              <a:rPr lang="en-US" altLang="zh-TW" dirty="0" smtClean="0"/>
              <a:t>Will take the form of MCQ and T/F questions</a:t>
            </a:r>
          </a:p>
          <a:p>
            <a:r>
              <a:rPr lang="en-US" altLang="zh-TW" dirty="0" smtClean="0"/>
              <a:t>Represent </a:t>
            </a:r>
            <a:r>
              <a:rPr lang="en-US" altLang="zh-TW" b="1" dirty="0" smtClean="0"/>
              <a:t>6%</a:t>
            </a:r>
            <a:r>
              <a:rPr lang="en-US" altLang="zh-TW" dirty="0" smtClean="0"/>
              <a:t> of the grade (3% each)</a:t>
            </a:r>
            <a:endParaRPr lang="zh-TW" altLang="en-US" dirty="0"/>
          </a:p>
        </p:txBody>
      </p:sp>
      <p:sp>
        <p:nvSpPr>
          <p:cNvPr id="6" name="Slide Number Placeholder 5"/>
          <p:cNvSpPr>
            <a:spLocks noGrp="1"/>
          </p:cNvSpPr>
          <p:nvPr>
            <p:ph type="sldNum" sz="quarter" idx="12"/>
          </p:nvPr>
        </p:nvSpPr>
        <p:spPr/>
        <p:txBody>
          <a:bodyPr/>
          <a:lstStyle/>
          <a:p>
            <a:fld id="{EAE15FBB-C212-4CCE-963E-E89263F0DE18}" type="slidenum">
              <a:rPr lang="en-US" smtClean="0"/>
              <a:pPr/>
              <a:t>9</a:t>
            </a:fld>
            <a:endParaRPr lang="en-US"/>
          </a:p>
        </p:txBody>
      </p:sp>
      <p:sp>
        <p:nvSpPr>
          <p:cNvPr id="7" name="Footer Placeholder 7"/>
          <p:cNvSpPr txBox="1">
            <a:spLocks/>
          </p:cNvSpPr>
          <p:nvPr/>
        </p:nvSpPr>
        <p:spPr>
          <a:xfrm>
            <a:off x="0" y="6492875"/>
            <a:ext cx="8892480" cy="365125"/>
          </a:xfrm>
          <a:prstGeom prst="rect">
            <a:avLst/>
          </a:prstGeom>
        </p:spPr>
        <p:txBody>
          <a:bodyPr/>
          <a:lstStyle/>
          <a:p>
            <a:pPr lvl="0"/>
            <a:r>
              <a:rPr lang="en-US" altLang="zh-TW" dirty="0" smtClean="0"/>
              <a:t>FINA 2303 - </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NRSTYLE" val="Green Flat Text Box"/>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TotalTime>
  <Words>5060</Words>
  <Application>Microsoft Office PowerPoint</Application>
  <PresentationFormat>On-screen Show (4:3)</PresentationFormat>
  <Paragraphs>605</Paragraphs>
  <Slides>56</Slides>
  <Notes>36</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FINA 2303 Financial Management</vt:lpstr>
      <vt:lpstr>Important Notice</vt:lpstr>
      <vt:lpstr>Course Objectives</vt:lpstr>
      <vt:lpstr>Course Outline</vt:lpstr>
      <vt:lpstr>Detailed Course Agenda – Part I</vt:lpstr>
      <vt:lpstr>Detailed Course Agenda – Part II</vt:lpstr>
      <vt:lpstr> Grading</vt:lpstr>
      <vt:lpstr>Financial Calculator</vt:lpstr>
      <vt:lpstr>Online Quizzes</vt:lpstr>
      <vt:lpstr>Required Textbook</vt:lpstr>
      <vt:lpstr>My Finance Lab – required </vt:lpstr>
      <vt:lpstr>Homework: My Finance Lab (MFL) Assignments</vt:lpstr>
      <vt:lpstr>Participation</vt:lpstr>
      <vt:lpstr>Personal Response System (PRS) </vt:lpstr>
      <vt:lpstr>Exams</vt:lpstr>
      <vt:lpstr>Some Important Rules</vt:lpstr>
      <vt:lpstr>Copyright Issues</vt:lpstr>
      <vt:lpstr>Contact Info</vt:lpstr>
      <vt:lpstr>Ask Questions</vt:lpstr>
      <vt:lpstr>Part I - CHAPTER 1</vt:lpstr>
      <vt:lpstr>Chapter 1 Outline</vt:lpstr>
      <vt:lpstr>Learning Objectives</vt:lpstr>
      <vt:lpstr>1.1 Why Study Finance?</vt:lpstr>
      <vt:lpstr>Your Turn! (PRS, please)</vt:lpstr>
      <vt:lpstr>Quick reminder on types of firms</vt:lpstr>
      <vt:lpstr>Table 1.1  Characteristics of the Different Types of Firms (US specific)</vt:lpstr>
      <vt:lpstr>1.3 The Financial Manager</vt:lpstr>
      <vt:lpstr>1.3 The Financial Manager</vt:lpstr>
      <vt:lpstr>1.4 The Financial Manager’s Place  in the Corporation</vt:lpstr>
      <vt:lpstr>Figure 1.2  The Financial Functions Within a Corporation</vt:lpstr>
      <vt:lpstr>1.4 The Financial Manager’s Place in the Corporation</vt:lpstr>
      <vt:lpstr>1.5 The Stock Market</vt:lpstr>
      <vt:lpstr>Market capitalisation of top global stock exchanges (as of Sept 16)</vt:lpstr>
      <vt:lpstr>Top IPO markets</vt:lpstr>
      <vt:lpstr>1.5 The Stock Market</vt:lpstr>
      <vt:lpstr>Primary v. Secondary Markets</vt:lpstr>
      <vt:lpstr>Exchanges vs. Over-the-Counter (OTC)</vt:lpstr>
      <vt:lpstr>1.5 The Stock Market</vt:lpstr>
      <vt:lpstr>Trading venues in the US</vt:lpstr>
      <vt:lpstr>Game: Identify these Asian securities exchanges</vt:lpstr>
      <vt:lpstr>Current issues related to market organization</vt:lpstr>
      <vt:lpstr>The rise of e-trading and loss of jobs</vt:lpstr>
      <vt:lpstr>PowerPoint Presentation</vt:lpstr>
      <vt:lpstr>The next merger: DB-LSE?</vt:lpstr>
      <vt:lpstr>Your Turn! (PRS please)</vt:lpstr>
      <vt:lpstr>1.5 The Stock Market</vt:lpstr>
      <vt:lpstr>1.5 The Stock Market</vt:lpstr>
      <vt:lpstr>1.6 Financial Institutions</vt:lpstr>
      <vt:lpstr>Role of financial institutions</vt:lpstr>
      <vt:lpstr>1.6 Financial Institutions</vt:lpstr>
      <vt:lpstr>Financial System</vt:lpstr>
      <vt:lpstr>1.6 Financial Institutions</vt:lpstr>
      <vt:lpstr>1.6 Financial Institutions</vt:lpstr>
      <vt:lpstr>Table 1.2  Financial Institutions and Their Roles in the Financial Cycle</vt:lpstr>
      <vt:lpstr>Types of Financial Institutions</vt:lpstr>
      <vt:lpstr>Chapter Quiz</vt:lpstr>
    </vt:vector>
  </TitlesOfParts>
  <Company>Fleishman-Hillard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Fleishman-Hillard</dc:creator>
  <cp:lastModifiedBy>Benson</cp:lastModifiedBy>
  <cp:revision>34</cp:revision>
  <dcterms:created xsi:type="dcterms:W3CDTF">2012-08-01T08:13:54Z</dcterms:created>
  <dcterms:modified xsi:type="dcterms:W3CDTF">2017-03-29T02:17:24Z</dcterms:modified>
</cp:coreProperties>
</file>