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Playfair Display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layfairDisplay-bold.fntdata"/><Relationship Id="rId30" Type="http://schemas.openxmlformats.org/officeDocument/2006/relationships/font" Target="fonts/PlayfairDisplay-regular.fntdata"/><Relationship Id="rId11" Type="http://schemas.openxmlformats.org/officeDocument/2006/relationships/slide" Target="slides/slide7.xml"/><Relationship Id="rId33" Type="http://schemas.openxmlformats.org/officeDocument/2006/relationships/font" Target="fonts/PlayfairDisplay-boldItalic.fntdata"/><Relationship Id="rId10" Type="http://schemas.openxmlformats.org/officeDocument/2006/relationships/slide" Target="slides/slide6.xml"/><Relationship Id="rId32" Type="http://schemas.openxmlformats.org/officeDocument/2006/relationships/font" Target="fonts/PlayfairDisplay-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39" Type="http://schemas.openxmlformats.org/officeDocument/2006/relationships/font" Target="fonts/Oswald-bold.fntdata"/><Relationship Id="rId16" Type="http://schemas.openxmlformats.org/officeDocument/2006/relationships/slide" Target="slides/slide12.xml"/><Relationship Id="rId38" Type="http://schemas.openxmlformats.org/officeDocument/2006/relationships/font" Target="fonts/Oswald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fae35b8a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fae35b8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02be941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02be94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ae35b8a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fae35b8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02be9410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02be94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fae35b8a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fae35b8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02be9410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02be94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fae35b8a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fae35b8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fae35b8a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fae35b8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fae35b8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fae35b8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fae35b8a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fae35b8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fae35b8a_0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fae35b8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fae35b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fae35b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fae35b8a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4fae35b8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fae35b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fae35b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fae35b8a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fae35b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fae35b8a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fae35b8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fae35b8a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fae35b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fae35b8a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fae35b8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fae35b8a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fae35b8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fae35b8a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fae35b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Kapita Selekta PCR 2018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Maret 15,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Gambaran Perkuliahan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 startAt="5"/>
            </a:pPr>
            <a:r>
              <a:rPr lang="en" sz="1900"/>
              <a:t>Setiap </a:t>
            </a:r>
            <a:r>
              <a:rPr lang="en" sz="1900">
                <a:highlight>
                  <a:srgbClr val="FFFF00"/>
                </a:highlight>
              </a:rPr>
              <a:t>“Kelompok Pelaksana”</a:t>
            </a:r>
            <a:r>
              <a:rPr lang="en" sz="1900"/>
              <a:t> membentuk formasi kepanitiaan masing-masing sesuai kebutuhan, dan didampingi oleh dosen koordinator masing-masing.</a:t>
            </a:r>
            <a:br>
              <a:rPr lang="en" sz="1900"/>
            </a:b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 startAt="5"/>
            </a:pPr>
            <a:r>
              <a:rPr lang="en" sz="1900"/>
              <a:t>Mahasiswa </a:t>
            </a:r>
            <a:r>
              <a:rPr lang="en" sz="1900">
                <a:highlight>
                  <a:srgbClr val="FFFF00"/>
                </a:highlight>
              </a:rPr>
              <a:t>“Kelompok Pelaksana” </a:t>
            </a:r>
            <a:r>
              <a:rPr lang="en" sz="1900"/>
              <a:t>membuat </a:t>
            </a:r>
            <a:r>
              <a:rPr lang="en" sz="1900">
                <a:highlight>
                  <a:srgbClr val="FFFF00"/>
                </a:highlight>
              </a:rPr>
              <a:t>“Laporan Kegiatan Kelompok Pelaksana”</a:t>
            </a:r>
            <a:r>
              <a:rPr lang="en" sz="1900"/>
              <a:t>. </a:t>
            </a:r>
            <a:r>
              <a:rPr i="1" lang="en" sz="1900"/>
              <a:t>1 kelompok 1 laporan</a:t>
            </a:r>
            <a:r>
              <a:rPr lang="en" sz="1900"/>
              <a:t>.</a:t>
            </a:r>
            <a:br>
              <a:rPr lang="en" sz="1900"/>
            </a:b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 startAt="5"/>
            </a:pPr>
            <a:r>
              <a:rPr lang="en" sz="1900"/>
              <a:t>Mahasiswa </a:t>
            </a:r>
            <a:r>
              <a:rPr lang="en" sz="1900">
                <a:highlight>
                  <a:srgbClr val="FFFF00"/>
                </a:highlight>
              </a:rPr>
              <a:t>“Bukan Pelaksana” </a:t>
            </a:r>
            <a:r>
              <a:rPr lang="en" sz="1900"/>
              <a:t>membuat </a:t>
            </a:r>
            <a:r>
              <a:rPr lang="en" sz="1900">
                <a:highlight>
                  <a:srgbClr val="FFFF00"/>
                </a:highlight>
              </a:rPr>
              <a:t>“Laporan Mandiri”</a:t>
            </a:r>
            <a:r>
              <a:rPr lang="en" sz="1900"/>
              <a:t>.</a:t>
            </a:r>
            <a:br>
              <a:rPr lang="en" sz="1900"/>
            </a:b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Gambaran Perkuliahan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 startAt="8"/>
            </a:pPr>
            <a:r>
              <a:rPr lang="en" sz="1900">
                <a:highlight>
                  <a:srgbClr val="FFFF00"/>
                </a:highlight>
              </a:rPr>
              <a:t>“Laporan Kegiatan Kelompok Pelaksana” </a:t>
            </a:r>
            <a:r>
              <a:rPr lang="en" sz="1900"/>
              <a:t>dikumpulkan maksimal jam 08:00 WIB, 1 minggu setelah pelaksanaan.</a:t>
            </a:r>
            <a:br>
              <a:rPr lang="en" sz="1900"/>
            </a:b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 startAt="8"/>
            </a:pPr>
            <a:r>
              <a:rPr lang="en" sz="1900">
                <a:highlight>
                  <a:srgbClr val="FFFF00"/>
                </a:highlight>
              </a:rPr>
              <a:t>“Laporan Mandiri”</a:t>
            </a:r>
            <a:r>
              <a:rPr lang="en" sz="1900"/>
              <a:t> dikumpulkan secara rutin di </a:t>
            </a:r>
            <a:r>
              <a:rPr i="1" lang="en" sz="1900"/>
              <a:t>Google Classroom</a:t>
            </a:r>
            <a:r>
              <a:rPr lang="en" sz="1900"/>
              <a:t>, maksimal 1 jam setelah pertemuan kapita selekta selesai.</a:t>
            </a:r>
            <a:br>
              <a:rPr lang="en" sz="1900"/>
            </a:b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 Kelompok Pelaksana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-3000" y="1234075"/>
            <a:ext cx="91440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Mencari pembicara yang akan mengisi materi.</a:t>
            </a:r>
            <a:br>
              <a:rPr lang="en" sz="2000"/>
            </a:br>
            <a:r>
              <a:rPr lang="en" sz="2000"/>
              <a:t>Isi google form pendaftaran data pemateri, maksimal 22 maret 2018 jam 08:00 WIB.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00"/>
                </a:highlight>
              </a:rPr>
              <a:t>Siapa yang menjadi Pembicara?</a:t>
            </a:r>
            <a:endParaRPr b="1" sz="2000">
              <a:highlight>
                <a:srgbClr val="FFFF00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Siapa Saja Boleh Baik dari Internal Kampus, Mitra Kampus, Alumni, Tokoh Daerah, Tokoh Nasional, Lembaga, Dll.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25406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Pembicara bersifat Sharing and Unbudgetable. Sesuai Topik</a:t>
            </a:r>
            <a:endParaRPr b="1" sz="2400" u="sng">
              <a:solidFill>
                <a:srgbClr val="25406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00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 Kelompok Pelaksana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Mempersiapkan teknis pelaksanaan kuliah umum</a:t>
            </a:r>
            <a:r>
              <a:rPr lang="en" sz="2000"/>
              <a:t> satu sesi yang menjadi tanggungjawabnya, meliputi:</a:t>
            </a:r>
            <a:endParaRPr sz="2000"/>
          </a:p>
          <a:p>
            <a:pPr indent="-355600" lvl="1" marL="914400" rtl="0" algn="just">
              <a:spcBef>
                <a:spcPts val="160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Menentukan susunan panitia. EO.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Publikasi informasi tentang perkuliahan yang akan diselenggarakan (melalui poster, media sosial, dsb)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Persiapan kelas (infokus, laptop, sound system dll).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Mengambil presensi seluruh kelas peserta di BAAK.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Menjemput pembicara.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 Kelompok Pelaksana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3102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AutoNum type="alphaLcPeriod" startAt="6"/>
            </a:pPr>
            <a:r>
              <a:rPr lang="en" sz="2600"/>
              <a:t>Mengumpulkan presensi kelas dan memberikan ke masing-masing koordinator.</a:t>
            </a:r>
            <a:endParaRPr sz="26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AutoNum type="alphaLcPeriod" startAt="6"/>
            </a:pPr>
            <a:r>
              <a:rPr lang="en" sz="2600"/>
              <a:t>Menjaga suasana dan kondisi peserta perkuliahan agar dapat kondusif dan menarik.</a:t>
            </a:r>
            <a:endParaRPr sz="26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AutoNum type="alphaLcPeriod" startAt="6"/>
            </a:pPr>
            <a:r>
              <a:rPr lang="en" sz="2600"/>
              <a:t>Mempersiapkan Konsumsi untuk pembicara dan pembimbing (Dana Sudah Tersedia).</a:t>
            </a:r>
            <a:endParaRPr sz="2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 Kelompok Pelaksana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AutoNum type="alphaLcPeriod" startAt="9"/>
            </a:pPr>
            <a:r>
              <a:rPr lang="en" sz="2600"/>
              <a:t>Mempersiapkan souvenir, plakat untuk narasumber.</a:t>
            </a:r>
            <a:endParaRPr sz="26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AutoNum type="alphaLcPeriod" startAt="9"/>
            </a:pPr>
            <a:r>
              <a:rPr lang="en" sz="2400"/>
              <a:t>Mempersiapkan surat undangan atau permohonan izin untuk narasumber.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AutoNum type="alphaLcPeriod" startAt="9"/>
            </a:pPr>
            <a:r>
              <a:rPr lang="en" sz="2400"/>
              <a:t>Membersihkan dan merapikan tempat perkuliahan setelah perkuliahan berakhir. 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AutoNum type="alphaLcPeriod" startAt="9"/>
            </a:pPr>
            <a:r>
              <a:rPr lang="en" sz="2400"/>
              <a:t>Membuat laporan kegiatan kelompok pelaksana.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 Kelompok Pelaksana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 startAt="7"/>
            </a:pPr>
            <a:r>
              <a:rPr lang="en" sz="2400"/>
              <a:t>Mempersiapkan surat undangan atau permohonan izin untuk narasumber.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 startAt="7"/>
            </a:pPr>
            <a:r>
              <a:rPr lang="en" sz="2400"/>
              <a:t>Membersihkan dan merapikan tempat perkuliahan setelah perkuliahan berakhir. 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 startAt="7"/>
            </a:pPr>
            <a:r>
              <a:rPr lang="en" sz="2400"/>
              <a:t>Membuat </a:t>
            </a:r>
            <a:r>
              <a:rPr lang="en" sz="1900">
                <a:highlight>
                  <a:srgbClr val="FFFF00"/>
                </a:highlight>
              </a:rPr>
              <a:t>“Laporan Kegiatan Kelompok Pelaksana”</a:t>
            </a:r>
            <a:r>
              <a:rPr lang="en" sz="2400"/>
              <a:t>. Dikumpulkan maksimal 1 minggu di Google Classroom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Peran </a:t>
            </a:r>
            <a:r>
              <a:rPr lang="en"/>
              <a:t>Koordinator</a:t>
            </a:r>
            <a:endParaRPr/>
          </a:p>
        </p:txBody>
      </p:sp>
      <p:sp>
        <p:nvSpPr>
          <p:cNvPr id="150" name="Google Shape;150;p29"/>
          <p:cNvSpPr txBox="1"/>
          <p:nvPr>
            <p:ph idx="2" type="body"/>
          </p:nvPr>
        </p:nvSpPr>
        <p:spPr>
          <a:xfrm>
            <a:off x="4551600" y="443425"/>
            <a:ext cx="4592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b="1" lang="en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IDI </a:t>
            </a:r>
            <a:r>
              <a:rPr b="1" lang="en" sz="30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Template Dokumentasi, Pendaftaran Pemateri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b="1" lang="en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DNS </a:t>
            </a:r>
            <a:r>
              <a:rPr b="1" lang="en" sz="30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Sertifikat, Surat Undangan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b="1" lang="en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SCN </a:t>
            </a:r>
            <a:r>
              <a:rPr b="1" lang="en" sz="30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Plakat, Souvenir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b="1" lang="en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SNP </a:t>
            </a:r>
            <a:r>
              <a:rPr b="1" lang="en" sz="30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Dana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b="1" lang="en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MUZ </a:t>
            </a:r>
            <a:r>
              <a:rPr b="1" lang="en" sz="30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Ruangan, Layout, Sound System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Alur Proses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1"/>
          <p:cNvSpPr txBox="1"/>
          <p:nvPr>
            <p:ph idx="4294967295" type="body"/>
          </p:nvPr>
        </p:nvSpPr>
        <p:spPr>
          <a:xfrm>
            <a:off x="340925" y="2336550"/>
            <a:ext cx="15234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&lt; Hari H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62" name="Google Shape;162;p31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63" name="Google Shape;163;p3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p3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31"/>
          <p:cNvSpPr txBox="1"/>
          <p:nvPr>
            <p:ph idx="4294967295" type="body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Kelompok Pelaksana Mempersiapkan Kebutuhan Acara</a:t>
            </a:r>
            <a:endParaRPr sz="1600"/>
          </a:p>
        </p:txBody>
      </p:sp>
      <p:sp>
        <p:nvSpPr>
          <p:cNvPr id="166" name="Google Shape;166;p31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idx="4294967295" type="body"/>
          </p:nvPr>
        </p:nvSpPr>
        <p:spPr>
          <a:xfrm>
            <a:off x="2126326" y="2336550"/>
            <a:ext cx="15234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08:00-09:00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68" name="Google Shape;168;p31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69" name="Google Shape;169;p3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" name="Google Shape;170;p31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31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Kelompok Pelaksana Mempersiapkan Ruangan dan Teknis Acara</a:t>
            </a:r>
            <a:endParaRPr sz="1600"/>
          </a:p>
        </p:txBody>
      </p:sp>
      <p:sp>
        <p:nvSpPr>
          <p:cNvPr id="172" name="Google Shape;172;p31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>
            <p:ph idx="4294967295" type="body"/>
          </p:nvPr>
        </p:nvSpPr>
        <p:spPr>
          <a:xfrm>
            <a:off x="3767749" y="2336550"/>
            <a:ext cx="15234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09:00-11:00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74" name="Google Shape;174;p31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75" name="Google Shape;175;p3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p3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31"/>
          <p:cNvSpPr txBox="1"/>
          <p:nvPr>
            <p:ph idx="4294967295" type="body"/>
          </p:nvPr>
        </p:nvSpPr>
        <p:spPr>
          <a:xfrm>
            <a:off x="3304094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Pelaksanaan Kegiatan; Mahasiswa Bukan Pelaksana membuat Laporan Mandiri</a:t>
            </a:r>
            <a:endParaRPr sz="1600"/>
          </a:p>
        </p:txBody>
      </p:sp>
      <p:sp>
        <p:nvSpPr>
          <p:cNvPr id="178" name="Google Shape;178;p31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&lt; 08:00 wib H+7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80" name="Google Shape;180;p3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81" name="Google Shape;181;p3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2" name="Google Shape;182;p31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31"/>
          <p:cNvSpPr txBox="1"/>
          <p:nvPr>
            <p:ph idx="4294967295" type="body"/>
          </p:nvPr>
        </p:nvSpPr>
        <p:spPr>
          <a:xfrm>
            <a:off x="4203075" y="3456425"/>
            <a:ext cx="43611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Mahasiswa Bukan Pelaksana mengumpulkan laporan mandiri maksimal 1 jam setelah kuliah selesai.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Kelompok Pelaksana mengumpulkan laporan kegiatan kelompok.</a:t>
            </a:r>
            <a:endParaRPr sz="1600"/>
          </a:p>
        </p:txBody>
      </p:sp>
      <p:sp>
        <p:nvSpPr>
          <p:cNvPr id="184" name="Google Shape;184;p31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Akhir Semester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87" name="Google Shape;187;p3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3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31"/>
          <p:cNvSpPr txBox="1"/>
          <p:nvPr>
            <p:ph idx="4294967295" type="body"/>
          </p:nvPr>
        </p:nvSpPr>
        <p:spPr>
          <a:xfrm>
            <a:off x="6685979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Koordinator menilai laporan dan merilis nilai akhir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Kapita Selekta?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490250" y="526350"/>
            <a:ext cx="8442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PENTING!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TIDAK ADA </a:t>
            </a:r>
            <a:r>
              <a:rPr lang="en">
                <a:solidFill>
                  <a:schemeClr val="dk2"/>
                </a:solidFill>
              </a:rPr>
              <a:t>REVISI dan</a:t>
            </a:r>
            <a:r>
              <a:rPr lang="en">
                <a:solidFill>
                  <a:srgbClr val="000000"/>
                </a:solidFill>
              </a:rPr>
              <a:t> CO KAPITA SELEKTA! → GAGAL?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ULANG TAHUN DEPAN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EVALUASI</a:t>
            </a:r>
            <a:endParaRPr/>
          </a:p>
        </p:txBody>
      </p:sp>
      <p:sp>
        <p:nvSpPr>
          <p:cNvPr id="200" name="Google Shape;200;p33"/>
          <p:cNvSpPr txBox="1"/>
          <p:nvPr>
            <p:ph idx="2" type="body"/>
          </p:nvPr>
        </p:nvSpPr>
        <p:spPr>
          <a:xfrm>
            <a:off x="4551600" y="443425"/>
            <a:ext cx="4592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Kehadiran sesuai peraturan akademik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(50%) Softskill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(15%) Laporan Mandiri per pertemuan (per mhs 14 laporan mandiri) → tulis tangan pada tamplate yang disediakan, discan dan upload ke classroom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(35%) Laporan Kelompok, berdasarkan kelompok penampil → satu kelompok 1 kali laporan</a:t>
            </a:r>
            <a:endParaRPr b="1"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SELANJUTNYA ?</a:t>
            </a:r>
            <a:endParaRPr/>
          </a:p>
        </p:txBody>
      </p:sp>
      <p:sp>
        <p:nvSpPr>
          <p:cNvPr id="206" name="Google Shape;206;p34"/>
          <p:cNvSpPr txBox="1"/>
          <p:nvPr>
            <p:ph idx="2" type="body"/>
          </p:nvPr>
        </p:nvSpPr>
        <p:spPr>
          <a:xfrm>
            <a:off x="4551600" y="443425"/>
            <a:ext cx="4592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Penentuan Urutan Waktu Kelompok Pelaksana.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Kelompok pelaksana mendaftarkan pemateri maksimal 22 maret 2018 jam 08:00 WIB. Cek link di Google Classroom.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Pembagian Kelompok Pelaksana dan Urutan Tugas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3 TK A dan 3 TK B </a:t>
            </a:r>
            <a:r>
              <a:rPr lang="en" sz="2600">
                <a:highlight>
                  <a:srgbClr val="FFFF00"/>
                </a:highlight>
              </a:rPr>
              <a:t>(12)</a:t>
            </a:r>
            <a:endParaRPr sz="2600">
              <a:highlight>
                <a:srgbClr val="FFFF00"/>
              </a:highlight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3 TI A </a:t>
            </a:r>
            <a:r>
              <a:rPr lang="en" sz="2600">
                <a:highlight>
                  <a:srgbClr val="FFFF00"/>
                </a:highlight>
              </a:rPr>
              <a:t>(1)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3 TI B </a:t>
            </a:r>
            <a:r>
              <a:rPr lang="en" sz="2600">
                <a:highlight>
                  <a:srgbClr val="FFFF00"/>
                </a:highlight>
              </a:rPr>
              <a:t>(5)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3 TI C </a:t>
            </a:r>
            <a:r>
              <a:rPr lang="en" sz="2600">
                <a:highlight>
                  <a:srgbClr val="FFFF00"/>
                </a:highlight>
              </a:rPr>
              <a:t>(13)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3 </a:t>
            </a:r>
            <a:r>
              <a:rPr lang="en" sz="2600"/>
              <a:t>TM</a:t>
            </a:r>
            <a:r>
              <a:rPr lang="en" sz="2600"/>
              <a:t> A dan 3 TM B </a:t>
            </a:r>
            <a:r>
              <a:rPr lang="en" sz="2600">
                <a:highlight>
                  <a:srgbClr val="FFFF00"/>
                </a:highlight>
              </a:rPr>
              <a:t>(6)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3 </a:t>
            </a:r>
            <a:r>
              <a:rPr lang="en" sz="2600"/>
              <a:t>TM</a:t>
            </a:r>
            <a:r>
              <a:rPr lang="en" sz="2600"/>
              <a:t> C dan 3 TT </a:t>
            </a:r>
            <a:r>
              <a:rPr lang="en" sz="2600">
                <a:highlight>
                  <a:srgbClr val="FFFF00"/>
                </a:highlight>
              </a:rPr>
              <a:t>(4)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3 TE A, 3 TE B </a:t>
            </a:r>
            <a:r>
              <a:rPr lang="en" sz="2600">
                <a:highlight>
                  <a:srgbClr val="FFFF00"/>
                </a:highlight>
              </a:rPr>
              <a:t>(8)</a:t>
            </a:r>
            <a:endParaRPr sz="2600"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3 AKT B </a:t>
            </a:r>
            <a:r>
              <a:rPr lang="en" sz="2600">
                <a:highlight>
                  <a:srgbClr val="FFFF00"/>
                </a:highlight>
              </a:rPr>
              <a:t>(11)</a:t>
            </a:r>
            <a:endParaRPr sz="2600"/>
          </a:p>
        </p:txBody>
      </p:sp>
      <p:sp>
        <p:nvSpPr>
          <p:cNvPr id="213" name="Google Shape;213;p3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 startAt="9"/>
            </a:pPr>
            <a:r>
              <a:rPr lang="en" sz="2600"/>
              <a:t>3 AKT A, 3 AKT C </a:t>
            </a:r>
            <a:r>
              <a:rPr lang="en" sz="2600">
                <a:highlight>
                  <a:srgbClr val="FFFF00"/>
                </a:highlight>
              </a:rPr>
              <a:t>(15)</a:t>
            </a:r>
            <a:endParaRPr sz="2600">
              <a:highlight>
                <a:srgbClr val="FFFF00"/>
              </a:highlight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 startAt="9"/>
            </a:pPr>
            <a:r>
              <a:rPr lang="en" sz="2600"/>
              <a:t>4 SI A </a:t>
            </a:r>
            <a:r>
              <a:rPr lang="en" sz="2600">
                <a:highlight>
                  <a:srgbClr val="FFFF00"/>
                </a:highlight>
              </a:rPr>
              <a:t>(9)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 startAt="9"/>
            </a:pPr>
            <a:r>
              <a:rPr lang="en" sz="2600"/>
              <a:t>4 SI B </a:t>
            </a:r>
            <a:r>
              <a:rPr lang="en" sz="2600">
                <a:highlight>
                  <a:srgbClr val="FFFF00"/>
                </a:highlight>
              </a:rPr>
              <a:t>(14)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 startAt="9"/>
            </a:pPr>
            <a:r>
              <a:rPr lang="en" sz="2600"/>
              <a:t>4 SI C </a:t>
            </a:r>
            <a:r>
              <a:rPr lang="en" sz="2600">
                <a:highlight>
                  <a:srgbClr val="FFFF00"/>
                </a:highlight>
              </a:rPr>
              <a:t>(10)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 startAt="9"/>
            </a:pPr>
            <a:r>
              <a:rPr lang="en" sz="2600"/>
              <a:t>4 TET A </a:t>
            </a:r>
            <a:r>
              <a:rPr lang="en" sz="2600">
                <a:highlight>
                  <a:srgbClr val="FFFF00"/>
                </a:highlight>
              </a:rPr>
              <a:t>(2)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 startAt="9"/>
            </a:pPr>
            <a:r>
              <a:rPr lang="en" sz="2600"/>
              <a:t>4 TET B </a:t>
            </a:r>
            <a:r>
              <a:rPr lang="en" sz="2600">
                <a:highlight>
                  <a:srgbClr val="FFFF00"/>
                </a:highlight>
              </a:rPr>
              <a:t>(3)</a:t>
            </a:r>
            <a:endParaRPr sz="2600"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AutoNum type="arabicPeriod" startAt="9"/>
            </a:pPr>
            <a:r>
              <a:rPr lang="en" sz="2600"/>
              <a:t>4 TET C </a:t>
            </a:r>
            <a:r>
              <a:rPr lang="en" sz="2600">
                <a:highlight>
                  <a:srgbClr val="FFFF00"/>
                </a:highlight>
              </a:rPr>
              <a:t>(7)</a:t>
            </a:r>
            <a:endParaRPr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pertanyaan?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Terima Kasih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Mata kuliah yang bertujuan mengembangkan </a:t>
            </a:r>
            <a:r>
              <a:rPr lang="en" sz="3000">
                <a:highlight>
                  <a:srgbClr val="FFFF00"/>
                </a:highlight>
              </a:rPr>
              <a:t>wawasan mahasiswa</a:t>
            </a:r>
            <a:r>
              <a:rPr lang="en" sz="3000"/>
              <a:t> di luar bidang yang sedang di pelajari di bangku kuliah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44250" y="329400"/>
            <a:ext cx="8455500" cy="32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FFF00"/>
                </a:highlight>
              </a:rPr>
              <a:t>Topik : </a:t>
            </a:r>
            <a:endParaRPr sz="3000">
              <a:highlight>
                <a:srgbClr val="FFFF00"/>
              </a:highlight>
            </a:endParaRP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Startup Bisnis</a:t>
            </a:r>
            <a:endParaRPr sz="3000"/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Tips Sukses Menghadapi Dunia Kerja</a:t>
            </a:r>
            <a:endParaRPr sz="3000"/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Studi Lanjut dan Beasiswa</a:t>
            </a:r>
            <a:endParaRPr sz="3000"/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Karya Ilmiah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Peserta</a:t>
            </a:r>
            <a:endParaRPr/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670900" y="724200"/>
            <a:ext cx="4204500" cy="3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TK, TM, TE, AKT, TT, TI G15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>
              <a:spcBef>
                <a:spcPts val="1600"/>
              </a:spcBef>
              <a:spcAft>
                <a:spcPts val="0"/>
              </a:spcAft>
              <a:buSzPts val="3600"/>
              <a:buChar char="●"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SI, TET G14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>
              <a:spcBef>
                <a:spcPts val="1600"/>
              </a:spcBef>
              <a:spcAft>
                <a:spcPts val="1600"/>
              </a:spcAft>
              <a:buSzPts val="3600"/>
              <a:buChar char="●"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Total : +- 521 Mahasiswa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Koordinator</a:t>
            </a:r>
            <a:endParaRPr/>
          </a:p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551600" y="724200"/>
            <a:ext cx="4592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TK, TI A, TI B G15	: </a:t>
            </a:r>
            <a:r>
              <a:rPr b="1" lang="en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DNS</a:t>
            </a:r>
            <a:endParaRPr b="1" sz="3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TM, TE G15 : </a:t>
            </a:r>
            <a:r>
              <a:rPr b="1" lang="en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MUZ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AKT G15 : </a:t>
            </a:r>
            <a:r>
              <a:rPr b="1" lang="en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SI G14, TI C G15 : </a:t>
            </a:r>
            <a:r>
              <a:rPr b="1" lang="en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IDI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TT G15, TET G14 : </a:t>
            </a:r>
            <a:r>
              <a:rPr b="1" lang="en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SNP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Bagaimana Pelaksanaannya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 Mahasiswa Untuk Mahasiswa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Gambaran Perkuliahan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Perkuliahan dilakukan dalam bentuk kuliah umum.</a:t>
            </a:r>
            <a:br>
              <a:rPr lang="en" sz="1900"/>
            </a:b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Ada dua kategori mahasiswa : </a:t>
            </a:r>
            <a:r>
              <a:rPr lang="en" sz="1900">
                <a:highlight>
                  <a:srgbClr val="FFFF00"/>
                </a:highlight>
              </a:rPr>
              <a:t>“Kelompok Pelaksana”</a:t>
            </a:r>
            <a:r>
              <a:rPr lang="en" sz="1900"/>
              <a:t> dan </a:t>
            </a:r>
            <a:r>
              <a:rPr lang="en" sz="1900">
                <a:highlight>
                  <a:srgbClr val="FFFF00"/>
                </a:highlight>
              </a:rPr>
              <a:t>“Bukan Pelaksana”</a:t>
            </a:r>
            <a:r>
              <a:rPr lang="en" sz="1900"/>
              <a:t>.</a:t>
            </a:r>
            <a:br>
              <a:rPr lang="en" sz="1900"/>
            </a:b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Semua peserta kapita selekta akan menjadi </a:t>
            </a:r>
            <a:r>
              <a:rPr lang="en" sz="1900">
                <a:highlight>
                  <a:srgbClr val="FFFF00"/>
                </a:highlight>
              </a:rPr>
              <a:t>“Kelompok Pelaksana”</a:t>
            </a:r>
            <a:r>
              <a:rPr lang="en" sz="1900"/>
              <a:t>. </a:t>
            </a:r>
            <a:r>
              <a:rPr i="1" lang="en" sz="1900"/>
              <a:t>Kelompok akan diinformasikan selanjutnya</a:t>
            </a:r>
            <a:r>
              <a:rPr lang="en" sz="1900"/>
              <a:t>.</a:t>
            </a:r>
            <a:br>
              <a:rPr lang="en" sz="1900"/>
            </a:b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Setiap </a:t>
            </a:r>
            <a:r>
              <a:rPr lang="en" sz="1900">
                <a:highlight>
                  <a:srgbClr val="FFFF00"/>
                </a:highlight>
              </a:rPr>
              <a:t>“Kelompok Pelaksana”</a:t>
            </a:r>
            <a:r>
              <a:rPr lang="en" sz="1900"/>
              <a:t> bertugas (piket) satu kali (1 perkuliahan) dalam penyelenggaraan Kapita Selekta.</a:t>
            </a:r>
            <a:br>
              <a:rPr lang="en" sz="1900"/>
            </a:b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