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897ae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897ae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cb187e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cb187e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cb187e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cb187e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b30143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b30143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cb187e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cb187e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15800" y="1369500"/>
            <a:ext cx="8081400" cy="24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termo LEAN é conhecido como manufa</a:t>
            </a:r>
            <a:r>
              <a:rPr lang="pt-BR"/>
              <a:t>tura enxuta ou esbelta, e Sistema da Toyota de produção.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Foi desenvolvido por Taiichi Ohno.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Origem do termo LEAN.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Desperdicios 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4" y="180021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Superprodução: </a:t>
            </a:r>
            <a:r>
              <a:rPr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Excesso de e-mails e relatórios, não lidos; funcionalidades que não serão usadas; máquinas sobrecarregadas.</a:t>
            </a:r>
            <a:endParaRPr sz="1200">
              <a:solidFill>
                <a:srgbClr val="222222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Espera: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Indisponibilidade dos sistemas, etapas de processo desnecessárias, tempo de resposta lento, necessidade de recurso a processos manuais.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Transporte: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Deslocamentos para resolução de problemas, estoques de equipamentos centralizados, troca de informação entre múltiplos sistemas, barreiras de segurança ao fluxo de informações.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Processamento: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Dados redundantes, transações desnecessárias, relatórios não utilizados, funcionalidades que os clientes não usam, processamento sem valor.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Desperdicios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Defeito: 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Alterações a sistemas e aplicações não autorizadas, não utilização de funções “standards” de pacotes. Dados incorretos. Correção de Incidentes e bugs nos sistemas.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Movimentação: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Busca por informação em diferentes lugares, inserção dos mesmos dados em diferentes telas de sistemas, prioridades que mudam a todo instante.</a:t>
            </a:r>
            <a:endParaRPr sz="1200">
              <a:solidFill>
                <a:srgbClr val="222222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Estoque: </a:t>
            </a:r>
            <a:r>
              <a:rPr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Informação em excesso causando problemas de busca e versionamento, backlog em excesso e trabalho em progresso, licenças de software e hardware que não são utilizadas.</a:t>
            </a:r>
            <a:endParaRPr sz="1200">
              <a:solidFill>
                <a:srgbClr val="222222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1"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Conhecimento Subutilizado: </a:t>
            </a:r>
            <a:r>
              <a:rPr lang="pt-BR" sz="1200">
                <a:solidFill>
                  <a:srgbClr val="22222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Desperdiçar o potencial criativo das pessoas, não ouvir os envolvidos com o projeto, não envolver o time na identificação e resolução dos problemas.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37" y="591988"/>
            <a:ext cx="6456724" cy="39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9150" y="1896900"/>
            <a:ext cx="750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O gestor será o promotor da metodologia e abordagem Lean. Os princípios são:</a:t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800"/>
              </a:spcBef>
              <a:spcAft>
                <a:spcPts val="0"/>
              </a:spcAft>
              <a:buClr>
                <a:srgbClr val="4B4B4B"/>
              </a:buClr>
              <a:buSzPts val="1050"/>
              <a:buFont typeface="Arial"/>
              <a:buAutoNum type="arabicPeriod"/>
            </a:pPr>
            <a:r>
              <a:rPr b="1"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Valor para o cliente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 colocamo-nos no lugar do cliente e estruturamos o serviço de acordo com o que é expectável.</a:t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050"/>
              <a:buFont typeface="Arial"/>
              <a:buAutoNum type="arabicPeriod"/>
            </a:pPr>
            <a:r>
              <a:rPr b="1"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Cadeia de valor necessária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 estudamos a realidade dos processos existentes e pensamos em tudo o que é supérfluo.</a:t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050"/>
              <a:buFont typeface="Arial"/>
              <a:buAutoNum type="arabicPeriod"/>
            </a:pPr>
            <a:r>
              <a:rPr b="1"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Fluxo contínuo e fluxo desenhado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 garante que o processo seja executado sem problemas e a partir do pedido do cliente.</a:t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050"/>
              <a:buFont typeface="Arial"/>
              <a:buAutoNum type="arabicPeriod"/>
            </a:pPr>
            <a:r>
              <a:rPr b="1"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produção puxada: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desenvolver em pequenos lotes para serem validadas  diminuindo 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desperdício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050"/>
              <a:buFont typeface="Arial"/>
              <a:buAutoNum type="arabicPeriod"/>
            </a:pPr>
            <a:r>
              <a:rPr b="1"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Perfeição através de uma melhoria contínua</a:t>
            </a:r>
            <a:r>
              <a:rPr lang="pt-BR" sz="105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: as melhores práticas são escritas pelos colaboradores com as melhores performances.</a:t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um produto específico que atenda às necessidades do cliente a um preço e momento específico</a:t>
            </a:r>
            <a:r>
              <a:rPr b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