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79" r:id="rId2"/>
    <p:sldId id="257" r:id="rId3"/>
    <p:sldId id="281" r:id="rId4"/>
    <p:sldId id="282" r:id="rId5"/>
    <p:sldId id="289" r:id="rId6"/>
    <p:sldId id="290" r:id="rId7"/>
    <p:sldId id="284" r:id="rId8"/>
    <p:sldId id="297" r:id="rId9"/>
    <p:sldId id="298" r:id="rId10"/>
    <p:sldId id="300" r:id="rId11"/>
    <p:sldId id="291" r:id="rId12"/>
    <p:sldId id="292" r:id="rId13"/>
    <p:sldId id="293" r:id="rId14"/>
    <p:sldId id="294" r:id="rId15"/>
    <p:sldId id="295" r:id="rId16"/>
    <p:sldId id="296" r:id="rId17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00"/>
    <a:srgbClr val="FA6E00"/>
    <a:srgbClr val="7CCDE6"/>
    <a:srgbClr val="0080B4"/>
    <a:srgbClr val="005374"/>
    <a:srgbClr val="C6EE00"/>
    <a:srgbClr val="89A400"/>
    <a:srgbClr val="007156"/>
    <a:srgbClr val="CC0099"/>
    <a:srgbClr val="7600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46" autoAdjust="0"/>
  </p:normalViewPr>
  <p:slideViewPr>
    <p:cSldViewPr>
      <p:cViewPr>
        <p:scale>
          <a:sx n="95" d="100"/>
          <a:sy n="95" d="100"/>
        </p:scale>
        <p:origin x="-2082" y="-432"/>
      </p:cViewPr>
      <p:guideLst>
        <p:guide orient="horz" pos="666"/>
        <p:guide pos="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de-DE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E4AA6088-1FF0-4E53-845C-EFEDD1C948F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45015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2"/>
          <p:cNvSpPr>
            <a:spLocks noChangeArrowheads="1"/>
          </p:cNvSpPr>
          <p:nvPr userDrawn="1"/>
        </p:nvSpPr>
        <p:spPr bwMode="auto">
          <a:xfrm>
            <a:off x="296863" y="1449388"/>
            <a:ext cx="8550275" cy="26543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Platzhalter für Bild, Bild auf Titelfolie hinter das Logo einsetzen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87338" y="4103688"/>
            <a:ext cx="8583612" cy="2192337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pic>
        <p:nvPicPr>
          <p:cNvPr id="6" name="Picture 16" descr="TU_Braunschweig_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338" y="1438275"/>
            <a:ext cx="8580437" cy="266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TUBS_CO_150dpi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41363"/>
            <a:ext cx="2517775" cy="939800"/>
          </a:xfrm>
          <a:prstGeom prst="rect">
            <a:avLst/>
          </a:prstGeom>
          <a:noFill/>
        </p:spPr>
      </p:pic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287338" y="6297613"/>
            <a:ext cx="8583612" cy="287337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4356100"/>
            <a:ext cx="7772400" cy="8731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der Präsentation</a:t>
            </a:r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5499100"/>
            <a:ext cx="7747000" cy="33337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Vorname, Nachname des Referenten, Datum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1042988"/>
            <a:ext cx="8375650" cy="47720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1133475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3"/>
          <p:cNvSpPr>
            <a:spLocks noGrp="1" noChangeArrowheads="1"/>
          </p:cNvSpPr>
          <p:nvPr userDrawn="1">
            <p:ph type="body" idx="1"/>
          </p:nvPr>
        </p:nvSpPr>
        <p:spPr bwMode="gray">
          <a:xfrm>
            <a:off x="431800" y="1339851"/>
            <a:ext cx="8370888" cy="4622800"/>
          </a:xfrm>
          <a:noFill/>
        </p:spPr>
        <p:txBody>
          <a:bodyPr/>
          <a:lstStyle/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Kisuaeli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antux</a:t>
            </a:r>
            <a:r>
              <a:rPr lang="de-DE" sz="2000" dirty="0">
                <a:solidFill>
                  <a:srgbClr val="C0C0C0"/>
                </a:solidFill>
              </a:rPr>
              <a:t> in </a:t>
            </a:r>
            <a:r>
              <a:rPr lang="de-DE" sz="2000" dirty="0" err="1">
                <a:solidFill>
                  <a:srgbClr val="C0C0C0"/>
                </a:solidFill>
              </a:rPr>
              <a:t>weimi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kameran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Populario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falst</a:t>
            </a:r>
            <a:endParaRPr lang="de-DE" sz="2000" dirty="0">
              <a:solidFill>
                <a:srgbClr val="C0C0C0"/>
              </a:solidFill>
            </a:endParaRPr>
          </a:p>
          <a:p>
            <a:pPr lvl="1"/>
            <a:r>
              <a:rPr lang="de-DE" sz="2000" dirty="0" err="1"/>
              <a:t>Quol</a:t>
            </a:r>
            <a:r>
              <a:rPr lang="de-DE" sz="2000" dirty="0"/>
              <a:t> </a:t>
            </a:r>
            <a:r>
              <a:rPr lang="de-DE" sz="2000" dirty="0" err="1"/>
              <a:t>damnarin</a:t>
            </a:r>
            <a:r>
              <a:rPr lang="de-DE" sz="2000" dirty="0"/>
              <a:t> </a:t>
            </a:r>
            <a:r>
              <a:rPr lang="de-DE" sz="2000" dirty="0" err="1"/>
              <a:t>Tropi</a:t>
            </a:r>
            <a:r>
              <a:rPr lang="de-DE" sz="2000" dirty="0"/>
              <a:t> zu </a:t>
            </a:r>
            <a:r>
              <a:rPr lang="de-DE" sz="2000" dirty="0" err="1"/>
              <a:t>klenne</a:t>
            </a:r>
            <a:r>
              <a:rPr lang="de-DE" sz="2000" dirty="0"/>
              <a:t> </a:t>
            </a:r>
            <a:r>
              <a:rPr lang="de-DE" sz="2000" dirty="0" err="1"/>
              <a:t>perdi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Utilira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regau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socht</a:t>
            </a:r>
            <a:r>
              <a:rPr lang="de-DE" sz="2000" dirty="0">
                <a:solidFill>
                  <a:srgbClr val="C0C0C0"/>
                </a:solidFill>
              </a:rPr>
              <a:t> mol sunt</a:t>
            </a:r>
          </a:p>
          <a:p>
            <a:pPr lvl="1">
              <a:buClr>
                <a:srgbClr val="C0C0C0"/>
              </a:buClr>
            </a:pPr>
            <a:r>
              <a:rPr lang="de-DE" sz="2000" dirty="0">
                <a:solidFill>
                  <a:srgbClr val="C0C0C0"/>
                </a:solidFill>
              </a:rPr>
              <a:t>Her </a:t>
            </a:r>
            <a:r>
              <a:rPr lang="de-DE" sz="2000" dirty="0" err="1">
                <a:solidFill>
                  <a:srgbClr val="C0C0C0"/>
                </a:solidFill>
              </a:rPr>
              <a:t>mitant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dur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Wolche</a:t>
            </a:r>
            <a:r>
              <a:rPr lang="de-DE" sz="2000" dirty="0">
                <a:solidFill>
                  <a:srgbClr val="C0C0C0"/>
                </a:solidFill>
              </a:rPr>
              <a:t> to </a:t>
            </a:r>
            <a:r>
              <a:rPr lang="de-DE" sz="2000" dirty="0" err="1">
                <a:solidFill>
                  <a:srgbClr val="C0C0C0"/>
                </a:solidFill>
              </a:rPr>
              <a:t>illemit</a:t>
            </a:r>
            <a:endParaRPr lang="de-DE" sz="2000" dirty="0">
              <a:solidFill>
                <a:srgbClr val="C0C0C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0" y="6091238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11125"/>
            <a:ext cx="83756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42988"/>
            <a:ext cx="83756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pic>
        <p:nvPicPr>
          <p:cNvPr id="1044" name="Picture 20" descr="TUBS_CO_70vH_150dpi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5915025"/>
            <a:ext cx="1762125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 userDrawn="1"/>
        </p:nvSpPr>
        <p:spPr>
          <a:xfrm>
            <a:off x="1821600" y="6140450"/>
            <a:ext cx="484267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smtClean="0"/>
              <a:t>11. Dezember 2014 | Björn </a:t>
            </a:r>
            <a:r>
              <a:rPr lang="de-DE" sz="800" dirty="0" err="1" smtClean="0"/>
              <a:t>Bankowski</a:t>
            </a:r>
            <a:r>
              <a:rPr lang="de-DE" sz="800" dirty="0" smtClean="0"/>
              <a:t>,</a:t>
            </a:r>
            <a:r>
              <a:rPr lang="de-DE" sz="800" baseline="0" dirty="0" smtClean="0"/>
              <a:t> Matthias </a:t>
            </a:r>
            <a:r>
              <a:rPr lang="de-DE" sz="800" baseline="0" dirty="0" err="1" smtClean="0"/>
              <a:t>Preu</a:t>
            </a:r>
            <a:r>
              <a:rPr lang="de-DE" sz="800" baseline="0" dirty="0" smtClean="0"/>
              <a:t>, Cassidy Schwarze</a:t>
            </a:r>
            <a:r>
              <a:rPr lang="de-DE" sz="800" dirty="0" smtClean="0"/>
              <a:t> | </a:t>
            </a:r>
            <a:r>
              <a:rPr lang="de-DE" sz="800" dirty="0" err="1" smtClean="0"/>
              <a:t>InstaMeet</a:t>
            </a:r>
            <a:r>
              <a:rPr lang="de-DE" sz="800" dirty="0" smtClean="0"/>
              <a:t> Review | Seite</a:t>
            </a:r>
            <a:r>
              <a:rPr lang="de-DE" sz="800" baseline="0" dirty="0" smtClean="0"/>
              <a:t> </a:t>
            </a:r>
            <a:fld id="{54091A06-E49E-4F45-A4ED-27B9A60B04AE}" type="slidenum">
              <a:rPr lang="de-DE" sz="8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 smtClean="0"/>
          </a:p>
          <a:p>
            <a:endParaRPr lang="de-DE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60" r:id="rId4"/>
    <p:sldLayoutId id="2147483661" r:id="rId5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Björn </a:t>
            </a:r>
            <a:r>
              <a:rPr lang="de-DE" dirty="0" err="1" smtClean="0"/>
              <a:t>Bankowski</a:t>
            </a:r>
            <a:r>
              <a:rPr lang="de-DE" dirty="0" smtClean="0"/>
              <a:t>, Matthias </a:t>
            </a:r>
            <a:r>
              <a:rPr lang="de-DE" dirty="0" err="1" smtClean="0"/>
              <a:t>Preu</a:t>
            </a:r>
            <a:r>
              <a:rPr lang="de-DE" dirty="0" smtClean="0"/>
              <a:t>, Cassidy Schwarze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588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Kommunikation Client\Server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  <a:noFill/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Umstellung auf TCP-Server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Nutzung von Google Protocol </a:t>
            </a:r>
            <a:r>
              <a:rPr lang="de-DE" sz="2000" dirty="0" err="1" smtClean="0"/>
              <a:t>Buffers</a:t>
            </a:r>
            <a:endParaRPr lang="de-DE" sz="2000" dirty="0" smtClean="0"/>
          </a:p>
          <a:p>
            <a:pPr marL="533400" lvl="1" indent="-342900"/>
            <a:r>
              <a:rPr lang="de-DE" sz="2000" dirty="0" smtClean="0"/>
              <a:t>Mechanismus für sprachenunabhängige </a:t>
            </a:r>
            <a:r>
              <a:rPr lang="de-DE" sz="2000" dirty="0" err="1" smtClean="0"/>
              <a:t>Serialisierung</a:t>
            </a:r>
            <a:r>
              <a:rPr lang="de-DE" sz="2000" dirty="0" smtClean="0"/>
              <a:t> von Daten</a:t>
            </a:r>
          </a:p>
          <a:p>
            <a:pPr marL="533400" lvl="1" indent="-342900"/>
            <a:r>
              <a:rPr lang="de-DE" sz="2000" dirty="0" smtClean="0"/>
              <a:t>Einfache Nachrichtendefinition</a:t>
            </a:r>
          </a:p>
          <a:p>
            <a:pPr marL="533400" lvl="1" indent="-342900"/>
            <a:r>
              <a:rPr lang="de-DE" sz="2000" dirty="0" smtClean="0"/>
              <a:t>Generierung von Source Code zur Nutzung in Client\Server möglich</a:t>
            </a:r>
          </a:p>
          <a:p>
            <a:pPr marL="533400" lvl="1" indent="-342900"/>
            <a:r>
              <a:rPr lang="de-DE" sz="2000" dirty="0" smtClean="0"/>
              <a:t>Vielfach eingesetzt von Google für intermaschinelle Kommunikation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725" y="3744035"/>
            <a:ext cx="5824998" cy="226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15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Android-App – </a:t>
            </a:r>
            <a:r>
              <a:rPr lang="de-DE" dirty="0" smtClean="0"/>
              <a:t>Hauptbildschirm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7" name="Picture 3" descr="C:\Users\Bjoern\Documents\Studium\AndroidLab\Präsentation\contac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739" y="1016321"/>
            <a:ext cx="3169952" cy="452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Bjoern\Documents\Studium\AndroidLab\Präsentation\m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150" y="1015128"/>
            <a:ext cx="3169952" cy="450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44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Android-App – Chat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Picture 3" descr="C:\Users\Bjoern\Documents\Studium\AndroidLab\Präsentation\contac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998730"/>
            <a:ext cx="2453491" cy="350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Bjoern\Documents\Studium\AndroidLab\Präsentation\cha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723" y="1023822"/>
            <a:ext cx="3164702" cy="452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Bjoern\Documents\Studium\AndroidLab\Präsentation\ma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665" y="2145688"/>
            <a:ext cx="2453491" cy="348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ingekerbter Pfeil nach rechts 8"/>
          <p:cNvSpPr/>
          <p:nvPr/>
        </p:nvSpPr>
        <p:spPr>
          <a:xfrm>
            <a:off x="2411760" y="1560623"/>
            <a:ext cx="2837588" cy="585065"/>
          </a:xfrm>
          <a:prstGeom prst="notchedRightArrow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11" name="Eingekerbter Pfeil nach rechts 10"/>
          <p:cNvSpPr/>
          <p:nvPr/>
        </p:nvSpPr>
        <p:spPr>
          <a:xfrm>
            <a:off x="3539158" y="3945323"/>
            <a:ext cx="1710190" cy="585065"/>
          </a:xfrm>
          <a:prstGeom prst="notchedRightArrow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57885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Android-App – Veranstaltungen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4" descr="C:\Users\Bjoern\Documents\Studium\AndroidLab\Präsentation\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5" y="1088740"/>
            <a:ext cx="2655295" cy="377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1916705" y="2483894"/>
            <a:ext cx="2232839" cy="32804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Liste</a:t>
            </a:r>
          </a:p>
        </p:txBody>
      </p:sp>
      <p:sp>
        <p:nvSpPr>
          <p:cNvPr id="6" name="Rechteck 5"/>
          <p:cNvSpPr/>
          <p:nvPr/>
        </p:nvSpPr>
        <p:spPr>
          <a:xfrm>
            <a:off x="5067055" y="1155772"/>
            <a:ext cx="3105345" cy="441541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Veranstaltung</a:t>
            </a:r>
          </a:p>
        </p:txBody>
      </p:sp>
      <p:sp>
        <p:nvSpPr>
          <p:cNvPr id="7" name="Eingekerbter Pfeil nach rechts 6"/>
          <p:cNvSpPr/>
          <p:nvPr/>
        </p:nvSpPr>
        <p:spPr>
          <a:xfrm>
            <a:off x="2411760" y="1808820"/>
            <a:ext cx="2837588" cy="585065"/>
          </a:xfrm>
          <a:prstGeom prst="notchedRightArrow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8" name="Eingekerbter Pfeil nach rechts 7"/>
          <p:cNvSpPr/>
          <p:nvPr/>
        </p:nvSpPr>
        <p:spPr>
          <a:xfrm>
            <a:off x="3539158" y="3945323"/>
            <a:ext cx="1710190" cy="585065"/>
          </a:xfrm>
          <a:prstGeom prst="notchedRightArrow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56790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Android-App – Architektur</a:t>
            </a:r>
          </a:p>
        </p:txBody>
      </p:sp>
      <p:pic>
        <p:nvPicPr>
          <p:cNvPr id="4" name="Picture 3" descr="C:\Users\Bjoern\Documents\Studium\AndroidLab\Präsentation\contac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710" y="3320317"/>
            <a:ext cx="1556945" cy="222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Bjoern\Documents\Studium\AndroidLab\Präsentation\m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835" y="3455241"/>
            <a:ext cx="1556945" cy="221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Bjoern\Documents\Studium\AndroidLab\Präsentation\cha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609020"/>
            <a:ext cx="1536712" cy="219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>
            <a:off x="5344599" y="3744035"/>
            <a:ext cx="1477651" cy="22052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…</a:t>
            </a:r>
          </a:p>
        </p:txBody>
      </p:sp>
      <p:sp>
        <p:nvSpPr>
          <p:cNvPr id="8" name="Rechteck 7"/>
          <p:cNvSpPr/>
          <p:nvPr/>
        </p:nvSpPr>
        <p:spPr>
          <a:xfrm>
            <a:off x="1556665" y="2483895"/>
            <a:ext cx="6120680" cy="63007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Service</a:t>
            </a:r>
          </a:p>
        </p:txBody>
      </p:sp>
      <p:sp>
        <p:nvSpPr>
          <p:cNvPr id="9" name="Rechteck 8"/>
          <p:cNvSpPr/>
          <p:nvPr/>
        </p:nvSpPr>
        <p:spPr>
          <a:xfrm>
            <a:off x="1511660" y="1268760"/>
            <a:ext cx="6165685" cy="63007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</a:p>
        </p:txBody>
      </p:sp>
      <p:sp>
        <p:nvSpPr>
          <p:cNvPr id="10" name="Pfeil nach oben und unten 9"/>
          <p:cNvSpPr/>
          <p:nvPr/>
        </p:nvSpPr>
        <p:spPr>
          <a:xfrm>
            <a:off x="4480354" y="1853825"/>
            <a:ext cx="273301" cy="720079"/>
          </a:xfrm>
          <a:prstGeom prst="upDownArrow">
            <a:avLst>
              <a:gd name="adj1" fmla="val 28825"/>
              <a:gd name="adj2" fmla="val 30750"/>
            </a:avLst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11" name="Pfeil nach oben und unten 10"/>
          <p:cNvSpPr/>
          <p:nvPr/>
        </p:nvSpPr>
        <p:spPr>
          <a:xfrm>
            <a:off x="2588509" y="3068960"/>
            <a:ext cx="273301" cy="855094"/>
          </a:xfrm>
          <a:prstGeom prst="upDownArrow">
            <a:avLst>
              <a:gd name="adj1" fmla="val 28825"/>
              <a:gd name="adj2" fmla="val 30750"/>
            </a:avLst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12" name="Pfeil nach oben und unten 11"/>
          <p:cNvSpPr/>
          <p:nvPr/>
        </p:nvSpPr>
        <p:spPr>
          <a:xfrm>
            <a:off x="3865307" y="3068960"/>
            <a:ext cx="273301" cy="855094"/>
          </a:xfrm>
          <a:prstGeom prst="upDownArrow">
            <a:avLst>
              <a:gd name="adj1" fmla="val 28825"/>
              <a:gd name="adj2" fmla="val 30750"/>
            </a:avLst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13" name="Pfeil nach oben und unten 12"/>
          <p:cNvSpPr/>
          <p:nvPr/>
        </p:nvSpPr>
        <p:spPr>
          <a:xfrm>
            <a:off x="4906055" y="3068960"/>
            <a:ext cx="273301" cy="855094"/>
          </a:xfrm>
          <a:prstGeom prst="upDownArrow">
            <a:avLst>
              <a:gd name="adj1" fmla="val 28825"/>
              <a:gd name="adj2" fmla="val 30750"/>
            </a:avLst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14" name="Pfeil nach oben und unten 13"/>
          <p:cNvSpPr/>
          <p:nvPr/>
        </p:nvSpPr>
        <p:spPr>
          <a:xfrm>
            <a:off x="5918879" y="3068959"/>
            <a:ext cx="273301" cy="855095"/>
          </a:xfrm>
          <a:prstGeom prst="upDownArrow">
            <a:avLst>
              <a:gd name="adj1" fmla="val 28825"/>
              <a:gd name="adj2" fmla="val 30750"/>
            </a:avLst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25236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Android-App – Service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Wird beim Boot gestartet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Läuft permanent im Hintergrund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Kommuniziert mit dem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Speichert die abgerufenen Daten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„</a:t>
            </a:r>
            <a:r>
              <a:rPr lang="de-DE" sz="2000" dirty="0" err="1" smtClean="0"/>
              <a:t>Activities</a:t>
            </a:r>
            <a:r>
              <a:rPr lang="de-DE" sz="2000" dirty="0" smtClean="0"/>
              <a:t>“ können diese Daten abrufen und anzeigen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 smtClean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45498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aktueller Stand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  <a:noFill/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Server-Backend </a:t>
            </a:r>
          </a:p>
          <a:p>
            <a:pPr marL="533400" lvl="1" indent="-342900"/>
            <a:r>
              <a:rPr lang="de-DE" sz="2000" dirty="0" smtClean="0"/>
              <a:t>Businesslogik weitgehend fertig</a:t>
            </a:r>
          </a:p>
          <a:p>
            <a:pPr marL="533400" lvl="1" indent="-342900"/>
            <a:r>
              <a:rPr lang="de-DE" sz="2000" dirty="0" smtClean="0"/>
              <a:t>Umstellung auf TCP-Server in Bearbeitung</a:t>
            </a:r>
          </a:p>
          <a:p>
            <a:pPr marL="533400" lvl="1" indent="-342900"/>
            <a:r>
              <a:rPr lang="de-DE" sz="2000" dirty="0" smtClean="0"/>
              <a:t>Verschlüsselung zwischen Client\Server noch ausstehend</a:t>
            </a:r>
          </a:p>
          <a:p>
            <a:endParaRPr lang="de-D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Android Client</a:t>
            </a:r>
          </a:p>
          <a:p>
            <a:pPr marL="514350" lvl="2" indent="-342900">
              <a:buClrTx/>
            </a:pPr>
            <a:r>
              <a:rPr lang="de-DE" sz="2000" dirty="0" smtClean="0"/>
              <a:t>Einbindung der Server-Kommunikation in Bearbeitung</a:t>
            </a:r>
          </a:p>
          <a:p>
            <a:pPr marL="514350" lvl="2" indent="-342900">
              <a:buClrTx/>
            </a:pPr>
            <a:r>
              <a:rPr lang="de-DE" sz="2000" dirty="0" smtClean="0"/>
              <a:t>GUI teilweise fertig, weitere Schritte erst sinnvoll bei nutzbarer Kommunikation</a:t>
            </a:r>
          </a:p>
          <a:p>
            <a:pPr marL="476250" lvl="1" indent="-285750">
              <a:buFont typeface="Arial" panose="020B0604020202020204" pitchFamily="34" charset="0"/>
              <a:buChar char="•"/>
            </a:pPr>
            <a:endParaRPr lang="de-D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88105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  <a:noFill/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 smtClean="0"/>
              <a:t>InstaMeet</a:t>
            </a:r>
            <a:r>
              <a:rPr lang="de-DE" sz="2000" dirty="0" smtClean="0"/>
              <a:t> ist eine kompakte </a:t>
            </a:r>
            <a:r>
              <a:rPr lang="de-DE" sz="2000" dirty="0" err="1" smtClean="0"/>
              <a:t>Social</a:t>
            </a:r>
            <a:r>
              <a:rPr lang="de-DE" sz="2000" dirty="0" smtClean="0"/>
              <a:t>-Networking-App schnellen oder langfristigen Planung von Treffen und Veranstaltungen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Features</a:t>
            </a:r>
          </a:p>
          <a:p>
            <a:pPr marL="533400" lvl="1" indent="-342900"/>
            <a:r>
              <a:rPr lang="de-DE" sz="2000" dirty="0" smtClean="0"/>
              <a:t>Erstellen von Veranstaltungen (privat oder öffentlich)</a:t>
            </a:r>
          </a:p>
          <a:p>
            <a:pPr marL="533400" lvl="1" indent="-342900"/>
            <a:r>
              <a:rPr lang="de-DE" sz="2000" dirty="0" smtClean="0"/>
              <a:t>Teilnehmen an Veranstaltungen</a:t>
            </a:r>
          </a:p>
          <a:p>
            <a:pPr marL="533400" lvl="1" indent="-342900"/>
            <a:r>
              <a:rPr lang="de-DE" sz="2000" dirty="0"/>
              <a:t>Umkreissuche für Veranstaltungen</a:t>
            </a:r>
          </a:p>
          <a:p>
            <a:pPr marL="533400" lvl="1" indent="-342900"/>
            <a:r>
              <a:rPr lang="de-DE" sz="2000" dirty="0" smtClean="0"/>
              <a:t>Termine abrufbar </a:t>
            </a:r>
            <a:r>
              <a:rPr lang="de-DE" sz="2000" smtClean="0"/>
              <a:t>über Android-Terminkalender</a:t>
            </a:r>
            <a:endParaRPr lang="de-DE" sz="2000" dirty="0" smtClean="0"/>
          </a:p>
          <a:p>
            <a:pPr marL="533400" lvl="1" indent="-342900"/>
            <a:r>
              <a:rPr lang="de-DE" sz="2000" dirty="0" smtClean="0"/>
              <a:t>Freundschaftsfunktion – Vernetzung von Personen</a:t>
            </a:r>
            <a:endParaRPr lang="de-DE" sz="2000" dirty="0"/>
          </a:p>
          <a:p>
            <a:pPr marL="533400" lvl="1" indent="-342900"/>
            <a:r>
              <a:rPr lang="de-DE" sz="2000" dirty="0"/>
              <a:t>Umkreissuche von </a:t>
            </a:r>
            <a:r>
              <a:rPr lang="de-DE" sz="2000" dirty="0" smtClean="0"/>
              <a:t>Freunden</a:t>
            </a:r>
          </a:p>
          <a:p>
            <a:pPr marL="533400" lvl="1" indent="-342900"/>
            <a:r>
              <a:rPr lang="de-DE" sz="2000" dirty="0" smtClean="0"/>
              <a:t>Chat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</a:t>
            </a:r>
            <a:r>
              <a:rPr lang="de-DE" dirty="0" err="1" smtClean="0"/>
              <a:t>Deployment</a:t>
            </a:r>
            <a:r>
              <a:rPr lang="de-DE" dirty="0" smtClean="0"/>
              <a:t> Sicht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2" y="1828797"/>
            <a:ext cx="8229616" cy="320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41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</a:t>
            </a:r>
            <a:r>
              <a:rPr lang="de-DE" dirty="0" smtClean="0"/>
              <a:t>Backend Datenbank</a:t>
            </a:r>
            <a:endParaRPr lang="de-DE" dirty="0"/>
          </a:p>
        </p:txBody>
      </p:sp>
      <p:pic>
        <p:nvPicPr>
          <p:cNvPr id="46082" name="Picture 2" descr="E:\Arbeit\IST-Master\WS15\Android App\Review\db_export_review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" t="7160" r="46027" b="48094"/>
          <a:stretch/>
        </p:blipFill>
        <p:spPr bwMode="auto">
          <a:xfrm>
            <a:off x="130630" y="1376624"/>
            <a:ext cx="4813160" cy="208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19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</a:t>
            </a:r>
            <a:r>
              <a:rPr lang="de-DE" dirty="0"/>
              <a:t>Backend Datenbank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  <a:noFill/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MYSQL Datenbank Schema</a:t>
            </a:r>
            <a:endParaRPr lang="de-DE" sz="2000" dirty="0"/>
          </a:p>
        </p:txBody>
      </p:sp>
      <p:pic>
        <p:nvPicPr>
          <p:cNvPr id="46082" name="Picture 2" descr="E:\Arbeit\IST-Master\WS15\Android App\Review\db_export_review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51"/>
          <a:stretch/>
        </p:blipFill>
        <p:spPr bwMode="auto">
          <a:xfrm>
            <a:off x="71501" y="1043735"/>
            <a:ext cx="4852192" cy="464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22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</a:t>
            </a:r>
            <a:r>
              <a:rPr lang="de-DE" dirty="0" smtClean="0"/>
              <a:t>Backend 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  <a:noFill/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MYSQL Datenbank Schema</a:t>
            </a:r>
            <a:endParaRPr lang="de-DE" sz="2000" dirty="0"/>
          </a:p>
        </p:txBody>
      </p:sp>
      <p:pic>
        <p:nvPicPr>
          <p:cNvPr id="46082" name="Picture 2" descr="E:\Arbeit\IST-Master\WS15\Android App\Review\db_export_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1043735"/>
            <a:ext cx="9027495" cy="464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74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Backend Service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  <a:noFill/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Service geschrieben in 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Datenbank Anbindung</a:t>
            </a:r>
          </a:p>
          <a:p>
            <a:pPr marL="533400" lvl="1" indent="-342900"/>
            <a:r>
              <a:rPr lang="de-DE" sz="2000" dirty="0" smtClean="0"/>
              <a:t>Einbindung der Datenbank über JDBC</a:t>
            </a:r>
          </a:p>
          <a:p>
            <a:pPr marL="533400" lvl="1" indent="-342900"/>
            <a:r>
              <a:rPr lang="de-DE" sz="2000" dirty="0" err="1" smtClean="0"/>
              <a:t>Object</a:t>
            </a:r>
            <a:r>
              <a:rPr lang="de-DE" sz="2000" dirty="0" smtClean="0"/>
              <a:t>-</a:t>
            </a:r>
            <a:r>
              <a:rPr lang="de-DE" sz="2000" dirty="0" err="1" smtClean="0"/>
              <a:t>To</a:t>
            </a:r>
            <a:r>
              <a:rPr lang="de-DE" sz="2000" dirty="0" smtClean="0"/>
              <a:t>-Relational Mapping über JPA</a:t>
            </a:r>
            <a:endParaRPr lang="de-DE" sz="2000" dirty="0"/>
          </a:p>
          <a:p>
            <a:pPr marL="533400" lvl="1" indent="-342900"/>
            <a:r>
              <a:rPr lang="de-DE" sz="2000" dirty="0" smtClean="0"/>
              <a:t>Generierung der Entitäten über Dali (</a:t>
            </a:r>
            <a:r>
              <a:rPr lang="de-DE" sz="2000" dirty="0" err="1" smtClean="0"/>
              <a:t>Eclipse</a:t>
            </a:r>
            <a:r>
              <a:rPr lang="de-DE" sz="2000" dirty="0" smtClean="0"/>
              <a:t> </a:t>
            </a:r>
            <a:r>
              <a:rPr lang="de-DE" sz="2000" dirty="0" err="1" smtClean="0"/>
              <a:t>Plugin</a:t>
            </a:r>
            <a:r>
              <a:rPr lang="de-DE" sz="20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Distanzberechnungen über </a:t>
            </a:r>
            <a:r>
              <a:rPr lang="de-DE" sz="2000" dirty="0" err="1" smtClean="0"/>
              <a:t>Haversine</a:t>
            </a:r>
            <a:r>
              <a:rPr lang="de-DE" sz="2000" dirty="0" smtClean="0"/>
              <a:t> Formel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Business Logik liegt im Backend</a:t>
            </a:r>
          </a:p>
          <a:p>
            <a:pPr marL="533400" lvl="1" indent="-342900"/>
            <a:r>
              <a:rPr lang="de-DE" sz="2000" dirty="0" err="1" smtClean="0"/>
              <a:t>Thin</a:t>
            </a:r>
            <a:r>
              <a:rPr lang="de-DE" sz="2000" dirty="0" smtClean="0"/>
              <a:t>-Client</a:t>
            </a:r>
          </a:p>
        </p:txBody>
      </p:sp>
    </p:spTree>
    <p:extLst>
      <p:ext uri="{BB962C8B-B14F-4D97-AF65-F5344CB8AC3E}">
        <p14:creationId xmlns:p14="http://schemas.microsoft.com/office/powerpoint/2010/main" val="160253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Kommunikation Client\Server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  <a:noFill/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Erster Ansatz</a:t>
            </a:r>
            <a:endParaRPr lang="de-DE" sz="2000" dirty="0"/>
          </a:p>
          <a:p>
            <a:pPr marL="533400" lvl="1" indent="-342900"/>
            <a:r>
              <a:rPr lang="de-DE" sz="2000" dirty="0" smtClean="0"/>
              <a:t>Bereitstellung eines Webservices mittels Java-WS</a:t>
            </a:r>
          </a:p>
          <a:p>
            <a:pPr marL="533400" lvl="1" indent="-342900"/>
            <a:r>
              <a:rPr lang="de-DE" sz="2000" dirty="0" smtClean="0"/>
              <a:t>Nutzung von SOAP (Simple </a:t>
            </a:r>
            <a:r>
              <a:rPr lang="de-DE" sz="2000" dirty="0" err="1" smtClean="0"/>
              <a:t>Object</a:t>
            </a:r>
            <a:r>
              <a:rPr lang="de-DE" sz="2000" dirty="0" smtClean="0"/>
              <a:t> Access Protocol)</a:t>
            </a:r>
          </a:p>
          <a:p>
            <a:pPr marL="533400" lvl="1" indent="-342900"/>
            <a:r>
              <a:rPr lang="de-DE" sz="2000" dirty="0" smtClean="0"/>
              <a:t>WSDL (Webservice Description Language)</a:t>
            </a:r>
          </a:p>
        </p:txBody>
      </p:sp>
      <p:pic>
        <p:nvPicPr>
          <p:cNvPr id="1026" name="Picture 2" descr="D:\AndroidLab_JAVA_W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635" y="3138868"/>
            <a:ext cx="6666198" cy="275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62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Kommunikation Client\Server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  <a:noFill/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Probleme</a:t>
            </a:r>
            <a:endParaRPr lang="de-DE" sz="2000" dirty="0"/>
          </a:p>
          <a:p>
            <a:pPr marL="533400" lvl="1" indent="-342900"/>
            <a:r>
              <a:rPr lang="de-DE" sz="2000" dirty="0" smtClean="0"/>
              <a:t>Android-Java-</a:t>
            </a:r>
            <a:r>
              <a:rPr lang="de-DE" sz="2000" dirty="0" err="1" smtClean="0"/>
              <a:t>Machine</a:t>
            </a:r>
            <a:r>
              <a:rPr lang="de-DE" sz="2000" dirty="0" smtClean="0"/>
              <a:t> implementiert die JAX-WS Spezifikation nicht</a:t>
            </a:r>
          </a:p>
          <a:p>
            <a:pPr marL="533400" lvl="1" indent="-342900"/>
            <a:r>
              <a:rPr lang="de-DE" sz="2000" dirty="0" smtClean="0"/>
              <a:t>Bibliotheken zur Nutzung von SOAP nur rudimentär vorhanden</a:t>
            </a:r>
            <a:endParaRPr lang="de-DE" sz="2000" dirty="0"/>
          </a:p>
          <a:p>
            <a:pPr marL="533400" lvl="1" indent="-342900"/>
            <a:r>
              <a:rPr lang="de-DE" sz="2000" dirty="0" smtClean="0"/>
              <a:t>Geplante Funktionalitäten nicht umsetzbar</a:t>
            </a:r>
            <a:endParaRPr lang="de-DE" sz="2000" dirty="0"/>
          </a:p>
        </p:txBody>
      </p:sp>
      <p:pic>
        <p:nvPicPr>
          <p:cNvPr id="1026" name="Picture 2" descr="D:\AndroidLab_JAVA_W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635" y="3138868"/>
            <a:ext cx="6666198" cy="275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Gerade Verbindung 2"/>
          <p:cNvCxnSpPr/>
          <p:nvPr/>
        </p:nvCxnSpPr>
        <p:spPr>
          <a:xfrm flipV="1">
            <a:off x="3716905" y="3474005"/>
            <a:ext cx="1620180" cy="1935215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05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design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</Words>
  <Application>Microsoft Office PowerPoint</Application>
  <PresentationFormat>Bildschirmpräsentation (4:3)</PresentationFormat>
  <Paragraphs>73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Standarddesign</vt:lpstr>
      <vt:lpstr>InstaMeet</vt:lpstr>
      <vt:lpstr>InstaMeet</vt:lpstr>
      <vt:lpstr>InstaMeet – Deployment Sicht</vt:lpstr>
      <vt:lpstr>InstaMeet – Backend Datenbank</vt:lpstr>
      <vt:lpstr>InstaMeet – Backend Datenbank</vt:lpstr>
      <vt:lpstr>InstaMeet – Backend </vt:lpstr>
      <vt:lpstr>InstaMeet – Backend Service</vt:lpstr>
      <vt:lpstr>InstaMeet – Kommunikation Client\Server</vt:lpstr>
      <vt:lpstr>InstaMeet – Kommunikation Client\Server</vt:lpstr>
      <vt:lpstr>InstaMeet – Kommunikation Client\Server</vt:lpstr>
      <vt:lpstr>Android-App – Hauptbildschirm</vt:lpstr>
      <vt:lpstr>Android-App – Chat</vt:lpstr>
      <vt:lpstr>Android-App – Veranstaltungen</vt:lpstr>
      <vt:lpstr>Android-App – Architektur</vt:lpstr>
      <vt:lpstr>Android-App – Service</vt:lpstr>
      <vt:lpstr>InstaMeet – aktueller Stand</vt:lpstr>
    </vt:vector>
  </TitlesOfParts>
  <Company>wir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a.luetgering</dc:creator>
  <cp:lastModifiedBy>cslap</cp:lastModifiedBy>
  <cp:revision>162</cp:revision>
  <dcterms:created xsi:type="dcterms:W3CDTF">2007-08-29T07:13:29Z</dcterms:created>
  <dcterms:modified xsi:type="dcterms:W3CDTF">2014-12-11T13:54:27Z</dcterms:modified>
</cp:coreProperties>
</file>