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7446" userDrawn="1">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iv6688@gmail.com" initials="" lastIdx="1" clrIdx="0">
    <p:extLst>
      <p:ext uri="{19B8F6BF-5375-455C-9EA6-DF929625EA0E}">
        <p15:presenceInfo xmlns:p15="http://schemas.microsoft.com/office/powerpoint/2012/main" userId="be3b635f3907db0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2" d="100"/>
          <a:sy n="62" d="100"/>
        </p:scale>
        <p:origin x="816" y="66"/>
      </p:cViewPr>
      <p:guideLst>
        <p:guide pos="7446"/>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8-30T10:41:07.981" idx="1">
    <p:pos x="10" y="10"/>
    <p:text>STUDENT NAME:
REGISTER NO:
DEPARTMENT:
COLLEGE</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0460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9678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74910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0589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903740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3600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6073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9914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9704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29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1377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989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8559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850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8868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2784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290501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3" Type="http://schemas.openxmlformats.org/officeDocument/2006/relationships/image" Target="../media/image5.svg" /><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7.svg" /><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3" Type="http://schemas.openxmlformats.org/officeDocument/2006/relationships/image" Target="../media/image9.svg" /><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7">
            <a:extLst>
              <a:ext uri="{FF2B5EF4-FFF2-40B4-BE49-F238E27FC236}">
                <a16:creationId xmlns:a16="http://schemas.microsoft.com/office/drawing/2014/main" id="{670360BB-691B-C97A-2F9B-C54985EA5259}"/>
              </a:ext>
            </a:extLst>
          </p:cNvPr>
          <p:cNvSpPr txBox="1">
            <a:spLocks noGrp="1"/>
          </p:cNvSpPr>
          <p:nvPr>
            <p:ph type="ctrTitle"/>
          </p:nvPr>
        </p:nvSpPr>
        <p:spPr>
          <a:xfrm>
            <a:off x="-2727766" y="1024542"/>
            <a:ext cx="12931050" cy="1124667"/>
          </a:xfrm>
          <a:prstGeom prst="rect">
            <a:avLst/>
          </a:prstGeom>
          <a:effectLst/>
        </p:spPr>
        <p:txBody>
          <a:bodyPr vert="horz" wrap="square" lIns="0" tIns="16510" rIns="0" bIns="0" rtlCol="0" anchor="b">
            <a:sp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213735">
              <a:spcBef>
                <a:spcPts val="130"/>
              </a:spcBef>
            </a:pPr>
            <a:br>
              <a:rPr lang="en-US" b="1" dirty="0">
                <a:solidFill>
                  <a:srgbClr val="0F0F0F"/>
                </a:solidFill>
                <a:latin typeface="Roboto" panose="020F0502020204030204" pitchFamily="2" charset="0"/>
              </a:rPr>
            </a:br>
            <a:r>
              <a:rPr lang="en-IN" b="1" dirty="0">
                <a:solidFill>
                  <a:srgbClr val="0F0F0F"/>
                </a:solidFill>
                <a:latin typeface="Roboto" panose="020F0502020204030204" pitchFamily="2" charset="0"/>
              </a:rPr>
              <a:t>employee data analysis using Excel </a:t>
            </a:r>
            <a:endParaRPr lang="en-US" spc="15" dirty="0"/>
          </a:p>
        </p:txBody>
      </p:sp>
      <p:sp>
        <p:nvSpPr>
          <p:cNvPr id="3" name="Subtitle 2">
            <a:extLst>
              <a:ext uri="{FF2B5EF4-FFF2-40B4-BE49-F238E27FC236}">
                <a16:creationId xmlns:a16="http://schemas.microsoft.com/office/drawing/2014/main" id="{00BFA983-77B3-6C26-2EFC-28F10E17F4DF}"/>
              </a:ext>
            </a:extLst>
          </p:cNvPr>
          <p:cNvSpPr>
            <a:spLocks noGrp="1"/>
          </p:cNvSpPr>
          <p:nvPr>
            <p:ph type="subTitle" idx="1"/>
          </p:nvPr>
        </p:nvSpPr>
        <p:spPr>
          <a:xfrm>
            <a:off x="370887" y="2795539"/>
            <a:ext cx="13440266" cy="80752"/>
          </a:xfrm>
        </p:spPr>
        <p:txBody>
          <a:bodyPr>
            <a:normAutofit fontScale="25000" lnSpcReduction="20000"/>
          </a:bodyPr>
          <a:lstStyle/>
          <a:p>
            <a:endParaRPr lang="en-US" b="1" dirty="0">
              <a:solidFill>
                <a:schemeClr val="tx1"/>
              </a:solidFill>
            </a:endParaRPr>
          </a:p>
        </p:txBody>
      </p:sp>
      <p:sp>
        <p:nvSpPr>
          <p:cNvPr id="4" name="TextBox 3">
            <a:extLst>
              <a:ext uri="{FF2B5EF4-FFF2-40B4-BE49-F238E27FC236}">
                <a16:creationId xmlns:a16="http://schemas.microsoft.com/office/drawing/2014/main" id="{98F6B63C-B0C9-6D81-303D-831AB4AB5E5A}"/>
              </a:ext>
            </a:extLst>
          </p:cNvPr>
          <p:cNvSpPr txBox="1"/>
          <p:nvPr/>
        </p:nvSpPr>
        <p:spPr>
          <a:xfrm>
            <a:off x="581191" y="3295867"/>
            <a:ext cx="8597984" cy="646331"/>
          </a:xfrm>
          <a:prstGeom prst="rect">
            <a:avLst/>
          </a:prstGeom>
          <a:solidFill>
            <a:schemeClr val="accent1"/>
          </a:solidFill>
          <a:ln>
            <a:solidFill>
              <a:schemeClr val="accent1"/>
            </a:solidFill>
          </a:ln>
        </p:spPr>
        <p:txBody>
          <a:bodyPr wrap="square">
            <a:spAutoFit/>
          </a:bodyPr>
          <a:lstStyle/>
          <a:p>
            <a:r>
              <a:rPr lang="en-US" b="1" dirty="0">
                <a:solidFill>
                  <a:schemeClr val="bg1"/>
                </a:solidFill>
              </a:rPr>
              <a:t>STUDENT NAME</a:t>
            </a:r>
            <a:r>
              <a:rPr lang="en-IN" b="1" dirty="0">
                <a:solidFill>
                  <a:schemeClr val="bg1"/>
                </a:solidFill>
              </a:rPr>
              <a:t> : VANITHA . R</a:t>
            </a:r>
          </a:p>
          <a:p>
            <a:endParaRPr lang="en-US" b="1" dirty="0">
              <a:solidFill>
                <a:schemeClr val="bg1"/>
              </a:solidFill>
            </a:endParaRPr>
          </a:p>
        </p:txBody>
      </p:sp>
      <p:sp>
        <p:nvSpPr>
          <p:cNvPr id="8" name="TextBox 7">
            <a:extLst>
              <a:ext uri="{FF2B5EF4-FFF2-40B4-BE49-F238E27FC236}">
                <a16:creationId xmlns:a16="http://schemas.microsoft.com/office/drawing/2014/main" id="{C1CBD1DA-6D9B-23D1-72FB-762E343EF9DC}"/>
              </a:ext>
            </a:extLst>
          </p:cNvPr>
          <p:cNvSpPr txBox="1"/>
          <p:nvPr/>
        </p:nvSpPr>
        <p:spPr>
          <a:xfrm>
            <a:off x="581191" y="3619033"/>
            <a:ext cx="8938421" cy="923330"/>
          </a:xfrm>
          <a:prstGeom prst="rect">
            <a:avLst/>
          </a:prstGeom>
          <a:solidFill>
            <a:schemeClr val="accent1"/>
          </a:solidFill>
          <a:ln>
            <a:solidFill>
              <a:schemeClr val="accent1"/>
            </a:solidFill>
          </a:ln>
        </p:spPr>
        <p:txBody>
          <a:bodyPr wrap="square">
            <a:spAutoFit/>
          </a:bodyPr>
          <a:lstStyle/>
          <a:p>
            <a:r>
              <a:rPr lang="en-IN" b="1" dirty="0">
                <a:solidFill>
                  <a:schemeClr val="bg1"/>
                </a:solidFill>
              </a:rPr>
              <a:t>REGISTER NO : 312217966</a:t>
            </a:r>
          </a:p>
          <a:p>
            <a:endParaRPr lang="en-IN" b="1" dirty="0">
              <a:solidFill>
                <a:schemeClr val="bg1"/>
              </a:solidFill>
            </a:endParaRPr>
          </a:p>
          <a:p>
            <a:endParaRPr lang="en-IN" b="1" dirty="0">
              <a:solidFill>
                <a:schemeClr val="bg1"/>
              </a:solidFill>
            </a:endParaRPr>
          </a:p>
        </p:txBody>
      </p:sp>
      <p:sp>
        <p:nvSpPr>
          <p:cNvPr id="10" name="TextBox 9">
            <a:extLst>
              <a:ext uri="{FF2B5EF4-FFF2-40B4-BE49-F238E27FC236}">
                <a16:creationId xmlns:a16="http://schemas.microsoft.com/office/drawing/2014/main" id="{724DB4A0-35A9-ADE4-B223-6F7E8543E75D}"/>
              </a:ext>
            </a:extLst>
          </p:cNvPr>
          <p:cNvSpPr txBox="1"/>
          <p:nvPr/>
        </p:nvSpPr>
        <p:spPr>
          <a:xfrm>
            <a:off x="581191" y="3988365"/>
            <a:ext cx="7053005" cy="646331"/>
          </a:xfrm>
          <a:prstGeom prst="rect">
            <a:avLst/>
          </a:prstGeom>
          <a:noFill/>
        </p:spPr>
        <p:txBody>
          <a:bodyPr wrap="square">
            <a:spAutoFit/>
          </a:bodyPr>
          <a:lstStyle/>
          <a:p>
            <a:r>
              <a:rPr lang="en-IN" b="1" dirty="0">
                <a:solidFill>
                  <a:schemeClr val="bg1"/>
                </a:solidFill>
              </a:rPr>
              <a:t>Department</a:t>
            </a:r>
            <a:r>
              <a:rPr lang="en-IN" b="1" dirty="0">
                <a:solidFill>
                  <a:schemeClr val="accent1">
                    <a:lumMod val="60000"/>
                    <a:lumOff val="40000"/>
                  </a:schemeClr>
                </a:solidFill>
              </a:rPr>
              <a:t> :</a:t>
            </a:r>
            <a:r>
              <a:rPr lang="en-IN" b="1" dirty="0">
                <a:solidFill>
                  <a:schemeClr val="accent1"/>
                </a:solidFill>
              </a:rPr>
              <a:t> </a:t>
            </a:r>
            <a:r>
              <a:rPr lang="en-IN" b="1" dirty="0">
                <a:solidFill>
                  <a:schemeClr val="bg1"/>
                </a:solidFill>
              </a:rPr>
              <a:t>B. Com ( Accounting and finance )</a:t>
            </a:r>
          </a:p>
          <a:p>
            <a:r>
              <a:rPr lang="en-US" b="1" dirty="0">
                <a:solidFill>
                  <a:schemeClr val="bg1"/>
                </a:solidFill>
              </a:rPr>
              <a:t>COLLEGE</a:t>
            </a:r>
            <a:r>
              <a:rPr lang="en-IN" b="1" dirty="0">
                <a:solidFill>
                  <a:schemeClr val="bg1"/>
                </a:solidFill>
              </a:rPr>
              <a:t> : St. Anne’s arts and sciences College.</a:t>
            </a:r>
            <a:endParaRPr lang="en-US" b="1" dirty="0">
              <a:solidFill>
                <a:schemeClr val="bg1"/>
              </a:solidFill>
            </a:endParaRPr>
          </a:p>
        </p:txBody>
      </p:sp>
    </p:spTree>
    <p:extLst>
      <p:ext uri="{BB962C8B-B14F-4D97-AF65-F5344CB8AC3E}">
        <p14:creationId xmlns:p14="http://schemas.microsoft.com/office/powerpoint/2010/main" val="2596636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FD13F-CD83-5D41-CC84-E1346A78786F}"/>
              </a:ext>
            </a:extLst>
          </p:cNvPr>
          <p:cNvSpPr>
            <a:spLocks noGrp="1"/>
          </p:cNvSpPr>
          <p:nvPr>
            <p:ph type="title"/>
          </p:nvPr>
        </p:nvSpPr>
        <p:spPr/>
        <p:txBody>
          <a:bodyPr/>
          <a:lstStyle/>
          <a:p>
            <a:r>
              <a:rPr lang="en-IN" dirty="0"/>
              <a:t>MODELLING</a:t>
            </a:r>
            <a:endParaRPr lang="en-US" dirty="0"/>
          </a:p>
        </p:txBody>
      </p:sp>
      <p:sp>
        <p:nvSpPr>
          <p:cNvPr id="3" name="Content Placeholder 2">
            <a:extLst>
              <a:ext uri="{FF2B5EF4-FFF2-40B4-BE49-F238E27FC236}">
                <a16:creationId xmlns:a16="http://schemas.microsoft.com/office/drawing/2014/main" id="{8FACA6B6-4A74-C8E5-7D68-13AA94941B97}"/>
              </a:ext>
            </a:extLst>
          </p:cNvPr>
          <p:cNvSpPr>
            <a:spLocks noGrp="1"/>
          </p:cNvSpPr>
          <p:nvPr>
            <p:ph sz="half" idx="1"/>
          </p:nvPr>
        </p:nvSpPr>
        <p:spPr>
          <a:xfrm>
            <a:off x="354119" y="1612476"/>
            <a:ext cx="7629848" cy="9174788"/>
          </a:xfrm>
        </p:spPr>
        <p:txBody>
          <a:bodyPr>
            <a:normAutofit fontScale="47500" lnSpcReduction="20000"/>
          </a:bodyPr>
          <a:lstStyle/>
          <a:p>
            <a:pPr marL="0" indent="0">
              <a:buNone/>
            </a:pPr>
            <a:r>
              <a:rPr lang="en-IN" sz="2500" b="1" dirty="0"/>
              <a:t>Data collection</a:t>
            </a:r>
            <a:r>
              <a:rPr lang="en-IN" sz="2200" b="1" dirty="0"/>
              <a:t> </a:t>
            </a:r>
            <a:r>
              <a:rPr lang="en-IN" b="1" dirty="0"/>
              <a:t>
Data source: </a:t>
            </a:r>
            <a:r>
              <a:rPr lang="en-IN" sz="1500" b="1" dirty="0"/>
              <a:t>Edunet Foundation Dashboard </a:t>
            </a:r>
            <a:r>
              <a:rPr lang="en-IN" b="1" dirty="0"/>
              <a:t>
Basis: </a:t>
            </a:r>
            <a:r>
              <a:rPr lang="en-IN" sz="1500" b="1" dirty="0"/>
              <a:t>Employee dataset</a:t>
            </a:r>
            <a:r>
              <a:rPr lang="en-IN" b="1" dirty="0"/>
              <a:t>
</a:t>
            </a:r>
            <a:r>
              <a:rPr lang="en-IN" sz="2200" b="1" dirty="0"/>
              <a:t>DATA PREPARATION</a:t>
            </a:r>
            <a:r>
              <a:rPr lang="en-IN" b="1" dirty="0"/>
              <a:t>
Feature selection</a:t>
            </a:r>
            <a:r>
              <a:rPr lang="en-IN" sz="1500" b="1" dirty="0"/>
              <a:t>: Selected based on Performance</a:t>
            </a:r>
            <a:r>
              <a:rPr lang="en-IN" b="1" dirty="0"/>
              <a:t> 
Feature</a:t>
            </a:r>
            <a:r>
              <a:rPr lang="en-IN" sz="1400" b="1" dirty="0"/>
              <a:t>s: First Name, Department, Gender code, performance level, Employee type</a:t>
            </a:r>
          </a:p>
          <a:p>
            <a:pPr marL="0" indent="0">
              <a:buNone/>
            </a:pPr>
            <a:r>
              <a:rPr lang="en-IN" sz="2200" b="1" dirty="0"/>
              <a:t>DATA CLEANING</a:t>
            </a:r>
            <a:r>
              <a:rPr lang="en-IN" b="1" dirty="0"/>
              <a:t> </a:t>
            </a:r>
          </a:p>
          <a:p>
            <a:pPr marL="0" indent="0">
              <a:buNone/>
            </a:pPr>
            <a:r>
              <a:rPr lang="en-IN" b="1" dirty="0"/>
              <a:t>Conditional Formatting: </a:t>
            </a:r>
            <a:r>
              <a:rPr lang="en-IN" sz="1400" b="1" dirty="0"/>
              <a:t>Missing values was identified</a:t>
            </a:r>
            <a:endParaRPr lang="en-US" sz="1400" b="1" dirty="0"/>
          </a:p>
        </p:txBody>
      </p:sp>
      <p:sp>
        <p:nvSpPr>
          <p:cNvPr id="4" name="Content Placeholder 3">
            <a:extLst>
              <a:ext uri="{FF2B5EF4-FFF2-40B4-BE49-F238E27FC236}">
                <a16:creationId xmlns:a16="http://schemas.microsoft.com/office/drawing/2014/main" id="{36A8E109-0BB1-676E-8FEF-2962989F8E19}"/>
              </a:ext>
            </a:extLst>
          </p:cNvPr>
          <p:cNvSpPr>
            <a:spLocks noGrp="1"/>
          </p:cNvSpPr>
          <p:nvPr>
            <p:ph sz="half" idx="2"/>
          </p:nvPr>
        </p:nvSpPr>
        <p:spPr>
          <a:xfrm>
            <a:off x="4417016" y="1612476"/>
            <a:ext cx="5063963" cy="3633047"/>
          </a:xfrm>
        </p:spPr>
        <p:txBody>
          <a:bodyPr>
            <a:normAutofit fontScale="47500" lnSpcReduction="20000"/>
          </a:bodyPr>
          <a:lstStyle/>
          <a:p>
            <a:pPr marL="0" indent="0">
              <a:buNone/>
            </a:pPr>
            <a:r>
              <a:rPr lang="en-IN" sz="2200" b="1" dirty="0"/>
              <a:t>DATA AGGREGATION</a:t>
            </a:r>
            <a:r>
              <a:rPr lang="en-IN" dirty="0"/>
              <a:t>
</a:t>
            </a:r>
            <a:r>
              <a:rPr lang="en-IN" b="1" dirty="0"/>
              <a:t>Excel function</a:t>
            </a:r>
            <a:r>
              <a:rPr lang="en-IN" dirty="0"/>
              <a:t>: IFS function used for categorizing employees on the basis of their performance level
Performance level categories
 5 – Very high
4 – High
3 – Medium 
2 &amp;1 – Low
</a:t>
            </a:r>
            <a:r>
              <a:rPr lang="en-IN" sz="2200" b="1" dirty="0"/>
              <a:t>DATA ANALYSIS</a:t>
            </a:r>
            <a:r>
              <a:rPr lang="en-IN" dirty="0"/>
              <a:t>
Pivot table: Pivot table was generated to summarize data and cross tabulation ( performance level by department; Filtered by Gender)
Slicer: To filter/ slice the data to scrutinize and sort particular information (Employee type )
</a:t>
            </a:r>
            <a:r>
              <a:rPr lang="en-IN" sz="2200" b="1" dirty="0"/>
              <a:t>VISUALIZATION OF DATA</a:t>
            </a:r>
            <a:r>
              <a:rPr lang="en-IN" dirty="0"/>
              <a:t>
Chart: Recommended charts (Column chart) was used
Chart Element: Chart title was added
Trendline: Linear and exponential line was used</a:t>
            </a:r>
            <a:endParaRPr lang="en-US" dirty="0"/>
          </a:p>
        </p:txBody>
      </p:sp>
    </p:spTree>
    <p:extLst>
      <p:ext uri="{BB962C8B-B14F-4D97-AF65-F5344CB8AC3E}">
        <p14:creationId xmlns:p14="http://schemas.microsoft.com/office/powerpoint/2010/main" val="1822526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5FBEF-BA1B-19ED-B62E-7B7EFE080E06}"/>
              </a:ext>
            </a:extLst>
          </p:cNvPr>
          <p:cNvSpPr>
            <a:spLocks noGrp="1"/>
          </p:cNvSpPr>
          <p:nvPr>
            <p:ph type="title"/>
          </p:nvPr>
        </p:nvSpPr>
        <p:spPr/>
        <p:txBody>
          <a:bodyPr/>
          <a:lstStyle/>
          <a:p>
            <a:r>
              <a:rPr lang="en-IN" dirty="0"/>
              <a:t>RESULTS</a:t>
            </a:r>
            <a:endParaRPr lang="en-US" dirty="0"/>
          </a:p>
        </p:txBody>
      </p:sp>
      <p:pic>
        <p:nvPicPr>
          <p:cNvPr id="5" name="Content Placeholder 4">
            <a:extLst>
              <a:ext uri="{FF2B5EF4-FFF2-40B4-BE49-F238E27FC236}">
                <a16:creationId xmlns:a16="http://schemas.microsoft.com/office/drawing/2014/main" id="{8AA8B759-032F-0AD3-F685-C7508A8E0196}"/>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231756" y="1704814"/>
            <a:ext cx="6261315" cy="3850347"/>
          </a:xfrm>
        </p:spPr>
      </p:pic>
    </p:spTree>
    <p:extLst>
      <p:ext uri="{BB962C8B-B14F-4D97-AF65-F5344CB8AC3E}">
        <p14:creationId xmlns:p14="http://schemas.microsoft.com/office/powerpoint/2010/main" val="620296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76BAA1AF-8FC4-D2EF-F94F-AF1D458831A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5397" y="852407"/>
            <a:ext cx="7485681" cy="4091552"/>
          </a:xfrm>
          <a:prstGeom prst="rect">
            <a:avLst/>
          </a:prstGeom>
        </p:spPr>
      </p:pic>
    </p:spTree>
    <p:extLst>
      <p:ext uri="{BB962C8B-B14F-4D97-AF65-F5344CB8AC3E}">
        <p14:creationId xmlns:p14="http://schemas.microsoft.com/office/powerpoint/2010/main" val="192860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92FC369-AEFE-5292-D0B0-A52B50664986}"/>
              </a:ext>
            </a:extLst>
          </p:cNvPr>
          <p:cNvPicPr>
            <a:picLocks noGrp="1" noChangeAspect="1"/>
          </p:cNvPicPr>
          <p:nvPr>
            <p:ph idx="4294967295"/>
          </p:nvPr>
        </p:nvPicPr>
        <p:blipFill>
          <a:blip r:embed="rId2">
            <a:extLst>
              <a:ext uri="{96DAC541-7B7A-43D3-8B79-37D633B846F1}">
                <asvg:svgBlip xmlns:asvg="http://schemas.microsoft.com/office/drawing/2016/SVG/main" r:embed="rId3"/>
              </a:ext>
            </a:extLst>
          </a:blip>
          <a:stretch>
            <a:fillRect/>
          </a:stretch>
        </p:blipFill>
        <p:spPr>
          <a:xfrm>
            <a:off x="1503336" y="991892"/>
            <a:ext cx="6338806" cy="4200039"/>
          </a:xfrm>
        </p:spPr>
      </p:pic>
    </p:spTree>
    <p:extLst>
      <p:ext uri="{BB962C8B-B14F-4D97-AF65-F5344CB8AC3E}">
        <p14:creationId xmlns:p14="http://schemas.microsoft.com/office/powerpoint/2010/main" val="380309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5FF86-7DAA-FDF3-B2FF-82D29DD73592}"/>
              </a:ext>
            </a:extLst>
          </p:cNvPr>
          <p:cNvSpPr>
            <a:spLocks noGrp="1"/>
          </p:cNvSpPr>
          <p:nvPr>
            <p:ph type="title"/>
          </p:nvPr>
        </p:nvSpPr>
        <p:spPr/>
        <p:txBody>
          <a:bodyPr/>
          <a:lstStyle/>
          <a:p>
            <a:r>
              <a:rPr lang="en-IN" dirty="0"/>
              <a:t>conclusion</a:t>
            </a:r>
            <a:endParaRPr lang="en-US" dirty="0"/>
          </a:p>
        </p:txBody>
      </p:sp>
      <p:sp>
        <p:nvSpPr>
          <p:cNvPr id="3" name="Content Placeholder 2">
            <a:extLst>
              <a:ext uri="{FF2B5EF4-FFF2-40B4-BE49-F238E27FC236}">
                <a16:creationId xmlns:a16="http://schemas.microsoft.com/office/drawing/2014/main" id="{449FA32F-90C9-9961-EF57-F06E77159459}"/>
              </a:ext>
            </a:extLst>
          </p:cNvPr>
          <p:cNvSpPr>
            <a:spLocks noGrp="1"/>
          </p:cNvSpPr>
          <p:nvPr>
            <p:ph idx="1"/>
          </p:nvPr>
        </p:nvSpPr>
        <p:spPr>
          <a:xfrm>
            <a:off x="581193" y="1960280"/>
            <a:ext cx="11029615" cy="3678303"/>
          </a:xfrm>
        </p:spPr>
        <p:txBody>
          <a:bodyPr>
            <a:normAutofit/>
          </a:bodyPr>
          <a:lstStyle/>
          <a:p>
            <a:r>
              <a:rPr lang="en-IN" sz="2000" b="1" dirty="0"/>
              <a:t> This project focuses on employee performance analysis conducted using Excel, it is evident that key performance indicators such as productivity, efficiency play a crucial role in overall performance. The analysis highlights top-performing employees and areas needing improvement. Recommendations include targeted training and better resource allocation. This approach can help enhance employee performance and achieve organizational goals more effectively.</a:t>
            </a:r>
            <a:endParaRPr lang="en-US" sz="2000" b="1" dirty="0"/>
          </a:p>
        </p:txBody>
      </p:sp>
    </p:spTree>
    <p:extLst>
      <p:ext uri="{BB962C8B-B14F-4D97-AF65-F5344CB8AC3E}">
        <p14:creationId xmlns:p14="http://schemas.microsoft.com/office/powerpoint/2010/main" val="4042597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9EBC-17D9-ADA0-4509-0B319AD6C3F8}"/>
              </a:ext>
            </a:extLst>
          </p:cNvPr>
          <p:cNvSpPr>
            <a:spLocks noGrp="1"/>
          </p:cNvSpPr>
          <p:nvPr>
            <p:ph type="title"/>
          </p:nvPr>
        </p:nvSpPr>
        <p:spPr/>
        <p:txBody>
          <a:bodyPr/>
          <a:lstStyle/>
          <a:p>
            <a:r>
              <a:rPr lang="en-IN" dirty="0"/>
              <a:t>Project title </a:t>
            </a:r>
            <a:endParaRPr lang="en-US" dirty="0"/>
          </a:p>
        </p:txBody>
      </p:sp>
      <p:sp>
        <p:nvSpPr>
          <p:cNvPr id="3" name="Content Placeholder 2">
            <a:extLst>
              <a:ext uri="{FF2B5EF4-FFF2-40B4-BE49-F238E27FC236}">
                <a16:creationId xmlns:a16="http://schemas.microsoft.com/office/drawing/2014/main" id="{DF28CF22-BFD1-C75E-9A7B-E37EA3A8E14B}"/>
              </a:ext>
            </a:extLst>
          </p:cNvPr>
          <p:cNvSpPr>
            <a:spLocks noGrp="1"/>
          </p:cNvSpPr>
          <p:nvPr>
            <p:ph idx="1"/>
          </p:nvPr>
        </p:nvSpPr>
        <p:spPr>
          <a:xfrm>
            <a:off x="581192" y="1463742"/>
            <a:ext cx="11029615" cy="3678303"/>
          </a:xfrm>
        </p:spPr>
        <p:txBody>
          <a:bodyPr>
            <a:normAutofit/>
          </a:bodyPr>
          <a:lstStyle/>
          <a:p>
            <a:r>
              <a:rPr lang="en-IN" sz="4400" b="1" dirty="0"/>
              <a:t>Employee Performance Analysis using Excel</a:t>
            </a:r>
            <a:endParaRPr lang="en-US" sz="4400" b="1" dirty="0"/>
          </a:p>
        </p:txBody>
      </p:sp>
    </p:spTree>
    <p:extLst>
      <p:ext uri="{BB962C8B-B14F-4D97-AF65-F5344CB8AC3E}">
        <p14:creationId xmlns:p14="http://schemas.microsoft.com/office/powerpoint/2010/main" val="4102966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9B286-05EB-56F7-93CE-5346866364C8}"/>
              </a:ext>
            </a:extLst>
          </p:cNvPr>
          <p:cNvSpPr>
            <a:spLocks noGrp="1"/>
          </p:cNvSpPr>
          <p:nvPr>
            <p:ph type="title"/>
          </p:nvPr>
        </p:nvSpPr>
        <p:spPr/>
        <p:txBody>
          <a:bodyPr/>
          <a:lstStyle/>
          <a:p>
            <a:r>
              <a:rPr lang="en-IN" dirty="0"/>
              <a:t>AGENDA</a:t>
            </a:r>
            <a:endParaRPr lang="en-US" dirty="0"/>
          </a:p>
        </p:txBody>
      </p:sp>
      <p:sp>
        <p:nvSpPr>
          <p:cNvPr id="3" name="Content Placeholder 2">
            <a:extLst>
              <a:ext uri="{FF2B5EF4-FFF2-40B4-BE49-F238E27FC236}">
                <a16:creationId xmlns:a16="http://schemas.microsoft.com/office/drawing/2014/main" id="{259D44DB-85DE-DF80-4764-506DB759FF64}"/>
              </a:ext>
            </a:extLst>
          </p:cNvPr>
          <p:cNvSpPr>
            <a:spLocks noGrp="1"/>
          </p:cNvSpPr>
          <p:nvPr>
            <p:ph idx="1"/>
          </p:nvPr>
        </p:nvSpPr>
        <p:spPr/>
        <p:txBody>
          <a:bodyPr>
            <a:normAutofit/>
          </a:bodyPr>
          <a:lstStyle/>
          <a:p>
            <a:r>
              <a:rPr lang="en-IN" b="1" dirty="0"/>
              <a:t>1.Problem Statement
2.Project Overview
3.End Users
4.Our Solution and Proposition
5.Dataset Description
6.Modelling Approach
7.Results and Discussion
8.Conclusion</a:t>
            </a:r>
            <a:endParaRPr lang="en-US" b="1" dirty="0"/>
          </a:p>
        </p:txBody>
      </p:sp>
    </p:spTree>
    <p:extLst>
      <p:ext uri="{BB962C8B-B14F-4D97-AF65-F5344CB8AC3E}">
        <p14:creationId xmlns:p14="http://schemas.microsoft.com/office/powerpoint/2010/main" val="2526948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90D90-990E-566A-ED51-25CAE61D9332}"/>
              </a:ext>
            </a:extLst>
          </p:cNvPr>
          <p:cNvSpPr>
            <a:spLocks noGrp="1"/>
          </p:cNvSpPr>
          <p:nvPr>
            <p:ph type="title"/>
          </p:nvPr>
        </p:nvSpPr>
        <p:spPr/>
        <p:txBody>
          <a:bodyPr/>
          <a:lstStyle/>
          <a:p>
            <a:r>
              <a:rPr lang="en-IN" dirty="0"/>
              <a:t>PROBLEM STATEMENT</a:t>
            </a:r>
            <a:endParaRPr lang="en-US" dirty="0"/>
          </a:p>
        </p:txBody>
      </p:sp>
      <p:sp>
        <p:nvSpPr>
          <p:cNvPr id="3" name="Content Placeholder 2">
            <a:extLst>
              <a:ext uri="{FF2B5EF4-FFF2-40B4-BE49-F238E27FC236}">
                <a16:creationId xmlns:a16="http://schemas.microsoft.com/office/drawing/2014/main" id="{483C517F-EC29-AC23-1462-CE7BC9C51BD4}"/>
              </a:ext>
            </a:extLst>
          </p:cNvPr>
          <p:cNvSpPr>
            <a:spLocks noGrp="1"/>
          </p:cNvSpPr>
          <p:nvPr>
            <p:ph idx="1"/>
          </p:nvPr>
        </p:nvSpPr>
        <p:spPr>
          <a:xfrm>
            <a:off x="753603" y="702156"/>
            <a:ext cx="11029615" cy="3678303"/>
          </a:xfrm>
        </p:spPr>
        <p:txBody>
          <a:bodyPr/>
          <a:lstStyle/>
          <a:p>
            <a:pPr marL="0" indent="0">
              <a:buNone/>
            </a:pPr>
            <a:r>
              <a:rPr lang="en-IN" dirty="0"/>
              <a:t>
</a:t>
            </a:r>
            <a:r>
              <a:rPr lang="en-IN" b="1" dirty="0"/>
              <a:t>This project aims to analyse employee performance based on satisfaction levels using Excel. </a:t>
            </a:r>
          </a:p>
          <a:p>
            <a:pPr marL="0" indent="0">
              <a:buNone/>
            </a:pPr>
            <a:r>
              <a:rPr lang="en-IN" b="1" dirty="0"/>
              <a:t>The goal is to identify patterns and correlations within the data to help improve employee satisfaction and performance across different demographics and business units. </a:t>
            </a:r>
            <a:endParaRPr lang="en-US" b="1" dirty="0"/>
          </a:p>
        </p:txBody>
      </p:sp>
      <p:pic>
        <p:nvPicPr>
          <p:cNvPr id="4" name="Picture 3">
            <a:extLst>
              <a:ext uri="{FF2B5EF4-FFF2-40B4-BE49-F238E27FC236}">
                <a16:creationId xmlns:a16="http://schemas.microsoft.com/office/drawing/2014/main" id="{6A8CA76D-2ADD-2584-8DE0-C0AB05825D78}"/>
              </a:ext>
            </a:extLst>
          </p:cNvPr>
          <p:cNvPicPr>
            <a:picLocks noChangeAspect="1"/>
          </p:cNvPicPr>
          <p:nvPr/>
        </p:nvPicPr>
        <p:blipFill>
          <a:blip r:embed="rId2"/>
          <a:stretch>
            <a:fillRect/>
          </a:stretch>
        </p:blipFill>
        <p:spPr>
          <a:xfrm>
            <a:off x="1337720" y="2963969"/>
            <a:ext cx="7275896" cy="2832979"/>
          </a:xfrm>
          <a:prstGeom prst="rect">
            <a:avLst/>
          </a:prstGeom>
        </p:spPr>
      </p:pic>
    </p:spTree>
    <p:extLst>
      <p:ext uri="{BB962C8B-B14F-4D97-AF65-F5344CB8AC3E}">
        <p14:creationId xmlns:p14="http://schemas.microsoft.com/office/powerpoint/2010/main" val="3787796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FFFCA-66E9-1906-A630-04DDF0E8BBBF}"/>
              </a:ext>
            </a:extLst>
          </p:cNvPr>
          <p:cNvSpPr>
            <a:spLocks noGrp="1"/>
          </p:cNvSpPr>
          <p:nvPr>
            <p:ph type="title"/>
          </p:nvPr>
        </p:nvSpPr>
        <p:spPr/>
        <p:txBody>
          <a:bodyPr/>
          <a:lstStyle/>
          <a:p>
            <a:r>
              <a:rPr lang="en-IN" dirty="0"/>
              <a:t>PROJECT OVERVIEW</a:t>
            </a:r>
            <a:endParaRPr lang="en-US" dirty="0"/>
          </a:p>
        </p:txBody>
      </p:sp>
      <p:sp>
        <p:nvSpPr>
          <p:cNvPr id="3" name="Content Placeholder 2">
            <a:extLst>
              <a:ext uri="{FF2B5EF4-FFF2-40B4-BE49-F238E27FC236}">
                <a16:creationId xmlns:a16="http://schemas.microsoft.com/office/drawing/2014/main" id="{2EACBC92-17C6-311F-AD47-B57448851C57}"/>
              </a:ext>
            </a:extLst>
          </p:cNvPr>
          <p:cNvSpPr>
            <a:spLocks noGrp="1"/>
          </p:cNvSpPr>
          <p:nvPr>
            <p:ph idx="1"/>
          </p:nvPr>
        </p:nvSpPr>
        <p:spPr>
          <a:xfrm>
            <a:off x="716658" y="1977296"/>
            <a:ext cx="11029615" cy="3678303"/>
          </a:xfrm>
        </p:spPr>
        <p:txBody>
          <a:bodyPr>
            <a:normAutofit/>
          </a:bodyPr>
          <a:lstStyle/>
          <a:p>
            <a:r>
              <a:rPr lang="en-IN" b="1" dirty="0"/>
              <a:t>The "Employee Performance Analysis Using Excel" project focuses on evaluating employee performance by analysing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  </a:t>
            </a:r>
            <a:endParaRPr lang="en-US" b="1" dirty="0"/>
          </a:p>
        </p:txBody>
      </p:sp>
    </p:spTree>
    <p:extLst>
      <p:ext uri="{BB962C8B-B14F-4D97-AF65-F5344CB8AC3E}">
        <p14:creationId xmlns:p14="http://schemas.microsoft.com/office/powerpoint/2010/main" val="3588451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EBE09-AB64-5086-586C-B6384B5E4EB0}"/>
              </a:ext>
            </a:extLst>
          </p:cNvPr>
          <p:cNvSpPr>
            <a:spLocks noGrp="1"/>
          </p:cNvSpPr>
          <p:nvPr>
            <p:ph type="title"/>
          </p:nvPr>
        </p:nvSpPr>
        <p:spPr/>
        <p:txBody>
          <a:bodyPr/>
          <a:lstStyle/>
          <a:p>
            <a:r>
              <a:rPr lang="en-IN" dirty="0"/>
              <a:t>WHO ARE THE END USERS?</a:t>
            </a:r>
            <a:endParaRPr lang="en-US" dirty="0"/>
          </a:p>
        </p:txBody>
      </p:sp>
      <p:sp>
        <p:nvSpPr>
          <p:cNvPr id="3" name="Content Placeholder 2">
            <a:extLst>
              <a:ext uri="{FF2B5EF4-FFF2-40B4-BE49-F238E27FC236}">
                <a16:creationId xmlns:a16="http://schemas.microsoft.com/office/drawing/2014/main" id="{EEB516BD-1722-0B60-ACC9-E1E3D20EE7AF}"/>
              </a:ext>
            </a:extLst>
          </p:cNvPr>
          <p:cNvSpPr>
            <a:spLocks noGrp="1"/>
          </p:cNvSpPr>
          <p:nvPr>
            <p:ph idx="1"/>
          </p:nvPr>
        </p:nvSpPr>
        <p:spPr>
          <a:xfrm>
            <a:off x="131691" y="1891570"/>
            <a:ext cx="11029615" cy="3678303"/>
          </a:xfrm>
        </p:spPr>
        <p:txBody>
          <a:bodyPr>
            <a:normAutofit fontScale="92500" lnSpcReduction="20000"/>
          </a:bodyPr>
          <a:lstStyle/>
          <a:p>
            <a:pPr marL="0" indent="0">
              <a:buNone/>
            </a:pPr>
            <a:r>
              <a:rPr lang="en-IN" b="1" dirty="0"/>
              <a:t>
1. HR MANAGER 
2. DEPARTMENT MANAGER
3. EXECUTIVES
4. DATA ANALYST
5. EMPLOYEES</a:t>
            </a:r>
            <a:endParaRPr lang="en-US" b="1" dirty="0"/>
          </a:p>
        </p:txBody>
      </p:sp>
      <p:pic>
        <p:nvPicPr>
          <p:cNvPr id="4" name="Picture 3">
            <a:extLst>
              <a:ext uri="{FF2B5EF4-FFF2-40B4-BE49-F238E27FC236}">
                <a16:creationId xmlns:a16="http://schemas.microsoft.com/office/drawing/2014/main" id="{15CAE8D3-8A5B-2151-51B0-025DE8131623}"/>
              </a:ext>
            </a:extLst>
          </p:cNvPr>
          <p:cNvPicPr>
            <a:picLocks noChangeAspect="1"/>
          </p:cNvPicPr>
          <p:nvPr/>
        </p:nvPicPr>
        <p:blipFill>
          <a:blip r:embed="rId2"/>
          <a:stretch>
            <a:fillRect/>
          </a:stretch>
        </p:blipFill>
        <p:spPr>
          <a:xfrm>
            <a:off x="5658006" y="1288127"/>
            <a:ext cx="4055461" cy="2509948"/>
          </a:xfrm>
          <a:prstGeom prst="rect">
            <a:avLst/>
          </a:prstGeom>
        </p:spPr>
      </p:pic>
      <p:pic>
        <p:nvPicPr>
          <p:cNvPr id="5" name="Picture 4">
            <a:extLst>
              <a:ext uri="{FF2B5EF4-FFF2-40B4-BE49-F238E27FC236}">
                <a16:creationId xmlns:a16="http://schemas.microsoft.com/office/drawing/2014/main" id="{297D343B-554A-DB7A-E74B-16CF7DBE0ED0}"/>
              </a:ext>
            </a:extLst>
          </p:cNvPr>
          <p:cNvPicPr>
            <a:picLocks noChangeAspect="1"/>
          </p:cNvPicPr>
          <p:nvPr/>
        </p:nvPicPr>
        <p:blipFill>
          <a:blip r:embed="rId3"/>
          <a:stretch>
            <a:fillRect/>
          </a:stretch>
        </p:blipFill>
        <p:spPr>
          <a:xfrm>
            <a:off x="2930512" y="3998563"/>
            <a:ext cx="4755225" cy="2663935"/>
          </a:xfrm>
          <a:prstGeom prst="rect">
            <a:avLst/>
          </a:prstGeom>
        </p:spPr>
      </p:pic>
    </p:spTree>
    <p:extLst>
      <p:ext uri="{BB962C8B-B14F-4D97-AF65-F5344CB8AC3E}">
        <p14:creationId xmlns:p14="http://schemas.microsoft.com/office/powerpoint/2010/main" val="1873917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7D052-CB8C-AFA7-2E00-64D79C3D01A2}"/>
              </a:ext>
            </a:extLst>
          </p:cNvPr>
          <p:cNvSpPr>
            <a:spLocks noGrp="1"/>
          </p:cNvSpPr>
          <p:nvPr>
            <p:ph type="title"/>
          </p:nvPr>
        </p:nvSpPr>
        <p:spPr/>
        <p:txBody>
          <a:bodyPr/>
          <a:lstStyle/>
          <a:p>
            <a:r>
              <a:rPr lang="en-IN" dirty="0"/>
              <a:t>OUR SOLUTION AND ITS VALUE PROPOSITION</a:t>
            </a:r>
            <a:endParaRPr lang="en-US" dirty="0"/>
          </a:p>
        </p:txBody>
      </p:sp>
      <p:sp>
        <p:nvSpPr>
          <p:cNvPr id="3" name="Content Placeholder 2">
            <a:extLst>
              <a:ext uri="{FF2B5EF4-FFF2-40B4-BE49-F238E27FC236}">
                <a16:creationId xmlns:a16="http://schemas.microsoft.com/office/drawing/2014/main" id="{78769EC2-B43D-B1A9-3EE7-180589691F2D}"/>
              </a:ext>
            </a:extLst>
          </p:cNvPr>
          <p:cNvSpPr>
            <a:spLocks noGrp="1"/>
          </p:cNvSpPr>
          <p:nvPr>
            <p:ph idx="1"/>
          </p:nvPr>
        </p:nvSpPr>
        <p:spPr/>
        <p:txBody>
          <a:bodyPr>
            <a:normAutofit fontScale="85000" lnSpcReduction="20000"/>
          </a:bodyPr>
          <a:lstStyle/>
          <a:p>
            <a:pPr marL="0" indent="0">
              <a:buNone/>
            </a:pPr>
            <a:r>
              <a:rPr lang="en-IN" b="1" dirty="0"/>
              <a:t>CONDITIONAL FORMATTING</a:t>
            </a:r>
            <a:r>
              <a:rPr lang="en-IN" dirty="0"/>
              <a:t>
Highlighting cells that are blanks or have no value
</a:t>
            </a:r>
            <a:r>
              <a:rPr lang="en-IN" b="1" dirty="0"/>
              <a:t>FILTER</a:t>
            </a:r>
            <a:r>
              <a:rPr lang="en-IN" dirty="0"/>
              <a:t>
Focusing on blank cells and removing them
</a:t>
            </a:r>
            <a:r>
              <a:rPr lang="en-IN" b="1" dirty="0"/>
              <a:t>FORMULA</a:t>
            </a:r>
            <a:r>
              <a:rPr lang="en-IN" dirty="0"/>
              <a:t>
For identifying the age category from late 20s to early60s
</a:t>
            </a:r>
            <a:r>
              <a:rPr lang="en-IN" b="1" dirty="0"/>
              <a:t>PIVOT TABLE</a:t>
            </a:r>
          </a:p>
          <a:p>
            <a:pPr marL="0" indent="0">
              <a:buNone/>
            </a:pPr>
            <a:r>
              <a:rPr lang="en-IN" dirty="0"/>
              <a:t>Summarizing data and </a:t>
            </a:r>
            <a:r>
              <a:rPr lang="en-IN" dirty="0" err="1"/>
              <a:t>analyzing</a:t>
            </a:r>
            <a:r>
              <a:rPr lang="en-IN" dirty="0"/>
              <a:t> relationship and generating report
</a:t>
            </a:r>
            <a:r>
              <a:rPr lang="en-IN" b="1" dirty="0"/>
              <a:t>SLICER</a:t>
            </a:r>
            <a:r>
              <a:rPr lang="en-IN" dirty="0"/>
              <a:t>
Filtering data for enhancing user experience and highlight clear view of specific data
</a:t>
            </a:r>
            <a:r>
              <a:rPr lang="en-IN" b="1" dirty="0"/>
              <a:t>GRAPH</a:t>
            </a:r>
          </a:p>
          <a:p>
            <a:pPr marL="0" indent="0">
              <a:buNone/>
            </a:pPr>
            <a:r>
              <a:rPr lang="en-IN" dirty="0"/>
              <a:t>For data visualization</a:t>
            </a:r>
            <a:endParaRPr lang="en-US" dirty="0"/>
          </a:p>
        </p:txBody>
      </p:sp>
    </p:spTree>
    <p:extLst>
      <p:ext uri="{BB962C8B-B14F-4D97-AF65-F5344CB8AC3E}">
        <p14:creationId xmlns:p14="http://schemas.microsoft.com/office/powerpoint/2010/main" val="774933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4A7BB-D5FA-18F6-9767-6BC6BFEB3CAA}"/>
              </a:ext>
            </a:extLst>
          </p:cNvPr>
          <p:cNvSpPr>
            <a:spLocks noGrp="1"/>
          </p:cNvSpPr>
          <p:nvPr>
            <p:ph type="title"/>
          </p:nvPr>
        </p:nvSpPr>
        <p:spPr>
          <a:xfrm>
            <a:off x="581192" y="702156"/>
            <a:ext cx="11029616" cy="775662"/>
          </a:xfrm>
        </p:spPr>
        <p:txBody>
          <a:bodyPr/>
          <a:lstStyle/>
          <a:p>
            <a:r>
              <a:rPr lang="en-IN" dirty="0"/>
              <a:t>Dataset Description</a:t>
            </a:r>
            <a:endParaRPr lang="en-US" dirty="0"/>
          </a:p>
        </p:txBody>
      </p:sp>
      <p:sp>
        <p:nvSpPr>
          <p:cNvPr id="3" name="Content Placeholder 2">
            <a:extLst>
              <a:ext uri="{FF2B5EF4-FFF2-40B4-BE49-F238E27FC236}">
                <a16:creationId xmlns:a16="http://schemas.microsoft.com/office/drawing/2014/main" id="{4EA74E7D-39EB-10AB-AFB4-23A65041EE44}"/>
              </a:ext>
            </a:extLst>
          </p:cNvPr>
          <p:cNvSpPr>
            <a:spLocks noGrp="1"/>
          </p:cNvSpPr>
          <p:nvPr>
            <p:ph idx="1"/>
          </p:nvPr>
        </p:nvSpPr>
        <p:spPr>
          <a:xfrm>
            <a:off x="470355" y="3642153"/>
            <a:ext cx="11721645" cy="1524466"/>
          </a:xfrm>
        </p:spPr>
        <p:txBody>
          <a:bodyPr>
            <a:noAutofit/>
          </a:bodyPr>
          <a:lstStyle/>
          <a:p>
            <a:pPr marL="0" indent="0">
              <a:buNone/>
            </a:pPr>
            <a:r>
              <a:rPr lang="en-IN" sz="1050" b="1" dirty="0"/>
              <a:t>Dataset Description
Dataset Name: Employee Performance Analysis Data
Description: Contains performance metrics for employees, including satisfaction scores, performance ratings, and demographic details.
Source: Kaggle.com
Variables/Columns:
Name: First name
Gender: Male and Female
 ~Business Unit: BPC, CCDR, EW, MSC, NEL, PL, PYZ, SVG, TNS, WBL~ 
employee Type: contract, Full time, Part time
Performance Rating: Very high, High, Medium, Low
Satisfaction Score: 1-5
Data Types: Numeric and Text
Units of Measurement:
Satisfaction score: Scale of 1-5
Performance rating: Very high, High, Medium, Low
Size: 26 records, 5 fields</a:t>
            </a:r>
            <a:endParaRPr lang="en-US" sz="1050" b="1" dirty="0"/>
          </a:p>
        </p:txBody>
      </p:sp>
    </p:spTree>
    <p:extLst>
      <p:ext uri="{BB962C8B-B14F-4D97-AF65-F5344CB8AC3E}">
        <p14:creationId xmlns:p14="http://schemas.microsoft.com/office/powerpoint/2010/main" val="2892457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94A3-8F04-74D2-B6EA-F5985FCC7D71}"/>
              </a:ext>
            </a:extLst>
          </p:cNvPr>
          <p:cNvSpPr>
            <a:spLocks noGrp="1"/>
          </p:cNvSpPr>
          <p:nvPr>
            <p:ph type="title"/>
          </p:nvPr>
        </p:nvSpPr>
        <p:spPr/>
        <p:txBody>
          <a:bodyPr/>
          <a:lstStyle/>
          <a:p>
            <a:r>
              <a:rPr lang="en-IN" dirty="0"/>
              <a:t>THE “WOW” IN OUR SOLUTION</a:t>
            </a:r>
            <a:endParaRPr lang="en-US" dirty="0"/>
          </a:p>
        </p:txBody>
      </p:sp>
      <p:sp>
        <p:nvSpPr>
          <p:cNvPr id="3" name="Content Placeholder 2">
            <a:extLst>
              <a:ext uri="{FF2B5EF4-FFF2-40B4-BE49-F238E27FC236}">
                <a16:creationId xmlns:a16="http://schemas.microsoft.com/office/drawing/2014/main" id="{48F5C3D4-7818-DDFA-7BE7-B9606FF4BE9B}"/>
              </a:ext>
            </a:extLst>
          </p:cNvPr>
          <p:cNvSpPr>
            <a:spLocks noGrp="1"/>
          </p:cNvSpPr>
          <p:nvPr>
            <p:ph idx="1"/>
          </p:nvPr>
        </p:nvSpPr>
        <p:spPr>
          <a:xfrm>
            <a:off x="581192" y="1463742"/>
            <a:ext cx="11029615" cy="3678303"/>
          </a:xfrm>
        </p:spPr>
        <p:txBody>
          <a:bodyPr>
            <a:normAutofit/>
          </a:bodyPr>
          <a:lstStyle/>
          <a:p>
            <a:pPr marL="0" indent="0">
              <a:buNone/>
            </a:pPr>
            <a:r>
              <a:rPr lang="en-IN" dirty="0"/>
              <a:t>
</a:t>
            </a:r>
            <a:r>
              <a:rPr lang="en-IN" sz="2400" b="1" dirty="0"/>
              <a:t>FORMULA</a:t>
            </a:r>
          </a:p>
          <a:p>
            <a:r>
              <a:rPr lang="en-IN" b="1" dirty="0"/>
              <a:t>Performance level =IFS(Z8&gt;=5,”VERY HIGH”,Z8&gt;=4,”HIGH”, Z8&gt;=3,”MED”, TRUE, “LOW”)
INSIGHTS: Used to evaluate the scores as levels from low to very high</a:t>
            </a:r>
            <a:endParaRPr lang="en-US" b="1" dirty="0"/>
          </a:p>
        </p:txBody>
      </p:sp>
    </p:spTree>
    <p:extLst>
      <p:ext uri="{BB962C8B-B14F-4D97-AF65-F5344CB8AC3E}">
        <p14:creationId xmlns:p14="http://schemas.microsoft.com/office/powerpoint/2010/main" val="3610133991"/>
      </p:ext>
    </p:extLst>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0</TotalTime>
  <Words>768</Words>
  <Application>Microsoft Office PowerPoint</Application>
  <PresentationFormat>Widescreen</PresentationFormat>
  <Paragraphs>33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 employee data analysis using Excel </vt:lpstr>
      <vt:lpstr>Project title </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vaniv6688@gmail.com</dc:creator>
  <cp:lastModifiedBy>vaniv6688@gmail.com</cp:lastModifiedBy>
  <cp:revision>10</cp:revision>
  <dcterms:created xsi:type="dcterms:W3CDTF">2024-08-30T05:04:17Z</dcterms:created>
  <dcterms:modified xsi:type="dcterms:W3CDTF">2024-08-31T05:30:33Z</dcterms:modified>
</cp:coreProperties>
</file>