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5758D-D72C-43A7-A67E-A415335EE0F8}" v="823" dt="2023-06-05T12:48:24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352F5-EF40-425B-80F5-D330C639F0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06CB10-299C-4243-B36D-E74E9B2A6A93}">
      <dgm:prSet/>
      <dgm:spPr/>
      <dgm:t>
        <a:bodyPr/>
        <a:lstStyle/>
        <a:p>
          <a:r>
            <a:rPr lang="pt-BR" dirty="0"/>
            <a:t>A tecnologia e o ensino da matemática;</a:t>
          </a:r>
          <a:endParaRPr lang="en-US" dirty="0"/>
        </a:p>
      </dgm:t>
    </dgm:pt>
    <dgm:pt modelId="{32F84C63-40D8-41F7-A314-764DEDCB0ABB}" type="parTrans" cxnId="{93A87F86-D2A4-499E-A486-51B4FD50CD66}">
      <dgm:prSet/>
      <dgm:spPr/>
      <dgm:t>
        <a:bodyPr/>
        <a:lstStyle/>
        <a:p>
          <a:endParaRPr lang="en-US"/>
        </a:p>
      </dgm:t>
    </dgm:pt>
    <dgm:pt modelId="{93BE1029-9BCF-44ED-A6C2-706160488CEB}" type="sibTrans" cxnId="{93A87F86-D2A4-499E-A486-51B4FD50CD66}">
      <dgm:prSet/>
      <dgm:spPr/>
      <dgm:t>
        <a:bodyPr/>
        <a:lstStyle/>
        <a:p>
          <a:endParaRPr lang="en-US"/>
        </a:p>
      </dgm:t>
    </dgm:pt>
    <dgm:pt modelId="{C7DF0EED-C229-4341-9FEF-418F50343D1E}">
      <dgm:prSet/>
      <dgm:spPr/>
      <dgm:t>
        <a:bodyPr/>
        <a:lstStyle/>
        <a:p>
          <a:r>
            <a:rPr lang="pt-BR" dirty="0"/>
            <a:t>Como a tecnologia pode auxiliar o professor;</a:t>
          </a:r>
          <a:endParaRPr lang="en-US" dirty="0"/>
        </a:p>
      </dgm:t>
    </dgm:pt>
    <dgm:pt modelId="{7CDB0160-04BC-4046-90FB-C0DE0EEC2FC3}" type="parTrans" cxnId="{C3CEFFCF-51C2-431B-947E-325440AEF686}">
      <dgm:prSet/>
      <dgm:spPr/>
      <dgm:t>
        <a:bodyPr/>
        <a:lstStyle/>
        <a:p>
          <a:endParaRPr lang="en-US"/>
        </a:p>
      </dgm:t>
    </dgm:pt>
    <dgm:pt modelId="{43A34555-FD5F-4294-B5E6-ACEF041E1D1A}" type="sibTrans" cxnId="{C3CEFFCF-51C2-431B-947E-325440AEF686}">
      <dgm:prSet/>
      <dgm:spPr/>
      <dgm:t>
        <a:bodyPr/>
        <a:lstStyle/>
        <a:p>
          <a:endParaRPr lang="en-US"/>
        </a:p>
      </dgm:t>
    </dgm:pt>
    <dgm:pt modelId="{AD303688-3EA3-459A-BBCC-33BCFB8D256C}">
      <dgm:prSet/>
      <dgm:spPr/>
      <dgm:t>
        <a:bodyPr/>
        <a:lstStyle/>
        <a:p>
          <a:r>
            <a:rPr lang="pt-BR"/>
            <a:t>A pesquisa foi feita com o ensino dos números complexos</a:t>
          </a:r>
          <a:r>
            <a:rPr lang="pt-BR">
              <a:latin typeface="Trebuchet MS" panose="020B0603020202020204"/>
            </a:rPr>
            <a:t>;</a:t>
          </a:r>
          <a:endParaRPr lang="en-US"/>
        </a:p>
      </dgm:t>
    </dgm:pt>
    <dgm:pt modelId="{FBD3A969-9577-4BB6-9710-CC17BD1F4C41}" type="parTrans" cxnId="{9A83AD1F-E73F-401C-A305-9BB70BA9E3CF}">
      <dgm:prSet/>
      <dgm:spPr/>
      <dgm:t>
        <a:bodyPr/>
        <a:lstStyle/>
        <a:p>
          <a:endParaRPr lang="en-US"/>
        </a:p>
      </dgm:t>
    </dgm:pt>
    <dgm:pt modelId="{C69BA4D2-BEDC-404E-94CA-E9E42F1DF173}" type="sibTrans" cxnId="{9A83AD1F-E73F-401C-A305-9BB70BA9E3CF}">
      <dgm:prSet/>
      <dgm:spPr/>
      <dgm:t>
        <a:bodyPr/>
        <a:lstStyle/>
        <a:p>
          <a:endParaRPr lang="en-US"/>
        </a:p>
      </dgm:t>
    </dgm:pt>
    <dgm:pt modelId="{FD4545D2-9116-43C5-940E-4A71740518F3}" type="pres">
      <dgm:prSet presAssocID="{C6F352F5-EF40-425B-80F5-D330C639F035}" presName="root" presStyleCnt="0">
        <dgm:presLayoutVars>
          <dgm:dir/>
          <dgm:resizeHandles val="exact"/>
        </dgm:presLayoutVars>
      </dgm:prSet>
      <dgm:spPr/>
    </dgm:pt>
    <dgm:pt modelId="{FF6E8C44-F170-4E03-9E92-0CC86CE1E4BC}" type="pres">
      <dgm:prSet presAssocID="{4D06CB10-299C-4243-B36D-E74E9B2A6A93}" presName="compNode" presStyleCnt="0"/>
      <dgm:spPr/>
    </dgm:pt>
    <dgm:pt modelId="{F48ADA5D-1FAE-4799-9537-18B6B9A69A35}" type="pres">
      <dgm:prSet presAssocID="{4D06CB10-299C-4243-B36D-E74E9B2A6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79936A70-4E91-4FC3-9AD1-946E216D3CA3}" type="pres">
      <dgm:prSet presAssocID="{4D06CB10-299C-4243-B36D-E74E9B2A6A93}" presName="spaceRect" presStyleCnt="0"/>
      <dgm:spPr/>
    </dgm:pt>
    <dgm:pt modelId="{A1573C3E-3A56-4DD0-B7DA-72A35275ABE5}" type="pres">
      <dgm:prSet presAssocID="{4D06CB10-299C-4243-B36D-E74E9B2A6A93}" presName="textRect" presStyleLbl="revTx" presStyleIdx="0" presStyleCnt="3">
        <dgm:presLayoutVars>
          <dgm:chMax val="1"/>
          <dgm:chPref val="1"/>
        </dgm:presLayoutVars>
      </dgm:prSet>
      <dgm:spPr/>
    </dgm:pt>
    <dgm:pt modelId="{68DF1313-6E56-421A-8A8B-7791D987510B}" type="pres">
      <dgm:prSet presAssocID="{93BE1029-9BCF-44ED-A6C2-706160488CEB}" presName="sibTrans" presStyleCnt="0"/>
      <dgm:spPr/>
    </dgm:pt>
    <dgm:pt modelId="{15F6DAD3-0963-4471-AA0B-1E3149CE9521}" type="pres">
      <dgm:prSet presAssocID="{C7DF0EED-C229-4341-9FEF-418F50343D1E}" presName="compNode" presStyleCnt="0"/>
      <dgm:spPr/>
    </dgm:pt>
    <dgm:pt modelId="{BE6BCF0D-B154-4BD8-9B0C-441F78A0503E}" type="pres">
      <dgm:prSet presAssocID="{C7DF0EED-C229-4341-9FEF-418F50343D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33D0837D-4EEC-4F4E-8FC0-31E336B34114}" type="pres">
      <dgm:prSet presAssocID="{C7DF0EED-C229-4341-9FEF-418F50343D1E}" presName="spaceRect" presStyleCnt="0"/>
      <dgm:spPr/>
    </dgm:pt>
    <dgm:pt modelId="{1CF4596B-F376-49C7-8555-388D01F51697}" type="pres">
      <dgm:prSet presAssocID="{C7DF0EED-C229-4341-9FEF-418F50343D1E}" presName="textRect" presStyleLbl="revTx" presStyleIdx="1" presStyleCnt="3">
        <dgm:presLayoutVars>
          <dgm:chMax val="1"/>
          <dgm:chPref val="1"/>
        </dgm:presLayoutVars>
      </dgm:prSet>
      <dgm:spPr/>
    </dgm:pt>
    <dgm:pt modelId="{55FAD622-8AF9-42BF-B4A4-B3EB776D2F4D}" type="pres">
      <dgm:prSet presAssocID="{43A34555-FD5F-4294-B5E6-ACEF041E1D1A}" presName="sibTrans" presStyleCnt="0"/>
      <dgm:spPr/>
    </dgm:pt>
    <dgm:pt modelId="{FEB38627-7A53-477B-B0A2-3DF64DAC990C}" type="pres">
      <dgm:prSet presAssocID="{AD303688-3EA3-459A-BBCC-33BCFB8D256C}" presName="compNode" presStyleCnt="0"/>
      <dgm:spPr/>
    </dgm:pt>
    <dgm:pt modelId="{FA6B6934-8736-4489-99DD-766A688B9340}" type="pres">
      <dgm:prSet presAssocID="{AD303688-3EA3-459A-BBCC-33BCFB8D25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4F69887A-332B-4058-A52B-4606810991C5}" type="pres">
      <dgm:prSet presAssocID="{AD303688-3EA3-459A-BBCC-33BCFB8D256C}" presName="spaceRect" presStyleCnt="0"/>
      <dgm:spPr/>
    </dgm:pt>
    <dgm:pt modelId="{BAEA2CCC-1066-4514-A5D7-09F564B21F74}" type="pres">
      <dgm:prSet presAssocID="{AD303688-3EA3-459A-BBCC-33BCFB8D25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720E13-B12A-4FEB-933C-458DCD8962CD}" type="presOf" srcId="{4D06CB10-299C-4243-B36D-E74E9B2A6A93}" destId="{A1573C3E-3A56-4DD0-B7DA-72A35275ABE5}" srcOrd="0" destOrd="0" presId="urn:microsoft.com/office/officeart/2018/2/layout/IconLabelList"/>
    <dgm:cxn modelId="{EDD5371D-9B9B-40F4-95B0-C9A09F465819}" type="presOf" srcId="{C6F352F5-EF40-425B-80F5-D330C639F035}" destId="{FD4545D2-9116-43C5-940E-4A71740518F3}" srcOrd="0" destOrd="0" presId="urn:microsoft.com/office/officeart/2018/2/layout/IconLabelList"/>
    <dgm:cxn modelId="{9A83AD1F-E73F-401C-A305-9BB70BA9E3CF}" srcId="{C6F352F5-EF40-425B-80F5-D330C639F035}" destId="{AD303688-3EA3-459A-BBCC-33BCFB8D256C}" srcOrd="2" destOrd="0" parTransId="{FBD3A969-9577-4BB6-9710-CC17BD1F4C41}" sibTransId="{C69BA4D2-BEDC-404E-94CA-E9E42F1DF173}"/>
    <dgm:cxn modelId="{82C5CD41-9908-478F-94B0-AB79CA9565AC}" type="presOf" srcId="{C7DF0EED-C229-4341-9FEF-418F50343D1E}" destId="{1CF4596B-F376-49C7-8555-388D01F51697}" srcOrd="0" destOrd="0" presId="urn:microsoft.com/office/officeart/2018/2/layout/IconLabelList"/>
    <dgm:cxn modelId="{93A87F86-D2A4-499E-A486-51B4FD50CD66}" srcId="{C6F352F5-EF40-425B-80F5-D330C639F035}" destId="{4D06CB10-299C-4243-B36D-E74E9B2A6A93}" srcOrd="0" destOrd="0" parTransId="{32F84C63-40D8-41F7-A314-764DEDCB0ABB}" sibTransId="{93BE1029-9BCF-44ED-A6C2-706160488CEB}"/>
    <dgm:cxn modelId="{E82A9AB8-C36D-4F0C-8E43-AA267C3E01AB}" type="presOf" srcId="{AD303688-3EA3-459A-BBCC-33BCFB8D256C}" destId="{BAEA2CCC-1066-4514-A5D7-09F564B21F74}" srcOrd="0" destOrd="0" presId="urn:microsoft.com/office/officeart/2018/2/layout/IconLabelList"/>
    <dgm:cxn modelId="{C3CEFFCF-51C2-431B-947E-325440AEF686}" srcId="{C6F352F5-EF40-425B-80F5-D330C639F035}" destId="{C7DF0EED-C229-4341-9FEF-418F50343D1E}" srcOrd="1" destOrd="0" parTransId="{7CDB0160-04BC-4046-90FB-C0DE0EEC2FC3}" sibTransId="{43A34555-FD5F-4294-B5E6-ACEF041E1D1A}"/>
    <dgm:cxn modelId="{BEF180F4-9007-4FD3-AB1A-C3839ED2609A}" type="presParOf" srcId="{FD4545D2-9116-43C5-940E-4A71740518F3}" destId="{FF6E8C44-F170-4E03-9E92-0CC86CE1E4BC}" srcOrd="0" destOrd="0" presId="urn:microsoft.com/office/officeart/2018/2/layout/IconLabelList"/>
    <dgm:cxn modelId="{1C68AAEA-FA01-45F5-A0E5-A9744FBD1B35}" type="presParOf" srcId="{FF6E8C44-F170-4E03-9E92-0CC86CE1E4BC}" destId="{F48ADA5D-1FAE-4799-9537-18B6B9A69A35}" srcOrd="0" destOrd="0" presId="urn:microsoft.com/office/officeart/2018/2/layout/IconLabelList"/>
    <dgm:cxn modelId="{CE8C6358-CF48-435B-89D1-4FB5C9FC1682}" type="presParOf" srcId="{FF6E8C44-F170-4E03-9E92-0CC86CE1E4BC}" destId="{79936A70-4E91-4FC3-9AD1-946E216D3CA3}" srcOrd="1" destOrd="0" presId="urn:microsoft.com/office/officeart/2018/2/layout/IconLabelList"/>
    <dgm:cxn modelId="{335EA5C6-D544-46E2-A408-517E6DCB12F4}" type="presParOf" srcId="{FF6E8C44-F170-4E03-9E92-0CC86CE1E4BC}" destId="{A1573C3E-3A56-4DD0-B7DA-72A35275ABE5}" srcOrd="2" destOrd="0" presId="urn:microsoft.com/office/officeart/2018/2/layout/IconLabelList"/>
    <dgm:cxn modelId="{72C746A3-109D-4182-A439-512167632FF9}" type="presParOf" srcId="{FD4545D2-9116-43C5-940E-4A71740518F3}" destId="{68DF1313-6E56-421A-8A8B-7791D987510B}" srcOrd="1" destOrd="0" presId="urn:microsoft.com/office/officeart/2018/2/layout/IconLabelList"/>
    <dgm:cxn modelId="{40D5990D-C514-47ED-9998-9D9349494E0D}" type="presParOf" srcId="{FD4545D2-9116-43C5-940E-4A71740518F3}" destId="{15F6DAD3-0963-4471-AA0B-1E3149CE9521}" srcOrd="2" destOrd="0" presId="urn:microsoft.com/office/officeart/2018/2/layout/IconLabelList"/>
    <dgm:cxn modelId="{3403CF25-0FB6-4A3A-B1EE-A7700E9A8302}" type="presParOf" srcId="{15F6DAD3-0963-4471-AA0B-1E3149CE9521}" destId="{BE6BCF0D-B154-4BD8-9B0C-441F78A0503E}" srcOrd="0" destOrd="0" presId="urn:microsoft.com/office/officeart/2018/2/layout/IconLabelList"/>
    <dgm:cxn modelId="{30439A1B-19D5-4817-9E16-F2F4A0F1F325}" type="presParOf" srcId="{15F6DAD3-0963-4471-AA0B-1E3149CE9521}" destId="{33D0837D-4EEC-4F4E-8FC0-31E336B34114}" srcOrd="1" destOrd="0" presId="urn:microsoft.com/office/officeart/2018/2/layout/IconLabelList"/>
    <dgm:cxn modelId="{3E41E724-8DDA-4C60-B0AA-7C421371AC6D}" type="presParOf" srcId="{15F6DAD3-0963-4471-AA0B-1E3149CE9521}" destId="{1CF4596B-F376-49C7-8555-388D01F51697}" srcOrd="2" destOrd="0" presId="urn:microsoft.com/office/officeart/2018/2/layout/IconLabelList"/>
    <dgm:cxn modelId="{CF593950-9B22-4D9E-B7C6-A9BF009C9AFA}" type="presParOf" srcId="{FD4545D2-9116-43C5-940E-4A71740518F3}" destId="{55FAD622-8AF9-42BF-B4A4-B3EB776D2F4D}" srcOrd="3" destOrd="0" presId="urn:microsoft.com/office/officeart/2018/2/layout/IconLabelList"/>
    <dgm:cxn modelId="{CC8D75A8-12DF-4B26-98CB-D5A6EECAAB5B}" type="presParOf" srcId="{FD4545D2-9116-43C5-940E-4A71740518F3}" destId="{FEB38627-7A53-477B-B0A2-3DF64DAC990C}" srcOrd="4" destOrd="0" presId="urn:microsoft.com/office/officeart/2018/2/layout/IconLabelList"/>
    <dgm:cxn modelId="{DAA9FEEC-EB8F-4FA4-837C-2994E960D2CA}" type="presParOf" srcId="{FEB38627-7A53-477B-B0A2-3DF64DAC990C}" destId="{FA6B6934-8736-4489-99DD-766A688B9340}" srcOrd="0" destOrd="0" presId="urn:microsoft.com/office/officeart/2018/2/layout/IconLabelList"/>
    <dgm:cxn modelId="{6BD8619C-6848-4C2C-A59B-B87230556027}" type="presParOf" srcId="{FEB38627-7A53-477B-B0A2-3DF64DAC990C}" destId="{4F69887A-332B-4058-A52B-4606810991C5}" srcOrd="1" destOrd="0" presId="urn:microsoft.com/office/officeart/2018/2/layout/IconLabelList"/>
    <dgm:cxn modelId="{154C7431-FF3F-4CC0-A41D-61F77194AEC3}" type="presParOf" srcId="{FEB38627-7A53-477B-B0A2-3DF64DAC990C}" destId="{BAEA2CCC-1066-4514-A5D7-09F564B21F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ADA5D-1FAE-4799-9537-18B6B9A69A35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73C3E-3A56-4DD0-B7DA-72A35275ABE5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 tecnologia e o ensino da matemática;</a:t>
          </a:r>
          <a:endParaRPr lang="en-US" sz="1800" kern="1200" dirty="0"/>
        </a:p>
      </dsp:txBody>
      <dsp:txXfrm>
        <a:off x="157144" y="2485519"/>
        <a:ext cx="2777266" cy="720000"/>
      </dsp:txXfrm>
    </dsp:sp>
    <dsp:sp modelId="{BE6BCF0D-B154-4BD8-9B0C-441F78A0503E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4596B-F376-49C7-8555-388D01F51697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Como a tecnologia pode auxiliar o professor;</a:t>
          </a:r>
          <a:endParaRPr lang="en-US" sz="1800" kern="1200" dirty="0"/>
        </a:p>
      </dsp:txBody>
      <dsp:txXfrm>
        <a:off x="3420433" y="2485519"/>
        <a:ext cx="2777266" cy="720000"/>
      </dsp:txXfrm>
    </dsp:sp>
    <dsp:sp modelId="{FA6B6934-8736-4489-99DD-766A688B9340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A2CCC-1066-4514-A5D7-09F564B21F74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 pesquisa foi feita com o ensino dos números complexos</a:t>
          </a:r>
          <a:r>
            <a:rPr lang="pt-BR" sz="1800" kern="1200">
              <a:latin typeface="Trebuchet MS" panose="020B0603020202020204"/>
            </a:rPr>
            <a:t>;</a:t>
          </a:r>
          <a:endParaRPr lang="en-US" sz="1800" kern="1200"/>
        </a:p>
      </dsp:txBody>
      <dsp:txXfrm>
        <a:off x="6683721" y="2485519"/>
        <a:ext cx="2777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11EAA6-3376-48AD-8327-6733B31E96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A01F8D-21C7-44AF-8893-7146798E4F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916B-3D28-4830-A21B-ED38CA3A31B0}" type="datetimeFigureOut">
              <a:rPr lang="pt-BR" smtClean="0"/>
              <a:t>05/06/2023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05751B-0E28-4D05-B668-DA3A299E35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8E94C4-D5B8-4122-B430-1B11F594B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E291F-539C-4AD3-B575-69E25D919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7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0ADA1-1324-469A-BFE9-C49453B908AB}" type="datetimeFigureOut">
              <a:rPr lang="pt-BR" noProof="0" smtClean="0"/>
              <a:t>05/06/2023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0661-6A85-4DA3-B3E4-25F4C991595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746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D0661-6A85-4DA3-B3E4-25F4C991595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4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3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8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338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803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8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46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7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3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6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5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9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vitor77@bol.com.br" TargetMode="External"/><Relationship Id="rId2" Type="http://schemas.openxmlformats.org/officeDocument/2006/relationships/hyperlink" Target="mailto:ysabelobato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erecebarbosa@yahoo.com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4904" y="722443"/>
            <a:ext cx="9440837" cy="3528262"/>
          </a:xfrm>
        </p:spPr>
        <p:txBody>
          <a:bodyPr rtlCol="0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pt-BR" sz="4400" dirty="0"/>
              <a:t>"</a:t>
            </a:r>
            <a:r>
              <a:rPr lang="pt-BR" sz="6000" dirty="0"/>
              <a:t>Software </a:t>
            </a:r>
            <a:r>
              <a:rPr lang="pt-BR" sz="6000" dirty="0" err="1"/>
              <a:t>Geogebra</a:t>
            </a:r>
            <a:r>
              <a:rPr lang="pt-BR" sz="6000" dirty="0"/>
              <a:t>: Uma ferramenta na prática docente para o ensino dos números complexos no ensino médio"</a:t>
            </a:r>
            <a:r>
              <a:rPr lang="pt-BR" sz="4400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2378" y="4375619"/>
            <a:ext cx="7766936" cy="1096899"/>
          </a:xfrm>
        </p:spPr>
        <p:txBody>
          <a:bodyPr rtlCol="0">
            <a:normAutofit/>
          </a:bodyPr>
          <a:lstStyle/>
          <a:p>
            <a:pPr algn="l"/>
            <a:r>
              <a:rPr lang="pt-BR" dirty="0"/>
              <a:t>Autores: Isabel do Socorro; Cláudio Barros; </a:t>
            </a:r>
            <a:r>
              <a:rPr lang="pt-BR" dirty="0" err="1"/>
              <a:t>Ierecê</a:t>
            </a:r>
            <a:r>
              <a:rPr lang="pt-BR" dirty="0"/>
              <a:t> dos Santos</a:t>
            </a:r>
          </a:p>
          <a:p>
            <a:pPr algn="l"/>
            <a:r>
              <a:rPr lang="pt-BR" dirty="0"/>
              <a:t>Apresentação: Gisele Anjos - SP3108295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17D9E-66A9-B4FC-6A12-63752355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469" y="384748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AUTORES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7833648F-3270-94C7-9313-317E8A88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469" y="1048819"/>
            <a:ext cx="8983913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endParaRPr lang="pt-BR" sz="1600" dirty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pt-BR" sz="2000" dirty="0">
                <a:ea typeface="+mn-lt"/>
                <a:cs typeface="+mn-lt"/>
              </a:rPr>
              <a:t>Isabel do Socorro Lobato Beltrão</a:t>
            </a:r>
            <a:endParaRPr lang="pt-BR" sz="2000" dirty="0"/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Universidade do Estado do Amazonas</a:t>
            </a:r>
            <a:endParaRPr lang="pt-BR" sz="2000" dirty="0"/>
          </a:p>
          <a:p>
            <a:pPr>
              <a:buNone/>
            </a:pPr>
            <a:r>
              <a:rPr lang="pt-BR" sz="2000" dirty="0">
                <a:ea typeface="+mn-lt"/>
                <a:cs typeface="+mn-lt"/>
                <a:hlinkClick r:id="rId2"/>
              </a:rPr>
              <a:t>ysabelobato@hotmail.com</a:t>
            </a:r>
            <a:endParaRPr lang="pt-BR" sz="2000" dirty="0"/>
          </a:p>
          <a:p>
            <a:pPr>
              <a:buFont typeface="Arial" charset="2"/>
              <a:buChar char="•"/>
            </a:pPr>
            <a:endParaRPr lang="pt-BR" sz="2000" dirty="0"/>
          </a:p>
          <a:p>
            <a:pPr>
              <a:buFont typeface="Arial" charset="2"/>
              <a:buChar char="•"/>
            </a:pPr>
            <a:r>
              <a:rPr lang="pt-BR" sz="2000" dirty="0">
                <a:ea typeface="+mn-lt"/>
                <a:cs typeface="+mn-lt"/>
              </a:rPr>
              <a:t>Cláudio Barros Vítor</a:t>
            </a:r>
            <a:endParaRPr lang="pt-BR" sz="2000" dirty="0"/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Universidade do Estado do Amazonas</a:t>
            </a:r>
            <a:endParaRPr lang="pt-BR" sz="2000" dirty="0"/>
          </a:p>
          <a:p>
            <a:pPr>
              <a:buNone/>
            </a:pPr>
            <a:r>
              <a:rPr lang="pt-BR" sz="2000" dirty="0">
                <a:ea typeface="+mn-lt"/>
                <a:cs typeface="+mn-lt"/>
                <a:hlinkClick r:id="rId3"/>
              </a:rPr>
              <a:t>cvitor77@bol.com.br</a:t>
            </a:r>
            <a:endParaRPr lang="pt-BR" sz="2000" dirty="0"/>
          </a:p>
          <a:p>
            <a:pPr>
              <a:buNone/>
            </a:pPr>
            <a:endParaRPr lang="pt-BR" sz="2000" dirty="0"/>
          </a:p>
          <a:p>
            <a:pPr>
              <a:buFont typeface="Arial" charset="2"/>
              <a:buChar char="•"/>
            </a:pPr>
            <a:r>
              <a:rPr lang="pt-BR" sz="2000" err="1">
                <a:ea typeface="+mn-lt"/>
                <a:cs typeface="+mn-lt"/>
              </a:rPr>
              <a:t>Ierecê</a:t>
            </a:r>
            <a:r>
              <a:rPr lang="pt-BR" sz="2000" dirty="0">
                <a:ea typeface="+mn-lt"/>
                <a:cs typeface="+mn-lt"/>
              </a:rPr>
              <a:t> dos Santos Barbosa</a:t>
            </a:r>
            <a:endParaRPr lang="pt-BR" sz="2000" dirty="0"/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Universidade do Estado do Amazonas</a:t>
            </a:r>
            <a:endParaRPr lang="pt-BR" sz="2000" dirty="0"/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  <a:hlinkClick r:id="rId4"/>
              </a:rPr>
              <a:t>ierecebarbosa@yahoo.com.br</a:t>
            </a:r>
            <a:endParaRPr lang="pt-BR" sz="2000">
              <a:ea typeface="+mn-lt"/>
              <a:cs typeface="+mn-lt"/>
            </a:endParaRP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69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57">
            <a:extLst>
              <a:ext uri="{FF2B5EF4-FFF2-40B4-BE49-F238E27FC236}">
                <a16:creationId xmlns:a16="http://schemas.microsoft.com/office/drawing/2014/main" id="{4D7B8F8F-4528-4480-AFA3-A006195F5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17D9E-66A9-B4FC-6A12-63752355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95" name="Isosceles Triangle 59">
            <a:extLst>
              <a:ext uri="{FF2B5EF4-FFF2-40B4-BE49-F238E27FC236}">
                <a16:creationId xmlns:a16="http://schemas.microsoft.com/office/drawing/2014/main" id="{4F8B2185-AE38-43EA-9FA9-E5378AD7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Isosceles Triangle 61">
            <a:extLst>
              <a:ext uri="{FF2B5EF4-FFF2-40B4-BE49-F238E27FC236}">
                <a16:creationId xmlns:a16="http://schemas.microsoft.com/office/drawing/2014/main" id="{0D36BD5A-BF22-48CD-8A55-28B19177C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97" name="Espaço Reservado para Conteúdo 2">
            <a:extLst>
              <a:ext uri="{FF2B5EF4-FFF2-40B4-BE49-F238E27FC236}">
                <a16:creationId xmlns:a16="http://schemas.microsoft.com/office/drawing/2014/main" id="{D6D61588-9C28-5ADD-2993-F6966ABC6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993199"/>
              </p:ext>
            </p:extLst>
          </p:nvPr>
        </p:nvGraphicFramePr>
        <p:xfrm>
          <a:off x="1574244" y="1636248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96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17D9E-66A9-B4FC-6A12-63752355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420" y="284813"/>
            <a:ext cx="10020733" cy="1320800"/>
          </a:xfrm>
        </p:spPr>
        <p:txBody>
          <a:bodyPr>
            <a:normAutofit/>
          </a:bodyPr>
          <a:lstStyle/>
          <a:p>
            <a:r>
              <a:rPr lang="pt-BR" dirty="0"/>
              <a:t>SOFTWARES: GEOGEBRA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7833648F-3270-94C7-9313-317E8A88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53" y="1436065"/>
            <a:ext cx="3225192" cy="25691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pt-BR" sz="2100" dirty="0">
                <a:ea typeface="+mn-lt"/>
                <a:cs typeface="+mn-lt"/>
              </a:rPr>
              <a:t>O </a:t>
            </a:r>
            <a:r>
              <a:rPr lang="pt-BR" sz="2100" err="1">
                <a:ea typeface="+mn-lt"/>
                <a:cs typeface="+mn-lt"/>
              </a:rPr>
              <a:t>GeoGebra</a:t>
            </a:r>
            <a:r>
              <a:rPr lang="pt-BR" sz="2100" dirty="0">
                <a:ea typeface="+mn-lt"/>
                <a:cs typeface="+mn-lt"/>
              </a:rPr>
              <a:t> é um software de matemática dinâmica gratuito e </a:t>
            </a:r>
            <a:r>
              <a:rPr lang="pt-BR" sz="2100" b="1" dirty="0">
                <a:ea typeface="+mn-lt"/>
                <a:cs typeface="+mn-lt"/>
              </a:rPr>
              <a:t>multiplataforma</a:t>
            </a:r>
            <a:r>
              <a:rPr lang="pt-BR" sz="2100" dirty="0">
                <a:ea typeface="+mn-lt"/>
                <a:cs typeface="+mn-lt"/>
              </a:rPr>
              <a:t> para todos os níveis de ensino, que combina geometria, álgebra, tabelas, gráficos, estatística e cálculo numa única aplicação;</a:t>
            </a:r>
          </a:p>
          <a:p>
            <a:pPr marL="285750" indent="-285750">
              <a:buClr>
                <a:srgbClr val="EB3D9F"/>
              </a:buClr>
              <a:buFont typeface="Arial" charset="2"/>
              <a:buChar char="•"/>
            </a:pPr>
            <a:r>
              <a:rPr lang="pt-BR" sz="2100" dirty="0"/>
              <a:t>Ele pode ser baixado no computador ou usar on-line.</a:t>
            </a: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3" descr="Gráfico&#10;&#10;Descrição gerada automaticamente">
            <a:extLst>
              <a:ext uri="{FF2B5EF4-FFF2-40B4-BE49-F238E27FC236}">
                <a16:creationId xmlns:a16="http://schemas.microsoft.com/office/drawing/2014/main" id="{140E1731-7C21-6321-BAF0-041AFBC1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58" y="983092"/>
            <a:ext cx="7727428" cy="57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1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17D9E-66A9-B4FC-6A12-63752355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469" y="384748"/>
            <a:ext cx="10020733" cy="1320800"/>
          </a:xfrm>
        </p:spPr>
        <p:txBody>
          <a:bodyPr>
            <a:normAutofit fontScale="90000"/>
          </a:bodyPr>
          <a:lstStyle/>
          <a:p>
            <a:r>
              <a:rPr lang="pt-BR" dirty="0"/>
              <a:t>SOFTWARES EDUCATIVOS COMO FERRAMENTAS DE ENSINO DA MATEMÁTICA E OS NÚMEROS COMPLEXOS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7833648F-3270-94C7-9313-317E8A88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928" y="1985704"/>
            <a:ext cx="8983913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t-BR" sz="1600" dirty="0">
              <a:ea typeface="+mn-lt"/>
              <a:cs typeface="+mn-lt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19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17D9E-66A9-B4FC-6A12-63752355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469" y="384748"/>
            <a:ext cx="10020733" cy="1320800"/>
          </a:xfrm>
        </p:spPr>
        <p:txBody>
          <a:bodyPr>
            <a:normAutofit/>
          </a:bodyPr>
          <a:lstStyle/>
          <a:p>
            <a:r>
              <a:rPr lang="pt-BR" dirty="0"/>
              <a:t>APLICAÇÃO EM SALA DE AULA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7833648F-3270-94C7-9313-317E8A88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928" y="1985704"/>
            <a:ext cx="8983913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pt-BR" sz="1600" dirty="0">
                <a:ea typeface="+mn-lt"/>
                <a:cs typeface="+mn-lt"/>
              </a:rPr>
              <a:t>Apresentação do software; </a:t>
            </a:r>
            <a:endParaRPr lang="pt-BR" sz="1600">
              <a:ea typeface="+mn-lt"/>
              <a:cs typeface="+mn-lt"/>
            </a:endParaRPr>
          </a:p>
          <a:p>
            <a:pPr marL="285750" indent="-285750">
              <a:buClr>
                <a:srgbClr val="EB3D9F"/>
              </a:buClr>
              <a:buFont typeface="Arial" charset="2"/>
              <a:buChar char="•"/>
            </a:pPr>
            <a:r>
              <a:rPr lang="pt-BR" sz="1600" dirty="0">
                <a:ea typeface="+mn-lt"/>
                <a:cs typeface="+mn-lt"/>
              </a:rPr>
              <a:t>Resolução de problemas; </a:t>
            </a:r>
          </a:p>
          <a:p>
            <a:pPr marL="285750" indent="-285750">
              <a:buClr>
                <a:srgbClr val="EB3D9F"/>
              </a:buClr>
              <a:buFont typeface="Arial" charset="2"/>
              <a:buChar char="•"/>
            </a:pPr>
            <a:r>
              <a:rPr lang="pt-BR" sz="1600" dirty="0">
                <a:ea typeface="+mn-lt"/>
                <a:cs typeface="+mn-lt"/>
              </a:rPr>
              <a:t>Aplicar no </a:t>
            </a:r>
            <a:r>
              <a:rPr lang="pt-BR" sz="1600" err="1">
                <a:ea typeface="+mn-lt"/>
                <a:cs typeface="+mn-lt"/>
              </a:rPr>
              <a:t>Geogebra</a:t>
            </a:r>
            <a:r>
              <a:rPr lang="pt-BR" sz="1600" dirty="0">
                <a:ea typeface="+mn-lt"/>
                <a:cs typeface="+mn-lt"/>
              </a:rPr>
              <a:t>; </a:t>
            </a:r>
          </a:p>
          <a:p>
            <a:pPr marL="285750" indent="-285750">
              <a:buClr>
                <a:srgbClr val="EB3D9F"/>
              </a:buClr>
              <a:buFont typeface="Arial" charset="2"/>
              <a:buChar char="•"/>
            </a:pPr>
            <a:r>
              <a:rPr lang="pt-BR" sz="1600" dirty="0">
                <a:ea typeface="+mn-lt"/>
                <a:cs typeface="+mn-lt"/>
              </a:rPr>
              <a:t>4 atividades propostas. </a:t>
            </a:r>
          </a:p>
          <a:p>
            <a:pPr marL="285750" indent="-285750">
              <a:buClr>
                <a:srgbClr val="EB3D9F"/>
              </a:buClr>
              <a:buFont typeface="Arial" charset="2"/>
              <a:buChar char="•"/>
            </a:pPr>
            <a:endParaRPr lang="pt-BR" sz="1600" dirty="0">
              <a:ea typeface="+mn-lt"/>
              <a:cs typeface="+mn-lt"/>
            </a:endParaRPr>
          </a:p>
          <a:p>
            <a:pPr marL="285750" indent="-285750">
              <a:buClr>
                <a:srgbClr val="EB3D9F"/>
              </a:buClr>
              <a:buFont typeface="Arial" charset="2"/>
              <a:buChar char="•"/>
            </a:pPr>
            <a:endParaRPr lang="pt-BR" sz="1600" dirty="0">
              <a:ea typeface="+mn-lt"/>
              <a:cs typeface="+mn-lt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E4F86B65-F53C-DAC6-8979-D83C35AFE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71" t="40349" r="38177" b="31266"/>
          <a:stretch/>
        </p:blipFill>
        <p:spPr>
          <a:xfrm>
            <a:off x="7147809" y="1295869"/>
            <a:ext cx="4347265" cy="40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2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17D9E-66A9-B4FC-6A12-63752355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469" y="384748"/>
            <a:ext cx="10020733" cy="1320800"/>
          </a:xfrm>
        </p:spPr>
        <p:txBody>
          <a:bodyPr>
            <a:normAutofit/>
          </a:bodyPr>
          <a:lstStyle/>
          <a:p>
            <a:r>
              <a:rPr lang="pt-BR" dirty="0"/>
              <a:t>CONCLUSÃO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7833648F-3270-94C7-9313-317E8A88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928" y="1985704"/>
            <a:ext cx="8983913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charset="2"/>
              <a:buChar char="•"/>
            </a:pPr>
            <a:endParaRPr lang="pt-BR" sz="1600" dirty="0">
              <a:ea typeface="+mn-lt"/>
              <a:cs typeface="+mn-lt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926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c0ee1c1-2219-4cea-84a2-1592586cfe48}" enabled="1" method="Privileged" siteId="{6bc21fa9-e5b8-4501-93db-ac165a1c1e6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Facet</vt:lpstr>
      <vt:lpstr>"Software Geogebra: Uma ferramenta na prática docente para o ensino dos números complexos no ensino médio" </vt:lpstr>
      <vt:lpstr>AUTORES</vt:lpstr>
      <vt:lpstr>INTRODUÇÃO</vt:lpstr>
      <vt:lpstr>SOFTWARES: GEOGEBRA</vt:lpstr>
      <vt:lpstr>SOFTWARES EDUCATIVOS COMO FERRAMENTAS DE ENSINO DA MATEMÁTICA E OS NÚMEROS COMPLEXOS</vt:lpstr>
      <vt:lpstr>APLICAÇÃO EM SALA DE AULA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186</cp:revision>
  <dcterms:created xsi:type="dcterms:W3CDTF">2023-06-05T11:58:27Z</dcterms:created>
  <dcterms:modified xsi:type="dcterms:W3CDTF">2023-06-05T12:49:38Z</dcterms:modified>
</cp:coreProperties>
</file>