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b07c6b07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b07c6b07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b5f9930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b5f9930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c06e7ba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c06e7ba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c06e7ba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c06e7ba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c06e7ba8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c06e7ba8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c161f86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c161f86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c06e7ba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c06e7ba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c06e7ba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c06e7ba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c06e7ba8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c06e7ba8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c161f86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c161f86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72a0bb01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72a0bb01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c161f86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c161f86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c161f86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c161f86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c161f86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c161f86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c161f861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c161f861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c161f861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c161f861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c161f86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c161f86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c161f861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c161f861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c161f86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c161f86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c43956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0c43956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c43956b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c43956b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9927e31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9927e3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c43956b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0c43956b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c43956b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c43956b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9927e31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9927e31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9927e31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9927e31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9927e31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9927e31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b07c6b07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b07c6b0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b07c6b0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b07c6b0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b07c6b0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b07c6b0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php.net/manual/es/reserved.variables.server.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spect-validation.readthedocs.io/en/latest/" TargetMode="External"/><Relationship Id="rId4" Type="http://schemas.openxmlformats.org/officeDocument/2006/relationships/hyperlink" Target="https://validator.particle-php.com/en/late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517225" y="2065950"/>
            <a:ext cx="5454000" cy="30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3300"/>
              <a:t>UD4: Programación Web</a:t>
            </a:r>
            <a:endParaRPr sz="3300"/>
          </a:p>
        </p:txBody>
      </p:sp>
      <p:sp>
        <p:nvSpPr>
          <p:cNvPr id="87" name="Google Shape;87;p13"/>
          <p:cNvSpPr txBox="1"/>
          <p:nvPr>
            <p:ph idx="1" type="subTitle"/>
          </p:nvPr>
        </p:nvSpPr>
        <p:spPr>
          <a:xfrm>
            <a:off x="3517225" y="31897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Web en entorno Servidor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Formularios: sticky form</a:t>
            </a:r>
            <a:endParaRPr/>
          </a:p>
        </p:txBody>
      </p:sp>
      <p:sp>
        <p:nvSpPr>
          <p:cNvPr id="143" name="Google Shape;143;p22"/>
          <p:cNvSpPr txBox="1"/>
          <p:nvPr>
            <p:ph idx="1" type="body"/>
          </p:nvPr>
        </p:nvSpPr>
        <p:spPr>
          <a:xfrm>
            <a:off x="569825" y="1853850"/>
            <a:ext cx="81219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Un sticky form es un formulario que recuerda sus valores. Así si el usuario envía datos incorrectos o incompletos, los campos se mantienen llenos con la información que había rellenado.</a:t>
            </a:r>
            <a:endParaRPr sz="1400"/>
          </a:p>
          <a:p>
            <a:pPr indent="0" lvl="0" marL="0" rtl="0" algn="l">
              <a:spcBef>
                <a:spcPts val="1200"/>
              </a:spcBef>
              <a:spcAft>
                <a:spcPts val="0"/>
              </a:spcAft>
              <a:buNone/>
            </a:pPr>
            <a:r>
              <a:rPr lang="es" sz="1400"/>
              <a:t>Pasos a realizar:</a:t>
            </a:r>
            <a:endParaRPr sz="1400"/>
          </a:p>
          <a:p>
            <a:pPr indent="-317500" lvl="0" marL="457200" rtl="0" algn="l">
              <a:spcBef>
                <a:spcPts val="1200"/>
              </a:spcBef>
              <a:spcAft>
                <a:spcPts val="0"/>
              </a:spcAft>
              <a:buSzPts val="1400"/>
              <a:buChar char="●"/>
            </a:pPr>
            <a:r>
              <a:rPr lang="es" sz="1400"/>
              <a:t>inicializar las variables</a:t>
            </a:r>
            <a:endParaRPr sz="1400"/>
          </a:p>
          <a:p>
            <a:pPr indent="-317500" lvl="0" marL="457200" rtl="0" algn="l">
              <a:spcBef>
                <a:spcPts val="0"/>
              </a:spcBef>
              <a:spcAft>
                <a:spcPts val="0"/>
              </a:spcAft>
              <a:buSzPts val="1400"/>
              <a:buChar char="●"/>
            </a:pPr>
            <a:r>
              <a:rPr lang="es" sz="1400"/>
              <a:t>validar que se envió el formulario: $_SERVER["REQUEST_METHOD"] == "POST"</a:t>
            </a:r>
            <a:endParaRPr sz="1400"/>
          </a:p>
          <a:p>
            <a:pPr indent="-317500" lvl="0" marL="457200" rtl="0" algn="l">
              <a:spcBef>
                <a:spcPts val="0"/>
              </a:spcBef>
              <a:spcAft>
                <a:spcPts val="0"/>
              </a:spcAft>
              <a:buSzPts val="1400"/>
              <a:buChar char="●"/>
            </a:pPr>
            <a:r>
              <a:rPr lang="es" sz="1400"/>
              <a:t>validar que los campos están rellenos y son correctos</a:t>
            </a:r>
            <a:endParaRPr sz="1400"/>
          </a:p>
          <a:p>
            <a:pPr indent="-317500" lvl="0" marL="457200" rtl="0" algn="l">
              <a:spcBef>
                <a:spcPts val="0"/>
              </a:spcBef>
              <a:spcAft>
                <a:spcPts val="0"/>
              </a:spcAft>
              <a:buSzPts val="1400"/>
              <a:buChar char="●"/>
            </a:pPr>
            <a:r>
              <a:rPr lang="es" sz="1400"/>
              <a:t>si todo es válido, se procesa el formulario (por ejemplo guardar en la base de datos.</a:t>
            </a:r>
            <a:endParaRPr sz="1400"/>
          </a:p>
          <a:p>
            <a:pPr indent="-311150" lvl="0" marL="457200" rtl="0" algn="l">
              <a:spcBef>
                <a:spcPts val="0"/>
              </a:spcBef>
              <a:spcAft>
                <a:spcPts val="0"/>
              </a:spcAft>
              <a:buSzPts val="1300"/>
              <a:buChar char="●"/>
            </a:pPr>
            <a:r>
              <a:rPr lang="es" sz="1400"/>
              <a:t>para rellenar el formulario es necesario incluir en los inputs: </a:t>
            </a:r>
            <a:r>
              <a:rPr lang="es" sz="1150">
                <a:solidFill>
                  <a:srgbClr val="9CDCFE"/>
                </a:solidFill>
                <a:highlight>
                  <a:srgbClr val="1E1E1E"/>
                </a:highlight>
                <a:latin typeface="Courier New"/>
                <a:ea typeface="Courier New"/>
                <a:cs typeface="Courier New"/>
                <a:sym typeface="Courier New"/>
              </a:rPr>
              <a:t>value</a:t>
            </a:r>
            <a:r>
              <a:rPr lang="es" sz="1150">
                <a:solidFill>
                  <a:srgbClr val="D4D4D4"/>
                </a:solidFill>
                <a:highlight>
                  <a:srgbClr val="1E1E1E"/>
                </a:highlight>
                <a:latin typeface="Courier New"/>
                <a:ea typeface="Courier New"/>
                <a:cs typeface="Courier New"/>
                <a:sym typeface="Courier New"/>
              </a:rPr>
              <a:t>=</a:t>
            </a:r>
            <a:r>
              <a:rPr lang="es" sz="1150">
                <a:solidFill>
                  <a:srgbClr val="CE9178"/>
                </a:solidFill>
                <a:highlight>
                  <a:srgbClr val="1E1E1E"/>
                </a:highlight>
                <a:latin typeface="Courier New"/>
                <a:ea typeface="Courier New"/>
                <a:cs typeface="Courier New"/>
                <a:sym typeface="Courier New"/>
              </a:rPr>
              <a:t>"</a:t>
            </a:r>
            <a:r>
              <a:rPr lang="es" sz="1150">
                <a:solidFill>
                  <a:srgbClr val="569CD6"/>
                </a:solidFill>
                <a:highlight>
                  <a:srgbClr val="1E1E1E"/>
                </a:highlight>
                <a:latin typeface="Courier New"/>
                <a:ea typeface="Courier New"/>
                <a:cs typeface="Courier New"/>
                <a:sym typeface="Courier New"/>
              </a:rPr>
              <a:t>&lt;?=</a:t>
            </a:r>
            <a:r>
              <a:rPr lang="es" sz="1150">
                <a:solidFill>
                  <a:srgbClr val="D4D4D4"/>
                </a:solidFill>
                <a:highlight>
                  <a:srgbClr val="1E1E1E"/>
                </a:highlight>
                <a:latin typeface="Courier New"/>
                <a:ea typeface="Courier New"/>
                <a:cs typeface="Courier New"/>
                <a:sym typeface="Courier New"/>
              </a:rPr>
              <a:t> </a:t>
            </a:r>
            <a:r>
              <a:rPr lang="es" sz="1150">
                <a:solidFill>
                  <a:srgbClr val="9CDCFE"/>
                </a:solidFill>
                <a:highlight>
                  <a:srgbClr val="1E1E1E"/>
                </a:highlight>
                <a:latin typeface="Courier New"/>
                <a:ea typeface="Courier New"/>
                <a:cs typeface="Courier New"/>
                <a:sym typeface="Courier New"/>
              </a:rPr>
              <a:t>$nombre</a:t>
            </a:r>
            <a:r>
              <a:rPr lang="es" sz="11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?&gt;</a:t>
            </a:r>
            <a:r>
              <a:rPr lang="es"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295275" lvl="0" marL="457200" rtl="0" algn="l">
              <a:spcBef>
                <a:spcPts val="0"/>
              </a:spcBef>
              <a:spcAft>
                <a:spcPts val="0"/>
              </a:spcAft>
              <a:buClr>
                <a:srgbClr val="CE9178"/>
              </a:buClr>
              <a:buSzPts val="1050"/>
              <a:buFont typeface="Courier New"/>
              <a:buChar char="●"/>
            </a:pPr>
            <a:r>
              <a:rPr lang="es" sz="1400"/>
              <a:t>se debe incluir en el formulario un mensaje de error para indicar al usuario que ha introducido los datos incorrectamente.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Subir archivos</a:t>
            </a:r>
            <a:endParaRPr/>
          </a:p>
        </p:txBody>
      </p:sp>
      <p:sp>
        <p:nvSpPr>
          <p:cNvPr id="149" name="Google Shape;149;p23"/>
          <p:cNvSpPr txBox="1"/>
          <p:nvPr>
            <p:ph idx="1" type="body"/>
          </p:nvPr>
        </p:nvSpPr>
        <p:spPr>
          <a:xfrm>
            <a:off x="727650" y="1853850"/>
            <a:ext cx="7688700" cy="311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Se almacenan en el servidor en el array </a:t>
            </a:r>
            <a:r>
              <a:rPr lang="es">
                <a:solidFill>
                  <a:schemeClr val="accent3"/>
                </a:solidFill>
              </a:rPr>
              <a:t>$_FILES</a:t>
            </a:r>
            <a:r>
              <a:rPr lang="es"/>
              <a:t> con el </a:t>
            </a:r>
            <a:r>
              <a:rPr lang="es">
                <a:solidFill>
                  <a:schemeClr val="accent3"/>
                </a:solidFill>
              </a:rPr>
              <a:t>nombre del campo del tipo file</a:t>
            </a:r>
            <a:r>
              <a:rPr lang="es"/>
              <a:t> del formulario.</a:t>
            </a:r>
            <a:endParaRPr/>
          </a:p>
          <a:p>
            <a:pPr indent="0" lvl="0" marL="0" rtl="0" algn="l">
              <a:spcBef>
                <a:spcPts val="1200"/>
              </a:spcBef>
              <a:spcAft>
                <a:spcPts val="0"/>
              </a:spcAft>
              <a:buNone/>
            </a:pPr>
            <a:r>
              <a:rPr lang="es"/>
              <a:t>Configuración en </a:t>
            </a:r>
            <a:r>
              <a:rPr lang="es">
                <a:solidFill>
                  <a:schemeClr val="accent3"/>
                </a:solidFill>
              </a:rPr>
              <a:t>php.ini</a:t>
            </a:r>
            <a:endParaRPr>
              <a:solidFill>
                <a:schemeClr val="accent3"/>
              </a:solidFill>
            </a:endParaRPr>
          </a:p>
          <a:p>
            <a:pPr indent="-311150" lvl="0" marL="457200" rtl="0" algn="l">
              <a:spcBef>
                <a:spcPts val="1200"/>
              </a:spcBef>
              <a:spcAft>
                <a:spcPts val="0"/>
              </a:spcAft>
              <a:buSzPts val="1300"/>
              <a:buChar char="●"/>
            </a:pPr>
            <a:r>
              <a:rPr lang="es"/>
              <a:t>file_uploads: on / off</a:t>
            </a:r>
            <a:endParaRPr/>
          </a:p>
          <a:p>
            <a:pPr indent="-311150" lvl="0" marL="457200" rtl="0" algn="l">
              <a:spcBef>
                <a:spcPts val="0"/>
              </a:spcBef>
              <a:spcAft>
                <a:spcPts val="0"/>
              </a:spcAft>
              <a:buSzPts val="1300"/>
              <a:buChar char="●"/>
            </a:pPr>
            <a:r>
              <a:rPr lang="es"/>
              <a:t>upload_max_filesize: 2M</a:t>
            </a:r>
            <a:endParaRPr/>
          </a:p>
          <a:p>
            <a:pPr indent="-311150" lvl="0" marL="457200" rtl="0" algn="l">
              <a:spcBef>
                <a:spcPts val="0"/>
              </a:spcBef>
              <a:spcAft>
                <a:spcPts val="0"/>
              </a:spcAft>
              <a:buSzPts val="1300"/>
              <a:buChar char="●"/>
            </a:pPr>
            <a:r>
              <a:rPr lang="es"/>
              <a:t>upload_tmp_dir: directorio temporal. No es necesario configurarlo, cogerá el predeterminado del sistema</a:t>
            </a:r>
            <a:endParaRPr/>
          </a:p>
          <a:p>
            <a:pPr indent="-311150" lvl="0" marL="457200" rtl="0" algn="l">
              <a:spcBef>
                <a:spcPts val="0"/>
              </a:spcBef>
              <a:spcAft>
                <a:spcPts val="0"/>
              </a:spcAft>
              <a:buSzPts val="1300"/>
              <a:buChar char="●"/>
            </a:pPr>
            <a:r>
              <a:rPr lang="es"/>
              <a:t>post_max_size: tamaño máximo de los datos POST. Debe ser mayor a upload_max_filesize.</a:t>
            </a:r>
            <a:endParaRPr/>
          </a:p>
          <a:p>
            <a:pPr indent="-311150" lvl="0" marL="457200" rtl="0" algn="l">
              <a:spcBef>
                <a:spcPts val="0"/>
              </a:spcBef>
              <a:spcAft>
                <a:spcPts val="0"/>
              </a:spcAft>
              <a:buSzPts val="1300"/>
              <a:buChar char="●"/>
            </a:pPr>
            <a:r>
              <a:rPr lang="es"/>
              <a:t>max_file_uploads: número máximo de archivos que se pueden cargar a la vez.</a:t>
            </a:r>
            <a:endParaRPr/>
          </a:p>
          <a:p>
            <a:pPr indent="-311150" lvl="0" marL="457200" rtl="0" algn="l">
              <a:spcBef>
                <a:spcPts val="0"/>
              </a:spcBef>
              <a:spcAft>
                <a:spcPts val="0"/>
              </a:spcAft>
              <a:buSzPts val="1300"/>
              <a:buChar char="●"/>
            </a:pPr>
            <a:r>
              <a:rPr lang="es"/>
              <a:t>max_input_time: tiempo máximo empleado en la carga (GET/POST y upload → normalmente se configura en 60)</a:t>
            </a:r>
            <a:endParaRPr/>
          </a:p>
          <a:p>
            <a:pPr indent="-311150" lvl="0" marL="457200" rtl="0" algn="l">
              <a:spcBef>
                <a:spcPts val="0"/>
              </a:spcBef>
              <a:spcAft>
                <a:spcPts val="0"/>
              </a:spcAft>
              <a:buSzPts val="1300"/>
              <a:buChar char="●"/>
            </a:pPr>
            <a:r>
              <a:rPr lang="es"/>
              <a:t>memory_limit: 128M</a:t>
            </a:r>
            <a:endParaRPr/>
          </a:p>
          <a:p>
            <a:pPr indent="-311150" lvl="0" marL="457200" rtl="0" algn="l">
              <a:spcBef>
                <a:spcPts val="0"/>
              </a:spcBef>
              <a:spcAft>
                <a:spcPts val="0"/>
              </a:spcAft>
              <a:buSzPts val="1300"/>
              <a:buChar char="●"/>
            </a:pPr>
            <a:r>
              <a:rPr lang="es"/>
              <a:t>max_execution_time: tiempo de ejecución de un script (no tiene en cuenta el upload)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Subir archivos</a:t>
            </a:r>
            <a:endParaRPr/>
          </a:p>
        </p:txBody>
      </p:sp>
      <p:sp>
        <p:nvSpPr>
          <p:cNvPr id="155" name="Google Shape;155;p24"/>
          <p:cNvSpPr txBox="1"/>
          <p:nvPr/>
        </p:nvSpPr>
        <p:spPr>
          <a:xfrm>
            <a:off x="710325" y="1890750"/>
            <a:ext cx="3343200" cy="282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form</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enctype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"multipart/form-data"</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action</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569CD6"/>
                </a:solidFill>
                <a:highlight>
                  <a:srgbClr val="1F1F1F"/>
                </a:highlight>
                <a:latin typeface="Courier New"/>
                <a:ea typeface="Courier New"/>
                <a:cs typeface="Courier New"/>
                <a:sym typeface="Courier New"/>
              </a:rPr>
              <a:t>&lt;?php</a:t>
            </a:r>
            <a:r>
              <a:rPr lang="es" sz="1050">
                <a:solidFill>
                  <a:srgbClr val="D4D4D4"/>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echo</a:t>
            </a:r>
            <a:r>
              <a:rPr lang="es" sz="1050">
                <a:solidFill>
                  <a:srgbClr val="D4D4D4"/>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$_SERVER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'PHP_SELF'</a:t>
            </a:r>
            <a:r>
              <a:rPr lang="es" sz="1050">
                <a:solidFill>
                  <a:srgbClr val="D4D4D4"/>
                </a:solidFill>
                <a:highlight>
                  <a:srgbClr val="1F1F1F"/>
                </a:highlight>
                <a:latin typeface="Courier New"/>
                <a:ea typeface="Courier New"/>
                <a:cs typeface="Courier New"/>
                <a:sym typeface="Courier New"/>
              </a:rPr>
              <a:t>]; </a:t>
            </a:r>
            <a:r>
              <a:rPr lang="es" sz="1050">
                <a:solidFill>
                  <a:srgbClr val="569CD6"/>
                </a:solidFill>
                <a:highlight>
                  <a:srgbClr val="1F1F1F"/>
                </a:highlight>
                <a:latin typeface="Courier New"/>
                <a:ea typeface="Courier New"/>
                <a:cs typeface="Courier New"/>
                <a:sym typeface="Courier New"/>
              </a:rPr>
              <a:t>?&gt;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method</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"POST"</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Archivo: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name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"archivoEnviado"</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type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"file"</a:t>
            </a: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br</a:t>
            </a: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type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"submit"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name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"btnSubir"</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value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"Subir"</a:t>
            </a: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form</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56" name="Google Shape;156;p24"/>
          <p:cNvSpPr txBox="1"/>
          <p:nvPr/>
        </p:nvSpPr>
        <p:spPr>
          <a:xfrm>
            <a:off x="1260150" y="4302750"/>
            <a:ext cx="15519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300">
                <a:solidFill>
                  <a:schemeClr val="accent1"/>
                </a:solidFill>
                <a:latin typeface="Lato"/>
                <a:ea typeface="Lato"/>
                <a:cs typeface="Lato"/>
                <a:sym typeface="Lato"/>
              </a:rPr>
              <a:t>HTML</a:t>
            </a:r>
            <a:endParaRPr b="1" sz="1300">
              <a:solidFill>
                <a:schemeClr val="accent1"/>
              </a:solidFill>
              <a:latin typeface="Lato"/>
              <a:ea typeface="Lato"/>
              <a:cs typeface="Lato"/>
              <a:sym typeface="Lato"/>
            </a:endParaRPr>
          </a:p>
        </p:txBody>
      </p:sp>
      <p:sp>
        <p:nvSpPr>
          <p:cNvPr id="157" name="Google Shape;157;p24"/>
          <p:cNvSpPr txBox="1"/>
          <p:nvPr/>
        </p:nvSpPr>
        <p:spPr>
          <a:xfrm>
            <a:off x="4532500" y="666950"/>
            <a:ext cx="3724500" cy="3351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highlight>
                  <a:srgbClr val="1F1F1F"/>
                </a:highlight>
                <a:latin typeface="Courier New"/>
                <a:ea typeface="Courier New"/>
                <a:cs typeface="Courier New"/>
                <a:sym typeface="Courier New"/>
              </a:rPr>
              <a:t>&lt;?php</a:t>
            </a:r>
            <a:endParaRPr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586C0"/>
                </a:solidFill>
                <a:highlight>
                  <a:srgbClr val="1F1F1F"/>
                </a:highlight>
                <a:latin typeface="Courier New"/>
                <a:ea typeface="Courier New"/>
                <a:cs typeface="Courier New"/>
                <a:sym typeface="Courier New"/>
              </a:rPr>
              <a:t>if</a:t>
            </a:r>
            <a:r>
              <a:rPr lang="es" sz="1050">
                <a:solidFill>
                  <a:srgbClr val="D4D4D4"/>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isset</a:t>
            </a:r>
            <a:r>
              <a:rPr lang="es" sz="1050">
                <a:solidFill>
                  <a:srgbClr val="D4D4D4"/>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$_POST</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'btnSubir'</a:t>
            </a:r>
            <a:r>
              <a:rPr lang="es" sz="1050">
                <a:solidFill>
                  <a:srgbClr val="D4D4D4"/>
                </a:solidFill>
                <a:highlight>
                  <a:srgbClr val="1F1F1F"/>
                </a:highlight>
                <a:latin typeface="Courier New"/>
                <a:ea typeface="Courier New"/>
                <a:cs typeface="Courier New"/>
                <a:sym typeface="Courier New"/>
              </a:rPr>
              <a:t>]) &amp;&amp; </a:t>
            </a:r>
            <a:r>
              <a:rPr lang="es" sz="1050">
                <a:solidFill>
                  <a:srgbClr val="9CDCFE"/>
                </a:solidFill>
                <a:highlight>
                  <a:srgbClr val="1F1F1F"/>
                </a:highlight>
                <a:latin typeface="Courier New"/>
                <a:ea typeface="Courier New"/>
                <a:cs typeface="Courier New"/>
                <a:sym typeface="Courier New"/>
              </a:rPr>
              <a:t>$_POST</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'btnSubir'</a:t>
            </a:r>
            <a:r>
              <a:rPr lang="es" sz="1050">
                <a:solidFill>
                  <a:srgbClr val="D4D4D4"/>
                </a:solidFill>
                <a:highlight>
                  <a:srgbClr val="1F1F1F"/>
                </a:highlight>
                <a:latin typeface="Courier New"/>
                <a:ea typeface="Courier New"/>
                <a:cs typeface="Courier New"/>
                <a:sym typeface="Courier New"/>
              </a:rPr>
              <a:t>] == </a:t>
            </a:r>
            <a:r>
              <a:rPr lang="es" sz="1050">
                <a:solidFill>
                  <a:srgbClr val="CE9178"/>
                </a:solidFill>
                <a:highlight>
                  <a:srgbClr val="1F1F1F"/>
                </a:highlight>
                <a:latin typeface="Courier New"/>
                <a:ea typeface="Courier New"/>
                <a:cs typeface="Courier New"/>
                <a:sym typeface="Courier New"/>
              </a:rPr>
              <a:t>'Subir'</a:t>
            </a:r>
            <a:r>
              <a:rPr lang="es"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D4D4D4"/>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is_uploaded_file</a:t>
            </a:r>
            <a:r>
              <a:rPr lang="es" sz="1050">
                <a:solidFill>
                  <a:srgbClr val="D4D4D4"/>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$_FILES</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'archivoEnviado'</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'tmp_name'</a:t>
            </a:r>
            <a:r>
              <a:rPr lang="es"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subido con éxito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$nombre</a:t>
            </a:r>
            <a:r>
              <a:rPr lang="es" sz="1050">
                <a:solidFill>
                  <a:srgbClr val="D4D4D4"/>
                </a:solidFill>
                <a:highlight>
                  <a:srgbClr val="1F1F1F"/>
                </a:highlight>
                <a:latin typeface="Courier New"/>
                <a:ea typeface="Courier New"/>
                <a:cs typeface="Courier New"/>
                <a:sym typeface="Courier New"/>
              </a:rPr>
              <a:t> = </a:t>
            </a:r>
            <a:r>
              <a:rPr lang="es" sz="1050">
                <a:solidFill>
                  <a:srgbClr val="9CDCFE"/>
                </a:solidFill>
                <a:highlight>
                  <a:srgbClr val="1F1F1F"/>
                </a:highlight>
                <a:latin typeface="Courier New"/>
                <a:ea typeface="Courier New"/>
                <a:cs typeface="Courier New"/>
                <a:sym typeface="Courier New"/>
              </a:rPr>
              <a:t>$_FILES</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'archivoEnviado'</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'name'</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move_uploaded_file</a:t>
            </a:r>
            <a:r>
              <a:rPr lang="es" sz="1050">
                <a:solidFill>
                  <a:srgbClr val="D4D4D4"/>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$_FILES</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'archivoEnviado'</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'tmp_name'</a:t>
            </a:r>
            <a:r>
              <a:rPr lang="es" sz="1050">
                <a:solidFill>
                  <a:srgbClr val="D4D4D4"/>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"./uploads/{</a:t>
            </a:r>
            <a:r>
              <a:rPr lang="es" sz="1050">
                <a:solidFill>
                  <a:srgbClr val="9CDCFE"/>
                </a:solidFill>
                <a:highlight>
                  <a:srgbClr val="1F1F1F"/>
                </a:highlight>
                <a:latin typeface="Courier New"/>
                <a:ea typeface="Courier New"/>
                <a:cs typeface="Courier New"/>
                <a:sym typeface="Courier New"/>
              </a:rPr>
              <a:t>$nombre</a:t>
            </a:r>
            <a:r>
              <a:rPr lang="es" sz="1050">
                <a:solidFill>
                  <a:srgbClr val="CE9178"/>
                </a:solidFill>
                <a:highlight>
                  <a:srgbClr val="1F1F1F"/>
                </a:highlight>
                <a:latin typeface="Courier New"/>
                <a:ea typeface="Courier New"/>
                <a:cs typeface="Courier New"/>
                <a:sym typeface="Courier New"/>
              </a:rPr>
              <a: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echo</a:t>
            </a:r>
            <a:r>
              <a:rPr lang="es" sz="1050">
                <a:solidFill>
                  <a:srgbClr val="D4D4D4"/>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"&lt;p&gt;Archivo </a:t>
            </a:r>
            <a:r>
              <a:rPr lang="es" sz="1050">
                <a:solidFill>
                  <a:srgbClr val="9CDCFE"/>
                </a:solidFill>
                <a:highlight>
                  <a:srgbClr val="1F1F1F"/>
                </a:highlight>
                <a:latin typeface="Courier New"/>
                <a:ea typeface="Courier New"/>
                <a:cs typeface="Courier New"/>
                <a:sym typeface="Courier New"/>
              </a:rPr>
              <a:t>$nombre</a:t>
            </a:r>
            <a:r>
              <a:rPr lang="es" sz="1050">
                <a:solidFill>
                  <a:srgbClr val="CE9178"/>
                </a:solidFill>
                <a:highlight>
                  <a:srgbClr val="1F1F1F"/>
                </a:highlight>
                <a:latin typeface="Courier New"/>
                <a:ea typeface="Courier New"/>
                <a:cs typeface="Courier New"/>
                <a:sym typeface="Courier New"/>
              </a:rPr>
              <a:t> subido con éxito&lt;/p&gt;"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58" name="Google Shape;158;p24"/>
          <p:cNvSpPr txBox="1"/>
          <p:nvPr/>
        </p:nvSpPr>
        <p:spPr>
          <a:xfrm>
            <a:off x="5587775" y="4418150"/>
            <a:ext cx="13569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accent1"/>
                </a:solidFill>
                <a:latin typeface="Lato"/>
                <a:ea typeface="Lato"/>
                <a:cs typeface="Lato"/>
                <a:sym typeface="Lato"/>
              </a:rPr>
              <a:t>PROCESADO</a:t>
            </a:r>
            <a:endParaRPr b="1"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Subir archivos</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Cada archivo cargado en $_FILES tiene:</a:t>
            </a:r>
            <a:endParaRPr/>
          </a:p>
          <a:p>
            <a:pPr indent="-311150" lvl="0" marL="457200" rtl="0" algn="l">
              <a:spcBef>
                <a:spcPts val="1200"/>
              </a:spcBef>
              <a:spcAft>
                <a:spcPts val="0"/>
              </a:spcAft>
              <a:buSzPts val="1300"/>
              <a:buChar char="●"/>
            </a:pPr>
            <a:r>
              <a:rPr lang="es"/>
              <a:t>name: nombre</a:t>
            </a:r>
            <a:endParaRPr/>
          </a:p>
          <a:p>
            <a:pPr indent="-311150" lvl="0" marL="457200" rtl="0" algn="l">
              <a:spcBef>
                <a:spcPts val="0"/>
              </a:spcBef>
              <a:spcAft>
                <a:spcPts val="0"/>
              </a:spcAft>
              <a:buSzPts val="1300"/>
              <a:buChar char="●"/>
            </a:pPr>
            <a:r>
              <a:rPr lang="es"/>
              <a:t>tmp_name: ruta temporal</a:t>
            </a:r>
            <a:endParaRPr/>
          </a:p>
          <a:p>
            <a:pPr indent="-311150" lvl="0" marL="457200" rtl="0" algn="l">
              <a:spcBef>
                <a:spcPts val="0"/>
              </a:spcBef>
              <a:spcAft>
                <a:spcPts val="0"/>
              </a:spcAft>
              <a:buSzPts val="1300"/>
              <a:buChar char="●"/>
            </a:pPr>
            <a:r>
              <a:rPr lang="es"/>
              <a:t>size: tamaño en bytes</a:t>
            </a:r>
            <a:endParaRPr/>
          </a:p>
          <a:p>
            <a:pPr indent="-311150" lvl="0" marL="457200" rtl="0" algn="l">
              <a:spcBef>
                <a:spcPts val="0"/>
              </a:spcBef>
              <a:spcAft>
                <a:spcPts val="0"/>
              </a:spcAft>
              <a:buSzPts val="1300"/>
              <a:buChar char="●"/>
            </a:pPr>
            <a:r>
              <a:rPr lang="es"/>
              <a:t>type: tipo MIME</a:t>
            </a:r>
            <a:endParaRPr/>
          </a:p>
          <a:p>
            <a:pPr indent="-311150" lvl="0" marL="457200" rtl="0" algn="l">
              <a:spcBef>
                <a:spcPts val="0"/>
              </a:spcBef>
              <a:spcAft>
                <a:spcPts val="0"/>
              </a:spcAft>
              <a:buSzPts val="1300"/>
              <a:buChar char="●"/>
            </a:pPr>
            <a:r>
              <a:rPr lang="es"/>
              <a:t>error: si hay error, contiene un mensaje. Si ok → 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Cabeceras de respuesta</a:t>
            </a:r>
            <a:endParaRPr/>
          </a:p>
        </p:txBody>
      </p:sp>
      <p:sp>
        <p:nvSpPr>
          <p:cNvPr id="170" name="Google Shape;170;p26"/>
          <p:cNvSpPr txBox="1"/>
          <p:nvPr>
            <p:ph idx="1" type="body"/>
          </p:nvPr>
        </p:nvSpPr>
        <p:spPr>
          <a:xfrm>
            <a:off x="729450" y="2078875"/>
            <a:ext cx="7688700" cy="2880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a:t>C</a:t>
            </a:r>
            <a:r>
              <a:rPr lang="es"/>
              <a:t>uando un servidor envía una página web al navegador, no sólo envía la página web, sino también </a:t>
            </a:r>
            <a:r>
              <a:rPr lang="es">
                <a:solidFill>
                  <a:schemeClr val="accent3"/>
                </a:solidFill>
              </a:rPr>
              <a:t>información adicional (el estado y los campos de cabecera)</a:t>
            </a:r>
            <a:r>
              <a:rPr lang="es"/>
              <a:t>. Tanto el estado como los campos de cabecera se envían antes de la página web.</a:t>
            </a:r>
            <a:endParaRPr/>
          </a:p>
          <a:p>
            <a:pPr indent="0" lvl="0" marL="0" rtl="0" algn="just">
              <a:spcBef>
                <a:spcPts val="1200"/>
              </a:spcBef>
              <a:spcAft>
                <a:spcPts val="0"/>
              </a:spcAft>
              <a:buNone/>
            </a:pPr>
            <a:r>
              <a:rPr lang="es"/>
              <a:t>Normalmente, un programa PHP sólo genera la página web y es el servidor el que genera automáticamente la información de estado y los campos de cabecera y los envía antes de enviar el contenido generado por el programa. Pero un </a:t>
            </a:r>
            <a:r>
              <a:rPr lang="es">
                <a:solidFill>
                  <a:schemeClr val="accent3"/>
                </a:solidFill>
              </a:rPr>
              <a:t>programa PHP</a:t>
            </a:r>
            <a:r>
              <a:rPr lang="es"/>
              <a:t> también puede generar la información de estado y los campos de cabecera, mediante la función header().</a:t>
            </a:r>
            <a:endParaRPr/>
          </a:p>
          <a:p>
            <a:pPr indent="0" lvl="0" marL="0" rtl="0" algn="just">
              <a:spcBef>
                <a:spcPts val="1200"/>
              </a:spcBef>
              <a:spcAft>
                <a:spcPts val="0"/>
              </a:spcAft>
              <a:buNone/>
            </a:pPr>
            <a:r>
              <a:rPr lang="es"/>
              <a:t>Mediante las cabeceras podemos configurar el </a:t>
            </a:r>
            <a:r>
              <a:rPr lang="es">
                <a:solidFill>
                  <a:schemeClr val="accent3"/>
                </a:solidFill>
              </a:rPr>
              <a:t>tipo de contenido, tiempo de expiración, redireccionar el navegador, especificar errores HTTP</a:t>
            </a:r>
            <a:r>
              <a:rPr lang="es"/>
              <a:t>, etc.</a:t>
            </a:r>
            <a:endParaRPr/>
          </a:p>
          <a:p>
            <a:pPr indent="0" lvl="0" marL="0" rtl="0" algn="just">
              <a:spcBef>
                <a:spcPts val="1200"/>
              </a:spcBef>
              <a:spcAft>
                <a:spcPts val="1200"/>
              </a:spcAft>
              <a:buNone/>
            </a:pPr>
            <a:r>
              <a:rPr lang="es"/>
              <a:t>Se puede comprobar en las herramientas del desarrollador de los navegadores web mediante </a:t>
            </a:r>
            <a:r>
              <a:rPr i="1" lang="es"/>
              <a:t>Developer Tools → Network → Headers.</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Cabeceras de respuestas</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accent3"/>
                </a:solidFill>
              </a:rPr>
              <a:t>header( $header, $replace, $http_response_code )</a:t>
            </a:r>
            <a:endParaRPr>
              <a:solidFill>
                <a:schemeClr val="accent3"/>
              </a:solidFill>
            </a:endParaRPr>
          </a:p>
          <a:p>
            <a:pPr indent="0" lvl="0" marL="0" rtl="0" algn="l">
              <a:spcBef>
                <a:spcPts val="1200"/>
              </a:spcBef>
              <a:spcAft>
                <a:spcPts val="0"/>
              </a:spcAft>
              <a:buNone/>
            </a:pPr>
            <a:r>
              <a:rPr lang="es">
                <a:solidFill>
                  <a:schemeClr val="accent3"/>
                </a:solidFill>
              </a:rPr>
              <a:t>$header</a:t>
            </a:r>
            <a:r>
              <a:rPr lang="es"/>
              <a:t>: Esta es la cadena del encabezado HTTP que quieres usar. En nuestro caso, usaremos el encabezado Location para la redirección.</a:t>
            </a:r>
            <a:endParaRPr/>
          </a:p>
          <a:p>
            <a:pPr indent="0" lvl="0" marL="0" rtl="0" algn="l">
              <a:spcBef>
                <a:spcPts val="1200"/>
              </a:spcBef>
              <a:spcAft>
                <a:spcPts val="0"/>
              </a:spcAft>
              <a:buNone/>
            </a:pPr>
            <a:r>
              <a:rPr lang="es">
                <a:solidFill>
                  <a:schemeClr val="accent3"/>
                </a:solidFill>
              </a:rPr>
              <a:t>$replace</a:t>
            </a:r>
            <a:r>
              <a:rPr lang="es"/>
              <a:t>: Es un parámetro opcional que indica si el encabezado debe sustituir a un encabezado similar anterior.</a:t>
            </a:r>
            <a:endParaRPr/>
          </a:p>
          <a:p>
            <a:pPr indent="0" lvl="0" marL="0" rtl="0" algn="l">
              <a:spcBef>
                <a:spcPts val="1200"/>
              </a:spcBef>
              <a:spcAft>
                <a:spcPts val="1200"/>
              </a:spcAft>
              <a:buNone/>
            </a:pPr>
            <a:r>
              <a:rPr lang="es">
                <a:solidFill>
                  <a:schemeClr val="accent3"/>
                </a:solidFill>
              </a:rPr>
              <a:t>$http_response_code</a:t>
            </a:r>
            <a:r>
              <a:rPr lang="es"/>
              <a:t>: Te permite enviar un código de respuesta específico.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Cabeceras de respuesta</a:t>
            </a:r>
            <a:endParaRPr/>
          </a:p>
        </p:txBody>
      </p:sp>
      <p:sp>
        <p:nvSpPr>
          <p:cNvPr id="182" name="Google Shape;182;p28"/>
          <p:cNvSpPr txBox="1"/>
          <p:nvPr>
            <p:ph idx="1" type="body"/>
          </p:nvPr>
        </p:nvSpPr>
        <p:spPr>
          <a:xfrm>
            <a:off x="729450" y="1853850"/>
            <a:ext cx="7688700" cy="32028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es" sz="1050">
                <a:solidFill>
                  <a:srgbClr val="569CD6"/>
                </a:solidFill>
                <a:highlight>
                  <a:srgbClr val="1F1F1F"/>
                </a:highlight>
                <a:latin typeface="Courier New"/>
                <a:ea typeface="Courier New"/>
                <a:cs typeface="Courier New"/>
                <a:sym typeface="Courier New"/>
              </a:rPr>
              <a:t>&lt;?php</a:t>
            </a:r>
            <a:endParaRPr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"Expires: Sun, 31 Jan 2021 23:59:59 GMT"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highlight>
                  <a:srgbClr val="1F1F1F"/>
                </a:highlight>
                <a:latin typeface="Courier New"/>
                <a:ea typeface="Courier New"/>
                <a:cs typeface="Courier New"/>
                <a:sym typeface="Courier New"/>
              </a:rPr>
              <a:t>// tres horas</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highlight>
                  <a:srgbClr val="1F1F1F"/>
                </a:highlight>
                <a:latin typeface="Courier New"/>
                <a:ea typeface="Courier New"/>
                <a:cs typeface="Courier New"/>
                <a:sym typeface="Courier New"/>
              </a:rPr>
              <a:t>$now</a:t>
            </a:r>
            <a:r>
              <a:rPr lang="es" sz="1050">
                <a:solidFill>
                  <a:srgbClr val="D4D4D4"/>
                </a:solidFill>
                <a:highlight>
                  <a:srgbClr val="1F1F1F"/>
                </a:highlight>
                <a:latin typeface="Courier New"/>
                <a:ea typeface="Courier New"/>
                <a:cs typeface="Courier New"/>
                <a:sym typeface="Courier New"/>
              </a:rPr>
              <a:t> = </a:t>
            </a:r>
            <a:r>
              <a:rPr lang="es" sz="1050">
                <a:solidFill>
                  <a:srgbClr val="DCDCAA"/>
                </a:solidFill>
                <a:highlight>
                  <a:srgbClr val="1F1F1F"/>
                </a:highlight>
                <a:latin typeface="Courier New"/>
                <a:ea typeface="Courier New"/>
                <a:cs typeface="Courier New"/>
                <a:sym typeface="Courier New"/>
              </a:rPr>
              <a:t>time</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highlight>
                  <a:srgbClr val="1F1F1F"/>
                </a:highlight>
                <a:latin typeface="Courier New"/>
                <a:ea typeface="Courier New"/>
                <a:cs typeface="Courier New"/>
                <a:sym typeface="Courier New"/>
              </a:rPr>
              <a:t>$horas3</a:t>
            </a:r>
            <a:r>
              <a:rPr lang="es" sz="1050">
                <a:solidFill>
                  <a:srgbClr val="D4D4D4"/>
                </a:solidFill>
                <a:highlight>
                  <a:srgbClr val="1F1F1F"/>
                </a:highlight>
                <a:latin typeface="Courier New"/>
                <a:ea typeface="Courier New"/>
                <a:cs typeface="Courier New"/>
                <a:sym typeface="Courier New"/>
              </a:rPr>
              <a:t> = </a:t>
            </a:r>
            <a:r>
              <a:rPr lang="es" sz="1050">
                <a:solidFill>
                  <a:srgbClr val="DCDCAA"/>
                </a:solidFill>
                <a:highlight>
                  <a:srgbClr val="1F1F1F"/>
                </a:highlight>
                <a:latin typeface="Courier New"/>
                <a:ea typeface="Courier New"/>
                <a:cs typeface="Courier New"/>
                <a:sym typeface="Courier New"/>
              </a:rPr>
              <a:t>gmstrftime</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 %d %b %Y %H:%M:%S GMT"</a:t>
            </a:r>
            <a:r>
              <a:rPr lang="es" sz="1050">
                <a:solidFill>
                  <a:srgbClr val="D4D4D4"/>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$now</a:t>
            </a:r>
            <a:r>
              <a:rPr lang="es" sz="1050">
                <a:solidFill>
                  <a:srgbClr val="D4D4D4"/>
                </a:solidFill>
                <a:highlight>
                  <a:srgbClr val="1F1F1F"/>
                </a:highlight>
                <a:latin typeface="Courier New"/>
                <a:ea typeface="Courier New"/>
                <a:cs typeface="Courier New"/>
                <a:sym typeface="Courier New"/>
              </a:rPr>
              <a:t> + </a:t>
            </a:r>
            <a:r>
              <a:rPr lang="es" sz="1050">
                <a:solidFill>
                  <a:srgbClr val="B5CEA8"/>
                </a:solidFill>
                <a:highlight>
                  <a:srgbClr val="1F1F1F"/>
                </a:highlight>
                <a:latin typeface="Courier New"/>
                <a:ea typeface="Courier New"/>
                <a:cs typeface="Courier New"/>
                <a:sym typeface="Courier New"/>
              </a:rPr>
              <a:t>60</a:t>
            </a:r>
            <a:r>
              <a:rPr lang="es" sz="1050">
                <a:solidFill>
                  <a:srgbClr val="D4D4D4"/>
                </a:solidFill>
                <a:highlight>
                  <a:srgbClr val="1F1F1F"/>
                </a:highlight>
                <a:latin typeface="Courier New"/>
                <a:ea typeface="Courier New"/>
                <a:cs typeface="Courier New"/>
                <a:sym typeface="Courier New"/>
              </a:rPr>
              <a:t> * </a:t>
            </a:r>
            <a:r>
              <a:rPr lang="es" sz="1050">
                <a:solidFill>
                  <a:srgbClr val="B5CEA8"/>
                </a:solidFill>
                <a:highlight>
                  <a:srgbClr val="1F1F1F"/>
                </a:highlight>
                <a:latin typeface="Courier New"/>
                <a:ea typeface="Courier New"/>
                <a:cs typeface="Courier New"/>
                <a:sym typeface="Courier New"/>
              </a:rPr>
              <a:t>60</a:t>
            </a:r>
            <a:r>
              <a:rPr lang="es" sz="1050">
                <a:solidFill>
                  <a:srgbClr val="D4D4D4"/>
                </a:solidFill>
                <a:highlight>
                  <a:srgbClr val="1F1F1F"/>
                </a:highlight>
                <a:latin typeface="Courier New"/>
                <a:ea typeface="Courier New"/>
                <a:cs typeface="Courier New"/>
                <a:sym typeface="Courier New"/>
              </a:rPr>
              <a:t> * </a:t>
            </a:r>
            <a:r>
              <a:rPr lang="es" sz="1050">
                <a:solidFill>
                  <a:srgbClr val="B5CEA8"/>
                </a:solidFill>
                <a:highlight>
                  <a:srgbClr val="1F1F1F"/>
                </a:highlight>
                <a:latin typeface="Courier New"/>
                <a:ea typeface="Courier New"/>
                <a:cs typeface="Courier New"/>
                <a:sym typeface="Courier New"/>
              </a:rPr>
              <a:t>3</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"Expires: {</a:t>
            </a:r>
            <a:r>
              <a:rPr lang="es" sz="1050">
                <a:solidFill>
                  <a:srgbClr val="9CDCFE"/>
                </a:solidFill>
                <a:highlight>
                  <a:srgbClr val="1F1F1F"/>
                </a:highlight>
                <a:latin typeface="Courier New"/>
                <a:ea typeface="Courier New"/>
                <a:cs typeface="Courier New"/>
                <a:sym typeface="Courier New"/>
              </a:rPr>
              <a:t>$horas3</a:t>
            </a:r>
            <a:r>
              <a:rPr lang="es" sz="1050">
                <a:solidFill>
                  <a:srgbClr val="CE9178"/>
                </a:solidFill>
                <a:highlight>
                  <a:srgbClr val="1F1F1F"/>
                </a:highlight>
                <a:latin typeface="Courier New"/>
                <a:ea typeface="Courier New"/>
                <a:cs typeface="Courier New"/>
                <a:sym typeface="Courier New"/>
              </a:rPr>
              <a: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highlight>
                  <a:srgbClr val="1F1F1F"/>
                </a:highlight>
                <a:latin typeface="Courier New"/>
                <a:ea typeface="Courier New"/>
                <a:cs typeface="Courier New"/>
                <a:sym typeface="Courier New"/>
              </a:rPr>
              <a:t>// un año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highlight>
                  <a:srgbClr val="1F1F1F"/>
                </a:highlight>
                <a:latin typeface="Courier New"/>
                <a:ea typeface="Courier New"/>
                <a:cs typeface="Courier New"/>
                <a:sym typeface="Courier New"/>
              </a:rPr>
              <a:t>$now</a:t>
            </a:r>
            <a:r>
              <a:rPr lang="es" sz="1050">
                <a:solidFill>
                  <a:srgbClr val="D4D4D4"/>
                </a:solidFill>
                <a:highlight>
                  <a:srgbClr val="1F1F1F"/>
                </a:highlight>
                <a:latin typeface="Courier New"/>
                <a:ea typeface="Courier New"/>
                <a:cs typeface="Courier New"/>
                <a:sym typeface="Courier New"/>
              </a:rPr>
              <a:t> = </a:t>
            </a:r>
            <a:r>
              <a:rPr lang="es" sz="1050">
                <a:solidFill>
                  <a:srgbClr val="DCDCAA"/>
                </a:solidFill>
                <a:highlight>
                  <a:srgbClr val="1F1F1F"/>
                </a:highlight>
                <a:latin typeface="Courier New"/>
                <a:ea typeface="Courier New"/>
                <a:cs typeface="Courier New"/>
                <a:sym typeface="Courier New"/>
              </a:rPr>
              <a:t>time</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highlight>
                  <a:srgbClr val="1F1F1F"/>
                </a:highlight>
                <a:latin typeface="Courier New"/>
                <a:ea typeface="Courier New"/>
                <a:cs typeface="Courier New"/>
                <a:sym typeface="Courier New"/>
              </a:rPr>
              <a:t>$anyo1</a:t>
            </a:r>
            <a:r>
              <a:rPr lang="es" sz="1050">
                <a:solidFill>
                  <a:srgbClr val="D4D4D4"/>
                </a:solidFill>
                <a:highlight>
                  <a:srgbClr val="1F1F1F"/>
                </a:highlight>
                <a:latin typeface="Courier New"/>
                <a:ea typeface="Courier New"/>
                <a:cs typeface="Courier New"/>
                <a:sym typeface="Courier New"/>
              </a:rPr>
              <a:t> = </a:t>
            </a:r>
            <a:r>
              <a:rPr lang="es" sz="1050">
                <a:solidFill>
                  <a:srgbClr val="DCDCAA"/>
                </a:solidFill>
                <a:highlight>
                  <a:srgbClr val="1F1F1F"/>
                </a:highlight>
                <a:latin typeface="Courier New"/>
                <a:ea typeface="Courier New"/>
                <a:cs typeface="Courier New"/>
                <a:sym typeface="Courier New"/>
              </a:rPr>
              <a:t>gmstrftime</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 %d %b %Y %H:%M:%S GMT"</a:t>
            </a:r>
            <a:r>
              <a:rPr lang="es" sz="1050">
                <a:solidFill>
                  <a:srgbClr val="D4D4D4"/>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$now</a:t>
            </a:r>
            <a:r>
              <a:rPr lang="es" sz="1050">
                <a:solidFill>
                  <a:srgbClr val="D4D4D4"/>
                </a:solidFill>
                <a:highlight>
                  <a:srgbClr val="1F1F1F"/>
                </a:highlight>
                <a:latin typeface="Courier New"/>
                <a:ea typeface="Courier New"/>
                <a:cs typeface="Courier New"/>
                <a:sym typeface="Courier New"/>
              </a:rPr>
              <a:t> + </a:t>
            </a:r>
            <a:r>
              <a:rPr lang="es" sz="1050">
                <a:solidFill>
                  <a:srgbClr val="B5CEA8"/>
                </a:solidFill>
                <a:highlight>
                  <a:srgbClr val="1F1F1F"/>
                </a:highlight>
                <a:latin typeface="Courier New"/>
                <a:ea typeface="Courier New"/>
                <a:cs typeface="Courier New"/>
                <a:sym typeface="Courier New"/>
              </a:rPr>
              <a:t>365</a:t>
            </a:r>
            <a:r>
              <a:rPr lang="es" sz="1050">
                <a:solidFill>
                  <a:srgbClr val="D4D4D4"/>
                </a:solidFill>
                <a:highlight>
                  <a:srgbClr val="1F1F1F"/>
                </a:highlight>
                <a:latin typeface="Courier New"/>
                <a:ea typeface="Courier New"/>
                <a:cs typeface="Courier New"/>
                <a:sym typeface="Courier New"/>
              </a:rPr>
              <a:t> * </a:t>
            </a:r>
            <a:r>
              <a:rPr lang="es" sz="1050">
                <a:solidFill>
                  <a:srgbClr val="B5CEA8"/>
                </a:solidFill>
                <a:highlight>
                  <a:srgbClr val="1F1F1F"/>
                </a:highlight>
                <a:latin typeface="Courier New"/>
                <a:ea typeface="Courier New"/>
                <a:cs typeface="Courier New"/>
                <a:sym typeface="Courier New"/>
              </a:rPr>
              <a:t>86440</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"Expires: {</a:t>
            </a:r>
            <a:r>
              <a:rPr lang="es" sz="1050">
                <a:solidFill>
                  <a:srgbClr val="9CDCFE"/>
                </a:solidFill>
                <a:highlight>
                  <a:srgbClr val="1F1F1F"/>
                </a:highlight>
                <a:latin typeface="Courier New"/>
                <a:ea typeface="Courier New"/>
                <a:cs typeface="Courier New"/>
                <a:sym typeface="Courier New"/>
              </a:rPr>
              <a:t>$anyo1</a:t>
            </a:r>
            <a:r>
              <a:rPr lang="es" sz="1050">
                <a:solidFill>
                  <a:srgbClr val="CE9178"/>
                </a:solidFill>
                <a:highlight>
                  <a:srgbClr val="1F1F1F"/>
                </a:highlight>
                <a:latin typeface="Courier New"/>
                <a:ea typeface="Courier New"/>
                <a:cs typeface="Courier New"/>
                <a:sym typeface="Courier New"/>
              </a:rPr>
              <a: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highlight>
                  <a:srgbClr val="1F1F1F"/>
                </a:highlight>
                <a:latin typeface="Courier New"/>
                <a:ea typeface="Courier New"/>
                <a:cs typeface="Courier New"/>
                <a:sym typeface="Courier New"/>
              </a:rPr>
              <a:t>// se marca como expirado (fecha en el pasado)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highlight>
                  <a:srgbClr val="1F1F1F"/>
                </a:highlight>
                <a:latin typeface="Courier New"/>
                <a:ea typeface="Courier New"/>
                <a:cs typeface="Courier New"/>
                <a:sym typeface="Courier New"/>
              </a:rPr>
              <a:t>$pasado</a:t>
            </a:r>
            <a:r>
              <a:rPr lang="es" sz="1050">
                <a:solidFill>
                  <a:srgbClr val="D4D4D4"/>
                </a:solidFill>
                <a:highlight>
                  <a:srgbClr val="1F1F1F"/>
                </a:highlight>
                <a:latin typeface="Courier New"/>
                <a:ea typeface="Courier New"/>
                <a:cs typeface="Courier New"/>
                <a:sym typeface="Courier New"/>
              </a:rPr>
              <a:t> = </a:t>
            </a:r>
            <a:r>
              <a:rPr lang="es" sz="1050">
                <a:solidFill>
                  <a:srgbClr val="DCDCAA"/>
                </a:solidFill>
                <a:highlight>
                  <a:srgbClr val="1F1F1F"/>
                </a:highlight>
                <a:latin typeface="Courier New"/>
                <a:ea typeface="Courier New"/>
                <a:cs typeface="Courier New"/>
                <a:sym typeface="Courier New"/>
              </a:rPr>
              <a:t>gmstrftime</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 %d %b %Y %H:%M:%S GMT"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"Expires: {</a:t>
            </a:r>
            <a:r>
              <a:rPr lang="es" sz="1050">
                <a:solidFill>
                  <a:srgbClr val="9CDCFE"/>
                </a:solidFill>
                <a:highlight>
                  <a:srgbClr val="1F1F1F"/>
                </a:highlight>
                <a:latin typeface="Courier New"/>
                <a:ea typeface="Courier New"/>
                <a:cs typeface="Courier New"/>
                <a:sym typeface="Courier New"/>
              </a:rPr>
              <a:t>$pasado</a:t>
            </a:r>
            <a:r>
              <a:rPr lang="es" sz="1050">
                <a:solidFill>
                  <a:srgbClr val="CE9178"/>
                </a:solidFill>
                <a:highlight>
                  <a:srgbClr val="1F1F1F"/>
                </a:highlight>
                <a:latin typeface="Courier New"/>
                <a:ea typeface="Courier New"/>
                <a:cs typeface="Courier New"/>
                <a:sym typeface="Courier New"/>
              </a:rPr>
              <a: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highlight>
                  <a:srgbClr val="1F1F1F"/>
                </a:highlight>
                <a:latin typeface="Courier New"/>
                <a:ea typeface="Courier New"/>
                <a:cs typeface="Courier New"/>
                <a:sym typeface="Courier New"/>
              </a:rPr>
              <a:t>// evitamos cache de navegador y/o proxy</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"Expires: Mon, 26 Jul 1997 05:00:00 GMT"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"Last-Modified: "</a:t>
            </a:r>
            <a:r>
              <a:rPr lang="es" sz="1050">
                <a:solidFill>
                  <a:srgbClr val="D4D4D4"/>
                </a:solidFill>
                <a:highlight>
                  <a:srgbClr val="1F1F1F"/>
                </a:highlight>
                <a:latin typeface="Courier New"/>
                <a:ea typeface="Courier New"/>
                <a:cs typeface="Courier New"/>
                <a:sym typeface="Courier New"/>
              </a:rPr>
              <a:t> . </a:t>
            </a:r>
            <a:r>
              <a:rPr lang="es" sz="1050">
                <a:solidFill>
                  <a:srgbClr val="DCDCAA"/>
                </a:solidFill>
                <a:highlight>
                  <a:srgbClr val="1F1F1F"/>
                </a:highlight>
                <a:latin typeface="Courier New"/>
                <a:ea typeface="Courier New"/>
                <a:cs typeface="Courier New"/>
                <a:sym typeface="Courier New"/>
              </a:rPr>
              <a:t>gmdate</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"D, d M Y H:i:s"</a:t>
            </a:r>
            <a:r>
              <a:rPr lang="es" sz="1050">
                <a:solidFill>
                  <a:srgbClr val="D4D4D4"/>
                </a:solidFill>
                <a:highlight>
                  <a:srgbClr val="1F1F1F"/>
                </a:highlight>
                <a:latin typeface="Courier New"/>
                <a:ea typeface="Courier New"/>
                <a:cs typeface="Courier New"/>
                <a:sym typeface="Courier New"/>
              </a:rPr>
              <a:t>) . </a:t>
            </a:r>
            <a:r>
              <a:rPr lang="es" sz="1050">
                <a:solidFill>
                  <a:srgbClr val="CE9178"/>
                </a:solidFill>
                <a:highlight>
                  <a:srgbClr val="1F1F1F"/>
                </a:highlight>
                <a:latin typeface="Courier New"/>
                <a:ea typeface="Courier New"/>
                <a:cs typeface="Courier New"/>
                <a:sym typeface="Courier New"/>
              </a:rPr>
              <a:t>" GMT"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"Cache-Control: no-store, no-cache, must-revalidate"</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"Cache-Control: post-check=0, pre-check=0"</a:t>
            </a:r>
            <a:r>
              <a:rPr lang="es" sz="1050">
                <a:solidFill>
                  <a:srgbClr val="D4D4D4"/>
                </a:solidFill>
                <a:highlight>
                  <a:srgbClr val="1F1F1F"/>
                </a:highlight>
                <a:latin typeface="Courier New"/>
                <a:ea typeface="Courier New"/>
                <a:cs typeface="Courier New"/>
                <a:sym typeface="Courier New"/>
              </a:rPr>
              <a:t>, </a:t>
            </a:r>
            <a:r>
              <a:rPr lang="es" sz="1050">
                <a:solidFill>
                  <a:srgbClr val="569CD6"/>
                </a:solidFill>
                <a:highlight>
                  <a:srgbClr val="1F1F1F"/>
                </a:highlight>
                <a:latin typeface="Courier New"/>
                <a:ea typeface="Courier New"/>
                <a:cs typeface="Courier New"/>
                <a:sym typeface="Courier New"/>
              </a:rPr>
              <a:t>false</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F1F1F"/>
                </a:highlight>
                <a:latin typeface="Courier New"/>
                <a:ea typeface="Courier New"/>
                <a:cs typeface="Courier New"/>
                <a:sym typeface="Courier New"/>
              </a:rPr>
              <a:t>header</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"Pragma: no-cache"</a:t>
            </a:r>
            <a:r>
              <a:rPr lang="es" sz="1050">
                <a:solidFill>
                  <a:srgbClr val="D4D4D4"/>
                </a:solidFill>
                <a:highlight>
                  <a:srgbClr val="1F1F1F"/>
                </a:highlight>
                <a:latin typeface="Courier New"/>
                <a:ea typeface="Courier New"/>
                <a:cs typeface="Courier New"/>
                <a:sym typeface="Courier New"/>
              </a:rPr>
              <a:t>);</a:t>
            </a:r>
            <a:endParaRPr/>
          </a:p>
        </p:txBody>
      </p:sp>
      <p:sp>
        <p:nvSpPr>
          <p:cNvPr id="183" name="Google Shape;183;p28"/>
          <p:cNvSpPr txBox="1"/>
          <p:nvPr/>
        </p:nvSpPr>
        <p:spPr>
          <a:xfrm>
            <a:off x="4641950" y="341475"/>
            <a:ext cx="4215000" cy="19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Los encabezados </a:t>
            </a:r>
            <a:r>
              <a:rPr lang="es" sz="1300">
                <a:solidFill>
                  <a:schemeClr val="accent3"/>
                </a:solidFill>
                <a:latin typeface="Lato"/>
                <a:ea typeface="Lato"/>
                <a:cs typeface="Lato"/>
                <a:sym typeface="Lato"/>
              </a:rPr>
              <a:t>Expires </a:t>
            </a:r>
            <a:r>
              <a:rPr lang="es" sz="1300">
                <a:solidFill>
                  <a:schemeClr val="accent1"/>
                </a:solidFill>
                <a:latin typeface="Lato"/>
                <a:ea typeface="Lato"/>
                <a:cs typeface="Lato"/>
                <a:sym typeface="Lato"/>
              </a:rPr>
              <a:t>son un importante encabezado de control de caché que ayuda a controlar durante cuánto tiempo los navegadores web y otro software cliente pueden almacenar en caché sus recursos.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Cuando un navegador solicita un </a:t>
            </a:r>
            <a:r>
              <a:rPr lang="es" sz="1300">
                <a:solidFill>
                  <a:schemeClr val="accent3"/>
                </a:solidFill>
                <a:latin typeface="Lato"/>
                <a:ea typeface="Lato"/>
                <a:cs typeface="Lato"/>
                <a:sym typeface="Lato"/>
              </a:rPr>
              <a:t>recurso </a:t>
            </a:r>
            <a:r>
              <a:rPr lang="es" sz="1300">
                <a:solidFill>
                  <a:schemeClr val="accent1"/>
                </a:solidFill>
                <a:latin typeface="Lato"/>
                <a:ea typeface="Lato"/>
                <a:cs typeface="Lato"/>
                <a:sym typeface="Lato"/>
              </a:rPr>
              <a:t>de un servidor web, el servidor puede </a:t>
            </a:r>
            <a:r>
              <a:rPr lang="es" sz="1300">
                <a:solidFill>
                  <a:schemeClr val="accent3"/>
                </a:solidFill>
                <a:latin typeface="Lato"/>
                <a:ea typeface="Lato"/>
                <a:cs typeface="Lato"/>
                <a:sym typeface="Lato"/>
              </a:rPr>
              <a:t>incluir un encabezado Expires</a:t>
            </a:r>
            <a:r>
              <a:rPr lang="es" sz="1300">
                <a:solidFill>
                  <a:schemeClr val="accent1"/>
                </a:solidFill>
                <a:latin typeface="Lato"/>
                <a:ea typeface="Lato"/>
                <a:cs typeface="Lato"/>
                <a:sym typeface="Lato"/>
              </a:rPr>
              <a:t> en la respuesta para indicar durante cuánto tiempo el navegador puede </a:t>
            </a:r>
            <a:r>
              <a:rPr lang="es" sz="1300">
                <a:solidFill>
                  <a:schemeClr val="accent3"/>
                </a:solidFill>
                <a:latin typeface="Lato"/>
                <a:ea typeface="Lato"/>
                <a:cs typeface="Lato"/>
                <a:sym typeface="Lato"/>
              </a:rPr>
              <a:t>almacenar en caché el recurso</a:t>
            </a:r>
            <a:r>
              <a:rPr lang="es"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
        <p:nvSpPr>
          <p:cNvPr id="184" name="Google Shape;184;p28"/>
          <p:cNvSpPr txBox="1"/>
          <p:nvPr/>
        </p:nvSpPr>
        <p:spPr>
          <a:xfrm>
            <a:off x="5847800" y="2870550"/>
            <a:ext cx="2923800" cy="21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85" name="Google Shape;185;p28"/>
          <p:cNvSpPr txBox="1"/>
          <p:nvPr/>
        </p:nvSpPr>
        <p:spPr>
          <a:xfrm>
            <a:off x="6039875" y="2987925"/>
            <a:ext cx="2988000" cy="1408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300">
                <a:solidFill>
                  <a:schemeClr val="accent1"/>
                </a:solidFill>
                <a:latin typeface="Lato"/>
                <a:ea typeface="Lato"/>
                <a:cs typeface="Lato"/>
                <a:sym typeface="Lato"/>
              </a:rPr>
              <a:t>Para redireccionar (aunque es mejor usar el &lt;meta&gt; de HTML):</a:t>
            </a:r>
            <a:endParaRPr sz="13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s" sz="1050">
                <a:solidFill>
                  <a:srgbClr val="DCDCAA"/>
                </a:solidFill>
                <a:highlight>
                  <a:srgbClr val="1E1E1E"/>
                </a:highlight>
                <a:latin typeface="Courier New"/>
                <a:ea typeface="Courier New"/>
                <a:cs typeface="Courier New"/>
                <a:sym typeface="Courier New"/>
              </a:rPr>
              <a:t>header</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"Location: http://localhost/ud4/stickyform.php"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586C0"/>
                </a:solidFill>
                <a:highlight>
                  <a:srgbClr val="1E1E1E"/>
                </a:highlight>
                <a:latin typeface="Courier New"/>
                <a:ea typeface="Courier New"/>
                <a:cs typeface="Courier New"/>
                <a:sym typeface="Courier New"/>
              </a:rPr>
              <a:t>exit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del estado</a:t>
            </a:r>
            <a:endParaRPr/>
          </a:p>
        </p:txBody>
      </p:sp>
      <p:sp>
        <p:nvSpPr>
          <p:cNvPr id="191" name="Google Shape;191;p29"/>
          <p:cNvSpPr txBox="1"/>
          <p:nvPr>
            <p:ph idx="1" type="body"/>
          </p:nvPr>
        </p:nvSpPr>
        <p:spPr>
          <a:xfrm>
            <a:off x="729450" y="2078875"/>
            <a:ext cx="7688700" cy="27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HTTP es un protocolo stateless, </a:t>
            </a:r>
            <a:r>
              <a:rPr lang="es">
                <a:solidFill>
                  <a:schemeClr val="accent3"/>
                </a:solidFill>
              </a:rPr>
              <a:t>sin estado</a:t>
            </a:r>
            <a:r>
              <a:rPr lang="es"/>
              <a:t>. Por ello, se simula el </a:t>
            </a:r>
            <a:r>
              <a:rPr lang="es">
                <a:solidFill>
                  <a:schemeClr val="accent3"/>
                </a:solidFill>
              </a:rPr>
              <a:t>estado </a:t>
            </a:r>
            <a:r>
              <a:rPr lang="es"/>
              <a:t>mediante el uso de cookies, tokens o la sesión. </a:t>
            </a:r>
            <a:endParaRPr/>
          </a:p>
          <a:p>
            <a:pPr indent="0" lvl="0" marL="0" rtl="0" algn="l">
              <a:spcBef>
                <a:spcPts val="1200"/>
              </a:spcBef>
              <a:spcAft>
                <a:spcPts val="0"/>
              </a:spcAft>
              <a:buNone/>
            </a:pPr>
            <a:r>
              <a:rPr lang="es"/>
              <a:t>El estado es necesario para procesos tales como el </a:t>
            </a:r>
            <a:r>
              <a:rPr lang="es">
                <a:solidFill>
                  <a:schemeClr val="accent3"/>
                </a:solidFill>
              </a:rPr>
              <a:t>carrito de la compra, operaciones asociadas a un usuario</a:t>
            </a:r>
            <a:r>
              <a:rPr lang="es"/>
              <a:t>, etc... El mecanismo de PHP para gestionar la sesión emplea cookies de forma interna. </a:t>
            </a:r>
            <a:endParaRPr/>
          </a:p>
          <a:p>
            <a:pPr indent="0" lvl="0" marL="0" rtl="0" algn="l">
              <a:spcBef>
                <a:spcPts val="1200"/>
              </a:spcBef>
              <a:spcAft>
                <a:spcPts val="0"/>
              </a:spcAft>
              <a:buNone/>
            </a:pPr>
            <a:r>
              <a:rPr lang="es"/>
              <a:t>Las </a:t>
            </a:r>
            <a:r>
              <a:rPr lang="es">
                <a:solidFill>
                  <a:schemeClr val="accent3"/>
                </a:solidFill>
              </a:rPr>
              <a:t>cookies </a:t>
            </a:r>
            <a:r>
              <a:rPr lang="es"/>
              <a:t>se almacenan en el </a:t>
            </a:r>
            <a:r>
              <a:rPr lang="es">
                <a:solidFill>
                  <a:schemeClr val="accent3"/>
                </a:solidFill>
              </a:rPr>
              <a:t>navegador</a:t>
            </a:r>
            <a:r>
              <a:rPr lang="es"/>
              <a:t>, y la </a:t>
            </a:r>
            <a:r>
              <a:rPr lang="es">
                <a:solidFill>
                  <a:schemeClr val="accent3"/>
                </a:solidFill>
              </a:rPr>
              <a:t>sesión </a:t>
            </a:r>
            <a:r>
              <a:rPr lang="es"/>
              <a:t>en el </a:t>
            </a:r>
            <a:r>
              <a:rPr lang="es">
                <a:solidFill>
                  <a:schemeClr val="accent3"/>
                </a:solidFill>
              </a:rPr>
              <a:t>servidor web</a:t>
            </a:r>
            <a:r>
              <a:rPr lang="es"/>
              <a:t>.</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del estado: Cookies</a:t>
            </a:r>
            <a:endParaRPr/>
          </a:p>
        </p:txBody>
      </p:sp>
      <p:sp>
        <p:nvSpPr>
          <p:cNvPr id="197" name="Google Shape;197;p30"/>
          <p:cNvSpPr txBox="1"/>
          <p:nvPr>
            <p:ph idx="1" type="body"/>
          </p:nvPr>
        </p:nvSpPr>
        <p:spPr>
          <a:xfrm>
            <a:off x="729450" y="2078875"/>
            <a:ext cx="7688700" cy="27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cookies se almacenan en el array global</a:t>
            </a:r>
            <a:r>
              <a:rPr lang="es">
                <a:solidFill>
                  <a:schemeClr val="accent3"/>
                </a:solidFill>
              </a:rPr>
              <a:t> $_COOKIE</a:t>
            </a:r>
            <a:r>
              <a:rPr lang="es"/>
              <a:t>. Lo que coloquemos dentro del array, se guardará en el cliente. Hay que tener en cuenta que el cliente puede </a:t>
            </a:r>
            <a:r>
              <a:rPr lang="es">
                <a:solidFill>
                  <a:schemeClr val="accent3"/>
                </a:solidFill>
              </a:rPr>
              <a:t>no querer almacenarlas</a:t>
            </a:r>
            <a:r>
              <a:rPr lang="es"/>
              <a:t>.</a:t>
            </a:r>
            <a:endParaRPr/>
          </a:p>
          <a:p>
            <a:pPr indent="0" lvl="0" marL="0" rtl="0" algn="l">
              <a:spcBef>
                <a:spcPts val="1200"/>
              </a:spcBef>
              <a:spcAft>
                <a:spcPts val="0"/>
              </a:spcAft>
              <a:buNone/>
            </a:pPr>
            <a:r>
              <a:rPr lang="es"/>
              <a:t>Existe una </a:t>
            </a:r>
            <a:r>
              <a:rPr lang="es"/>
              <a:t>limitación</a:t>
            </a:r>
            <a:r>
              <a:rPr lang="es"/>
              <a:t> de </a:t>
            </a:r>
            <a:r>
              <a:rPr lang="es">
                <a:solidFill>
                  <a:schemeClr val="accent3"/>
                </a:solidFill>
              </a:rPr>
              <a:t>20 cookies por dominio</a:t>
            </a:r>
            <a:r>
              <a:rPr lang="es"/>
              <a:t> y 300 en total en el navegador.</a:t>
            </a:r>
            <a:endParaRPr/>
          </a:p>
          <a:p>
            <a:pPr indent="0" lvl="0" marL="0" rtl="0" algn="l">
              <a:spcBef>
                <a:spcPts val="1200"/>
              </a:spcBef>
              <a:spcAft>
                <a:spcPts val="0"/>
              </a:spcAft>
              <a:buNone/>
            </a:pPr>
            <a:r>
              <a:rPr lang="es"/>
              <a:t>Se utilizan para:</a:t>
            </a:r>
            <a:endParaRPr/>
          </a:p>
          <a:p>
            <a:pPr indent="-311150" lvl="0" marL="457200" rtl="0" algn="l">
              <a:spcBef>
                <a:spcPts val="1200"/>
              </a:spcBef>
              <a:spcAft>
                <a:spcPts val="0"/>
              </a:spcAft>
              <a:buSzPts val="1300"/>
              <a:buChar char="●"/>
            </a:pPr>
            <a:r>
              <a:rPr lang="es"/>
              <a:t>Recordar los </a:t>
            </a:r>
            <a:r>
              <a:rPr lang="es">
                <a:solidFill>
                  <a:schemeClr val="accent3"/>
                </a:solidFill>
              </a:rPr>
              <a:t>inicios </a:t>
            </a:r>
            <a:r>
              <a:rPr lang="es"/>
              <a:t>de sesión</a:t>
            </a:r>
            <a:endParaRPr/>
          </a:p>
          <a:p>
            <a:pPr indent="-311150" lvl="0" marL="457200" rtl="0" algn="l">
              <a:spcBef>
                <a:spcPts val="0"/>
              </a:spcBef>
              <a:spcAft>
                <a:spcPts val="0"/>
              </a:spcAft>
              <a:buSzPts val="1300"/>
              <a:buChar char="●"/>
            </a:pPr>
            <a:r>
              <a:rPr lang="es"/>
              <a:t>Almacenar </a:t>
            </a:r>
            <a:r>
              <a:rPr lang="es">
                <a:solidFill>
                  <a:schemeClr val="accent3"/>
                </a:solidFill>
              </a:rPr>
              <a:t>valores temporales</a:t>
            </a:r>
            <a:r>
              <a:rPr lang="es"/>
              <a:t> de usuario</a:t>
            </a:r>
            <a:endParaRPr/>
          </a:p>
          <a:p>
            <a:pPr indent="-311150" lvl="0" marL="457200" rtl="0" algn="l">
              <a:spcBef>
                <a:spcPts val="0"/>
              </a:spcBef>
              <a:spcAft>
                <a:spcPts val="0"/>
              </a:spcAft>
              <a:buSzPts val="1300"/>
              <a:buChar char="●"/>
            </a:pPr>
            <a:r>
              <a:rPr lang="es"/>
              <a:t>Si un usuario está navegando por una lista paginada de artículos, ordenados de cierta manera, podemos </a:t>
            </a:r>
            <a:r>
              <a:rPr lang="es">
                <a:solidFill>
                  <a:schemeClr val="accent3"/>
                </a:solidFill>
              </a:rPr>
              <a:t>almacenar el ajuste de la clasificación.</a:t>
            </a:r>
            <a:endParaRPr>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del estado: Cookies</a:t>
            </a:r>
            <a:endParaRPr/>
          </a:p>
        </p:txBody>
      </p:sp>
      <p:sp>
        <p:nvSpPr>
          <p:cNvPr id="203" name="Google Shape;203;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1"/>
          <p:cNvPicPr preferRelativeResize="0"/>
          <p:nvPr/>
        </p:nvPicPr>
        <p:blipFill>
          <a:blip r:embed="rId3">
            <a:alphaModFix/>
          </a:blip>
          <a:stretch>
            <a:fillRect/>
          </a:stretch>
        </p:blipFill>
        <p:spPr>
          <a:xfrm>
            <a:off x="1600088" y="1853850"/>
            <a:ext cx="5943823" cy="2905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Variables de servidor</a:t>
            </a:r>
            <a:endParaRPr/>
          </a:p>
        </p:txBody>
      </p:sp>
      <p:sp>
        <p:nvSpPr>
          <p:cNvPr id="93" name="Google Shape;93;p14"/>
          <p:cNvSpPr txBox="1"/>
          <p:nvPr>
            <p:ph idx="1" type="body"/>
          </p:nvPr>
        </p:nvSpPr>
        <p:spPr>
          <a:xfrm>
            <a:off x="729450" y="2078875"/>
            <a:ext cx="7688700" cy="263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PHP almacena la información del </a:t>
            </a:r>
            <a:r>
              <a:rPr lang="es">
                <a:solidFill>
                  <a:schemeClr val="accent3"/>
                </a:solidFill>
              </a:rPr>
              <a:t>servidor </a:t>
            </a:r>
            <a:r>
              <a:rPr lang="es"/>
              <a:t>y de las </a:t>
            </a:r>
            <a:r>
              <a:rPr lang="es">
                <a:solidFill>
                  <a:schemeClr val="accent3"/>
                </a:solidFill>
              </a:rPr>
              <a:t>peticiones HTTP</a:t>
            </a:r>
            <a:r>
              <a:rPr lang="es"/>
              <a:t> en seis arrays globales:</a:t>
            </a:r>
            <a:endParaRPr/>
          </a:p>
          <a:p>
            <a:pPr indent="0" lvl="0" marL="0" rtl="0" algn="l">
              <a:spcBef>
                <a:spcPts val="1200"/>
              </a:spcBef>
              <a:spcAft>
                <a:spcPts val="0"/>
              </a:spcAft>
              <a:buNone/>
            </a:pPr>
            <a:r>
              <a:rPr lang="es">
                <a:solidFill>
                  <a:schemeClr val="accent3"/>
                </a:solidFill>
              </a:rPr>
              <a:t>$_ENV</a:t>
            </a:r>
            <a:r>
              <a:rPr lang="es"/>
              <a:t>: información sobre las variables de entorno</a:t>
            </a:r>
            <a:endParaRPr/>
          </a:p>
          <a:p>
            <a:pPr indent="0" lvl="0" marL="0" rtl="0" algn="l">
              <a:spcBef>
                <a:spcPts val="1200"/>
              </a:spcBef>
              <a:spcAft>
                <a:spcPts val="0"/>
              </a:spcAft>
              <a:buNone/>
            </a:pPr>
            <a:r>
              <a:rPr lang="es">
                <a:solidFill>
                  <a:schemeClr val="accent3"/>
                </a:solidFill>
              </a:rPr>
              <a:t>$_GET</a:t>
            </a:r>
            <a:r>
              <a:rPr lang="es"/>
              <a:t>: parámetros enviados en la petición GET</a:t>
            </a:r>
            <a:endParaRPr/>
          </a:p>
          <a:p>
            <a:pPr indent="0" lvl="0" marL="0" rtl="0" algn="l">
              <a:spcBef>
                <a:spcPts val="1200"/>
              </a:spcBef>
              <a:spcAft>
                <a:spcPts val="0"/>
              </a:spcAft>
              <a:buNone/>
            </a:pPr>
            <a:r>
              <a:rPr lang="es">
                <a:solidFill>
                  <a:schemeClr val="accent3"/>
                </a:solidFill>
              </a:rPr>
              <a:t>$_POST</a:t>
            </a:r>
            <a:r>
              <a:rPr lang="es"/>
              <a:t>: parámetros enviados en el </a:t>
            </a:r>
            <a:r>
              <a:rPr lang="es"/>
              <a:t>envío</a:t>
            </a:r>
            <a:r>
              <a:rPr lang="es"/>
              <a:t> POST</a:t>
            </a:r>
            <a:endParaRPr/>
          </a:p>
          <a:p>
            <a:pPr indent="0" lvl="0" marL="0" rtl="0" algn="l">
              <a:spcBef>
                <a:spcPts val="1200"/>
              </a:spcBef>
              <a:spcAft>
                <a:spcPts val="0"/>
              </a:spcAft>
              <a:buNone/>
            </a:pPr>
            <a:r>
              <a:rPr lang="es">
                <a:solidFill>
                  <a:schemeClr val="accent3"/>
                </a:solidFill>
              </a:rPr>
              <a:t>$_COOKIE</a:t>
            </a:r>
            <a:r>
              <a:rPr lang="es"/>
              <a:t>: contiene las cookies de la petición, las claves del array son los nombres de las cookies</a:t>
            </a:r>
            <a:endParaRPr/>
          </a:p>
          <a:p>
            <a:pPr indent="0" lvl="0" marL="0" rtl="0" algn="l">
              <a:spcBef>
                <a:spcPts val="1200"/>
              </a:spcBef>
              <a:spcAft>
                <a:spcPts val="0"/>
              </a:spcAft>
              <a:buNone/>
            </a:pPr>
            <a:r>
              <a:rPr lang="es">
                <a:solidFill>
                  <a:schemeClr val="accent3"/>
                </a:solidFill>
              </a:rPr>
              <a:t>$_SERVER</a:t>
            </a:r>
            <a:r>
              <a:rPr lang="es"/>
              <a:t>: información sobre el servidor</a:t>
            </a:r>
            <a:endParaRPr/>
          </a:p>
          <a:p>
            <a:pPr indent="0" lvl="0" marL="0" rtl="0" algn="l">
              <a:spcBef>
                <a:spcPts val="1200"/>
              </a:spcBef>
              <a:spcAft>
                <a:spcPts val="1200"/>
              </a:spcAft>
              <a:buNone/>
            </a:pPr>
            <a:r>
              <a:rPr lang="es">
                <a:solidFill>
                  <a:schemeClr val="accent3"/>
                </a:solidFill>
              </a:rPr>
              <a:t>$_FILES</a:t>
            </a:r>
            <a:r>
              <a:rPr lang="es"/>
              <a:t>: información sobre los ficheros cargados </a:t>
            </a:r>
            <a:r>
              <a:rPr lang="es"/>
              <a:t>vía</a:t>
            </a:r>
            <a:r>
              <a:rPr lang="es"/>
              <a:t> upload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del estado: Cookies</a:t>
            </a:r>
            <a:endParaRPr/>
          </a:p>
        </p:txBody>
      </p:sp>
      <p:sp>
        <p:nvSpPr>
          <p:cNvPr id="210" name="Google Shape;210;p32"/>
          <p:cNvSpPr txBox="1"/>
          <p:nvPr>
            <p:ph idx="1" type="body"/>
          </p:nvPr>
        </p:nvSpPr>
        <p:spPr>
          <a:xfrm>
            <a:off x="729450" y="2078875"/>
            <a:ext cx="7688700" cy="29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crear una cookie se usa la función </a:t>
            </a:r>
            <a:r>
              <a:rPr lang="es">
                <a:solidFill>
                  <a:schemeClr val="accent3"/>
                </a:solidFill>
              </a:rPr>
              <a:t>setcookie</a:t>
            </a:r>
            <a:r>
              <a:rPr lang="es"/>
              <a:t>(). </a:t>
            </a:r>
            <a:endParaRPr/>
          </a:p>
          <a:p>
            <a:pPr indent="0" lvl="0" marL="0" rtl="0" algn="l">
              <a:spcBef>
                <a:spcPts val="1200"/>
              </a:spcBef>
              <a:spcAft>
                <a:spcPts val="0"/>
              </a:spcAft>
              <a:buNone/>
            </a:pPr>
            <a:r>
              <a:rPr lang="es"/>
              <a:t>La cookie se envía junto a las demás cabeceras de HTTP.</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nvSpPr>
        <p:spPr>
          <a:xfrm>
            <a:off x="629600" y="394825"/>
            <a:ext cx="7907400" cy="44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accent3"/>
                </a:solidFill>
                <a:highlight>
                  <a:srgbClr val="9CDCFE"/>
                </a:highlight>
                <a:latin typeface="Lato"/>
                <a:ea typeface="Lato"/>
                <a:cs typeface="Lato"/>
                <a:sym typeface="Lato"/>
              </a:rPr>
              <a:t>setcookie</a:t>
            </a:r>
            <a:r>
              <a:rPr lang="es" sz="1300">
                <a:solidFill>
                  <a:schemeClr val="accent1"/>
                </a:solidFill>
                <a:highlight>
                  <a:srgbClr val="9CDCFE"/>
                </a:highlight>
                <a:latin typeface="Lato"/>
                <a:ea typeface="Lato"/>
                <a:cs typeface="Lato"/>
                <a:sym typeface="Lato"/>
              </a:rPr>
              <a:t>(    string $name,    string $value = "",    int $expires = 0,    string $path = "",    string $domain = "",</a:t>
            </a:r>
            <a:endParaRPr sz="1300">
              <a:solidFill>
                <a:schemeClr val="accent1"/>
              </a:solidFill>
              <a:highlight>
                <a:srgbClr val="9CDCFE"/>
              </a:highlight>
              <a:latin typeface="Lato"/>
              <a:ea typeface="Lato"/>
              <a:cs typeface="Lato"/>
              <a:sym typeface="Lato"/>
            </a:endParaRPr>
          </a:p>
          <a:p>
            <a:pPr indent="0" lvl="0" marL="0" rtl="0" algn="l">
              <a:lnSpc>
                <a:spcPct val="115000"/>
              </a:lnSpc>
              <a:spcBef>
                <a:spcPts val="1200"/>
              </a:spcBef>
              <a:spcAft>
                <a:spcPts val="0"/>
              </a:spcAft>
              <a:buNone/>
            </a:pPr>
            <a:r>
              <a:rPr lang="es" sz="1300">
                <a:solidFill>
                  <a:schemeClr val="accent1"/>
                </a:solidFill>
                <a:highlight>
                  <a:srgbClr val="9CDCFE"/>
                </a:highlight>
                <a:latin typeface="Lato"/>
                <a:ea typeface="Lato"/>
                <a:cs typeface="Lato"/>
                <a:sym typeface="Lato"/>
              </a:rPr>
              <a:t>    bool $secure = false,    bool $httponly = false): bool</a:t>
            </a:r>
            <a:endParaRPr sz="1300">
              <a:solidFill>
                <a:schemeClr val="accent1"/>
              </a:solidFill>
              <a:highlight>
                <a:srgbClr val="9CDCFE"/>
              </a:highlight>
              <a:latin typeface="Lato"/>
              <a:ea typeface="Lato"/>
              <a:cs typeface="Lato"/>
              <a:sym typeface="Lato"/>
            </a:endParaRPr>
          </a:p>
          <a:p>
            <a:pPr indent="0" lvl="0" marL="0" rtl="0" algn="l">
              <a:lnSpc>
                <a:spcPct val="115000"/>
              </a:lnSpc>
              <a:spcBef>
                <a:spcPts val="1200"/>
              </a:spcBef>
              <a:spcAft>
                <a:spcPts val="0"/>
              </a:spcAft>
              <a:buNone/>
            </a:pPr>
            <a:r>
              <a:rPr lang="es" sz="1300">
                <a:solidFill>
                  <a:schemeClr val="accent1"/>
                </a:solidFill>
                <a:latin typeface="Lato"/>
                <a:ea typeface="Lato"/>
                <a:cs typeface="Lato"/>
                <a:sym typeface="Lato"/>
              </a:rPr>
              <a:t>$name: nombre</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s" sz="1300">
                <a:solidFill>
                  <a:schemeClr val="accent1"/>
                </a:solidFill>
                <a:latin typeface="Lato"/>
                <a:ea typeface="Lato"/>
                <a:cs typeface="Lato"/>
                <a:sym typeface="Lato"/>
              </a:rPr>
              <a:t>$value: El valor de la cookie. Este valor se almacena en el ordenador del clientePor ejemplo si el name es 'cookiename', este valor es recuperado a través de $_COOKIE['cookiename'].</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s" sz="1300">
                <a:solidFill>
                  <a:schemeClr val="accent1"/>
                </a:solidFill>
                <a:latin typeface="Lato"/>
                <a:ea typeface="Lato"/>
                <a:cs typeface="Lato"/>
                <a:sym typeface="Lato"/>
              </a:rPr>
              <a:t>$expires: El tiempo en que la cookie expira. Esta es una marca de tiempo Unix en número de segundos desde la época (utilizar la funciçon time() para obtener el tiempo actual y sumar segundos).</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s" sz="1300">
                <a:solidFill>
                  <a:schemeClr val="accent1"/>
                </a:solidFill>
                <a:latin typeface="Lato"/>
                <a:ea typeface="Lato"/>
                <a:cs typeface="Lato"/>
                <a:sym typeface="Lato"/>
              </a:rPr>
              <a:t>$path: La ruta dentro del servidor en la que la cookie estará disponible. Si se utiliza '/', la cookie estará disponible en la totalidad del domain. Si se configura como '/foo/', la cookie sólo estará disponible dentro del directorio /foo/. Por defecto es el directorio actual.</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s" sz="1300">
                <a:solidFill>
                  <a:schemeClr val="accent1"/>
                </a:solidFill>
                <a:latin typeface="Lato"/>
                <a:ea typeface="Lato"/>
                <a:cs typeface="Lato"/>
                <a:sym typeface="Lato"/>
              </a:rPr>
              <a:t>$domain: El (sub)dominio al que la cookie está disponible. Estableciendo esto a un subdominio (como 'www.example.com') hará que la cookie esté disponible para ese subdominio y todos los demás subdominios del mismo</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s" sz="1300">
                <a:solidFill>
                  <a:schemeClr val="accent1"/>
                </a:solidFill>
                <a:latin typeface="Lato"/>
                <a:ea typeface="Lato"/>
                <a:cs typeface="Lato"/>
                <a:sym typeface="Lato"/>
              </a:rPr>
              <a:t>$secure: la cookie sólo se transmitirse por una conexión segura HTTPS desde el cliente.</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del estado: Cookies</a:t>
            </a:r>
            <a:endParaRPr/>
          </a:p>
        </p:txBody>
      </p:sp>
      <p:sp>
        <p:nvSpPr>
          <p:cNvPr id="221" name="Google Shape;221;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Mirar en navegador F12 -&gt; Application -&gt; Storage</a:t>
            </a:r>
            <a:endParaRPr/>
          </a:p>
          <a:p>
            <a:pPr indent="0" lvl="0" marL="0" rtl="0" algn="l">
              <a:spcBef>
                <a:spcPts val="1200"/>
              </a:spcBef>
              <a:spcAft>
                <a:spcPts val="0"/>
              </a:spcAft>
              <a:buNone/>
            </a:pPr>
            <a:r>
              <a:rPr lang="es"/>
              <a:t>Poner ejemplo: cookies.php</a:t>
            </a:r>
            <a:endParaRPr/>
          </a:p>
          <a:p>
            <a:pPr indent="0" lvl="0" marL="0" rtl="0" algn="l">
              <a:spcBef>
                <a:spcPts val="1200"/>
              </a:spcBef>
              <a:spcAft>
                <a:spcPts val="0"/>
              </a:spcAft>
              <a:buNone/>
            </a:pPr>
            <a:r>
              <a:rPr lang="es"/>
              <a:t>Para borrar una cookie se puede poner que expiren en el pasado: setcookie(nombre, "", 1);</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del estado: Sesión</a:t>
            </a:r>
            <a:endParaRPr/>
          </a:p>
        </p:txBody>
      </p:sp>
      <p:sp>
        <p:nvSpPr>
          <p:cNvPr id="227" name="Google Shape;227;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sesión añade la gestión del </a:t>
            </a:r>
            <a:r>
              <a:rPr lang="es">
                <a:solidFill>
                  <a:schemeClr val="accent3"/>
                </a:solidFill>
              </a:rPr>
              <a:t>estado </a:t>
            </a:r>
            <a:r>
              <a:rPr lang="es"/>
              <a:t>a HTTP, almacenando en este caso la </a:t>
            </a:r>
            <a:r>
              <a:rPr lang="es">
                <a:solidFill>
                  <a:schemeClr val="accent3"/>
                </a:solidFill>
              </a:rPr>
              <a:t>información en el servidor</a:t>
            </a:r>
            <a:r>
              <a:rPr lang="es"/>
              <a:t>. Cada </a:t>
            </a:r>
            <a:r>
              <a:rPr lang="es">
                <a:solidFill>
                  <a:schemeClr val="accent3"/>
                </a:solidFill>
              </a:rPr>
              <a:t>visitante tiene un ID de sesión</a:t>
            </a:r>
            <a:r>
              <a:rPr lang="es"/>
              <a:t> único, el cual por defecto se almacena en una </a:t>
            </a:r>
            <a:r>
              <a:rPr lang="es">
                <a:solidFill>
                  <a:schemeClr val="accent3"/>
                </a:solidFill>
              </a:rPr>
              <a:t>cookie denominada PHPSESSID</a:t>
            </a:r>
            <a:r>
              <a:rPr lang="es"/>
              <a:t>.</a:t>
            </a:r>
            <a:endParaRPr/>
          </a:p>
          <a:p>
            <a:pPr indent="0" lvl="0" marL="0" rtl="0" algn="l">
              <a:spcBef>
                <a:spcPts val="1200"/>
              </a:spcBef>
              <a:spcAft>
                <a:spcPts val="0"/>
              </a:spcAft>
              <a:buNone/>
            </a:pPr>
            <a:r>
              <a:rPr lang="es"/>
              <a:t>Si el cliente no tiene las cookies activas, el </a:t>
            </a:r>
            <a:r>
              <a:rPr lang="es">
                <a:solidFill>
                  <a:schemeClr val="accent3"/>
                </a:solidFill>
              </a:rPr>
              <a:t>ID se propaga en cada URL dentro del mismo dominio.</a:t>
            </a:r>
            <a:r>
              <a:rPr lang="es"/>
              <a:t> Cada sesión tiene asociado un</a:t>
            </a:r>
            <a:r>
              <a:rPr lang="es">
                <a:solidFill>
                  <a:schemeClr val="accent3"/>
                </a:solidFill>
              </a:rPr>
              <a:t> almacén de datos mediante el array global $_SESSION,</a:t>
            </a:r>
            <a:r>
              <a:rPr lang="es"/>
              <a:t> en el cual podemos almacenar y recuperar información.</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6"/>
          <p:cNvPicPr preferRelativeResize="0"/>
          <p:nvPr/>
        </p:nvPicPr>
        <p:blipFill>
          <a:blip r:embed="rId3">
            <a:alphaModFix/>
          </a:blip>
          <a:stretch>
            <a:fillRect/>
          </a:stretch>
        </p:blipFill>
        <p:spPr>
          <a:xfrm>
            <a:off x="912875" y="781623"/>
            <a:ext cx="7321849" cy="3494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del estado: Sesión</a:t>
            </a:r>
            <a:endParaRPr/>
          </a:p>
        </p:txBody>
      </p:sp>
      <p:sp>
        <p:nvSpPr>
          <p:cNvPr id="240" name="Google Shape;240;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250">
                <a:solidFill>
                  <a:srgbClr val="DCDCAA"/>
                </a:solidFill>
                <a:highlight>
                  <a:srgbClr val="1E1E1E"/>
                </a:highlight>
                <a:latin typeface="Courier New"/>
                <a:ea typeface="Courier New"/>
                <a:cs typeface="Courier New"/>
                <a:sym typeface="Courier New"/>
              </a:rPr>
              <a:t>session_start</a:t>
            </a:r>
            <a:r>
              <a:rPr lang="es" sz="1250">
                <a:solidFill>
                  <a:srgbClr val="D4D4D4"/>
                </a:solidFill>
                <a:highlight>
                  <a:srgbClr val="1E1E1E"/>
                </a:highlight>
                <a:latin typeface="Courier New"/>
                <a:ea typeface="Courier New"/>
                <a:cs typeface="Courier New"/>
                <a:sym typeface="Courier New"/>
              </a:rPr>
              <a:t>(); </a:t>
            </a:r>
            <a:r>
              <a:rPr lang="es" sz="1250">
                <a:solidFill>
                  <a:srgbClr val="6A9955"/>
                </a:solidFill>
                <a:highlight>
                  <a:srgbClr val="1E1E1E"/>
                </a:highlight>
                <a:latin typeface="Courier New"/>
                <a:ea typeface="Courier New"/>
                <a:cs typeface="Courier New"/>
                <a:sym typeface="Courier New"/>
              </a:rPr>
              <a:t>// carga la sesión</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DCDCAA"/>
                </a:solidFill>
                <a:highlight>
                  <a:srgbClr val="1E1E1E"/>
                </a:highlight>
                <a:latin typeface="Courier New"/>
                <a:ea typeface="Courier New"/>
                <a:cs typeface="Courier New"/>
                <a:sym typeface="Courier New"/>
              </a:rPr>
              <a:t>session_id</a:t>
            </a:r>
            <a:r>
              <a:rPr lang="es" sz="1250">
                <a:solidFill>
                  <a:srgbClr val="D4D4D4"/>
                </a:solidFill>
                <a:highlight>
                  <a:srgbClr val="1E1E1E"/>
                </a:highlight>
                <a:latin typeface="Courier New"/>
                <a:ea typeface="Courier New"/>
                <a:cs typeface="Courier New"/>
                <a:sym typeface="Courier New"/>
              </a:rPr>
              <a:t>() </a:t>
            </a:r>
            <a:r>
              <a:rPr lang="es" sz="1250">
                <a:solidFill>
                  <a:srgbClr val="6A9955"/>
                </a:solidFill>
                <a:highlight>
                  <a:srgbClr val="1E1E1E"/>
                </a:highlight>
                <a:latin typeface="Courier New"/>
                <a:ea typeface="Courier New"/>
                <a:cs typeface="Courier New"/>
                <a:sym typeface="Courier New"/>
              </a:rPr>
              <a:t>// devuelve el id</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9CDCFE"/>
                </a:solidFill>
                <a:highlight>
                  <a:srgbClr val="1E1E1E"/>
                </a:highlight>
                <a:latin typeface="Courier New"/>
                <a:ea typeface="Courier New"/>
                <a:cs typeface="Courier New"/>
                <a:sym typeface="Courier New"/>
              </a:rPr>
              <a:t>$_SESSION</a:t>
            </a:r>
            <a:r>
              <a:rPr lang="es" sz="1250">
                <a:solidFill>
                  <a:srgbClr val="D4D4D4"/>
                </a:solidFill>
                <a:highlight>
                  <a:srgbClr val="1E1E1E"/>
                </a:highlight>
                <a:latin typeface="Courier New"/>
                <a:ea typeface="Courier New"/>
                <a:cs typeface="Courier New"/>
                <a:sym typeface="Courier New"/>
              </a:rPr>
              <a:t>[clave] = valor; </a:t>
            </a:r>
            <a:r>
              <a:rPr lang="es" sz="1250">
                <a:solidFill>
                  <a:srgbClr val="6A9955"/>
                </a:solidFill>
                <a:highlight>
                  <a:srgbClr val="1E1E1E"/>
                </a:highlight>
                <a:latin typeface="Courier New"/>
                <a:ea typeface="Courier New"/>
                <a:cs typeface="Courier New"/>
                <a:sym typeface="Courier New"/>
              </a:rPr>
              <a:t>// inserción</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DCDCAA"/>
                </a:solidFill>
                <a:highlight>
                  <a:srgbClr val="1E1E1E"/>
                </a:highlight>
                <a:latin typeface="Courier New"/>
                <a:ea typeface="Courier New"/>
                <a:cs typeface="Courier New"/>
                <a:sym typeface="Courier New"/>
              </a:rPr>
              <a:t>session_destroy</a:t>
            </a:r>
            <a:r>
              <a:rPr lang="es" sz="1250">
                <a:solidFill>
                  <a:srgbClr val="D4D4D4"/>
                </a:solidFill>
                <a:highlight>
                  <a:srgbClr val="1E1E1E"/>
                </a:highlight>
                <a:latin typeface="Courier New"/>
                <a:ea typeface="Courier New"/>
                <a:cs typeface="Courier New"/>
                <a:sym typeface="Courier New"/>
              </a:rPr>
              <a:t>(); </a:t>
            </a:r>
            <a:r>
              <a:rPr lang="es" sz="1250">
                <a:solidFill>
                  <a:srgbClr val="6A9955"/>
                </a:solidFill>
                <a:highlight>
                  <a:srgbClr val="1E1E1E"/>
                </a:highlight>
                <a:latin typeface="Courier New"/>
                <a:ea typeface="Courier New"/>
                <a:cs typeface="Courier New"/>
                <a:sym typeface="Courier New"/>
              </a:rPr>
              <a:t>// destruye la sesión</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DCDCAA"/>
                </a:solidFill>
                <a:highlight>
                  <a:srgbClr val="1E1E1E"/>
                </a:highlight>
                <a:latin typeface="Courier New"/>
                <a:ea typeface="Courier New"/>
                <a:cs typeface="Courier New"/>
                <a:sym typeface="Courier New"/>
              </a:rPr>
              <a:t>unset</a:t>
            </a:r>
            <a:r>
              <a:rPr lang="es" sz="1250">
                <a:solidFill>
                  <a:srgbClr val="D4D4D4"/>
                </a:solidFill>
                <a:highlight>
                  <a:srgbClr val="1E1E1E"/>
                </a:highlight>
                <a:latin typeface="Courier New"/>
                <a:ea typeface="Courier New"/>
                <a:cs typeface="Courier New"/>
                <a:sym typeface="Courier New"/>
              </a:rPr>
              <a:t>(</a:t>
            </a:r>
            <a:r>
              <a:rPr lang="es" sz="1250">
                <a:solidFill>
                  <a:srgbClr val="9CDCFE"/>
                </a:solidFill>
                <a:highlight>
                  <a:srgbClr val="1E1E1E"/>
                </a:highlight>
                <a:latin typeface="Courier New"/>
                <a:ea typeface="Courier New"/>
                <a:cs typeface="Courier New"/>
                <a:sym typeface="Courier New"/>
              </a:rPr>
              <a:t>$_SESSION</a:t>
            </a:r>
            <a:r>
              <a:rPr lang="es" sz="1250">
                <a:solidFill>
                  <a:srgbClr val="D4D4D4"/>
                </a:solidFill>
                <a:highlight>
                  <a:srgbClr val="1E1E1E"/>
                </a:highlight>
                <a:latin typeface="Courier New"/>
                <a:ea typeface="Courier New"/>
                <a:cs typeface="Courier New"/>
                <a:sym typeface="Courier New"/>
              </a:rPr>
              <a:t>[clave]); </a:t>
            </a:r>
            <a:r>
              <a:rPr lang="es" sz="1250">
                <a:solidFill>
                  <a:srgbClr val="6A9955"/>
                </a:solidFill>
                <a:highlight>
                  <a:srgbClr val="1E1E1E"/>
                </a:highlight>
                <a:latin typeface="Courier New"/>
                <a:ea typeface="Courier New"/>
                <a:cs typeface="Courier New"/>
                <a:sym typeface="Courier New"/>
              </a:rPr>
              <a:t>// borrado</a:t>
            </a:r>
            <a:endParaRPr sz="12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rPr lang="es"/>
              <a:t>Poner ejemplo de sesiones.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Gestión del estado: Sesión</a:t>
            </a:r>
            <a:endParaRPr/>
          </a:p>
        </p:txBody>
      </p:sp>
      <p:sp>
        <p:nvSpPr>
          <p:cNvPr id="246" name="Google Shape;246;p38"/>
          <p:cNvSpPr txBox="1"/>
          <p:nvPr>
            <p:ph idx="1" type="body"/>
          </p:nvPr>
        </p:nvSpPr>
        <p:spPr>
          <a:xfrm>
            <a:off x="729450" y="2078875"/>
            <a:ext cx="7688700" cy="280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Las siguiente propiedades de </a:t>
            </a:r>
            <a:r>
              <a:rPr lang="es">
                <a:solidFill>
                  <a:schemeClr val="accent3"/>
                </a:solidFill>
              </a:rPr>
              <a:t>php.ini </a:t>
            </a:r>
            <a:r>
              <a:rPr lang="es"/>
              <a:t>permiten configurar algunos aspectos de la sesión:</a:t>
            </a:r>
            <a:endParaRPr/>
          </a:p>
          <a:p>
            <a:pPr indent="0" lvl="0" marL="0" rtl="0" algn="l">
              <a:spcBef>
                <a:spcPts val="1200"/>
              </a:spcBef>
              <a:spcAft>
                <a:spcPts val="0"/>
              </a:spcAft>
              <a:buNone/>
            </a:pPr>
            <a:r>
              <a:rPr lang="es">
                <a:highlight>
                  <a:srgbClr val="C9DAF8"/>
                </a:highlight>
              </a:rPr>
              <a:t>session.save_handler</a:t>
            </a:r>
            <a:r>
              <a:rPr lang="es"/>
              <a:t>: controlador que gestiona cómo se almacena </a:t>
            </a:r>
            <a:endParaRPr/>
          </a:p>
          <a:p>
            <a:pPr indent="0" lvl="0" marL="0" rtl="0" algn="l">
              <a:spcBef>
                <a:spcPts val="1200"/>
              </a:spcBef>
              <a:spcAft>
                <a:spcPts val="0"/>
              </a:spcAft>
              <a:buNone/>
            </a:pPr>
            <a:r>
              <a:rPr lang="es">
                <a:highlight>
                  <a:srgbClr val="D0E0E3"/>
                </a:highlight>
              </a:rPr>
              <a:t>session.save_path</a:t>
            </a:r>
            <a:r>
              <a:rPr lang="es"/>
              <a:t>: ruta donde se almacenan los archivos con los datos</a:t>
            </a:r>
            <a:endParaRPr/>
          </a:p>
          <a:p>
            <a:pPr indent="0" lvl="0" marL="0" rtl="0" algn="l">
              <a:spcBef>
                <a:spcPts val="1200"/>
              </a:spcBef>
              <a:spcAft>
                <a:spcPts val="0"/>
              </a:spcAft>
              <a:buNone/>
            </a:pPr>
            <a:r>
              <a:rPr lang="es">
                <a:highlight>
                  <a:srgbClr val="D9D2E9"/>
                </a:highlight>
              </a:rPr>
              <a:t>session.name:</a:t>
            </a:r>
            <a:r>
              <a:rPr lang="es"/>
              <a:t> nombre de la sesión</a:t>
            </a:r>
            <a:endParaRPr/>
          </a:p>
          <a:p>
            <a:pPr indent="0" lvl="0" marL="0" rtl="0" algn="l">
              <a:spcBef>
                <a:spcPts val="1200"/>
              </a:spcBef>
              <a:spcAft>
                <a:spcPts val="0"/>
              </a:spcAft>
              <a:buNone/>
            </a:pPr>
            <a:r>
              <a:rPr lang="es">
                <a:highlight>
                  <a:srgbClr val="FCE5CD"/>
                </a:highlight>
              </a:rPr>
              <a:t>session.auto_start</a:t>
            </a:r>
            <a:r>
              <a:rPr lang="es"/>
              <a:t>: Se puede hacer que se autocargue con cada script. Por defecto está deshabilitado</a:t>
            </a:r>
            <a:endParaRPr/>
          </a:p>
          <a:p>
            <a:pPr indent="0" lvl="0" marL="0" rtl="0" algn="l">
              <a:spcBef>
                <a:spcPts val="1200"/>
              </a:spcBef>
              <a:spcAft>
                <a:spcPts val="0"/>
              </a:spcAft>
              <a:buNone/>
            </a:pPr>
            <a:r>
              <a:rPr lang="es">
                <a:highlight>
                  <a:srgbClr val="FFF2CC"/>
                </a:highlight>
              </a:rPr>
              <a:t>session.cookie_lifetime</a:t>
            </a:r>
            <a:r>
              <a:rPr lang="es"/>
              <a:t>: tiempo de vida por defecto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Buscar php.ini y buscar los valores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Diferencias cookie y session</a:t>
            </a:r>
            <a:endParaRPr/>
          </a:p>
        </p:txBody>
      </p:sp>
      <p:sp>
        <p:nvSpPr>
          <p:cNvPr id="252" name="Google Shape;252;p39"/>
          <p:cNvSpPr txBox="1"/>
          <p:nvPr>
            <p:ph idx="1" type="body"/>
          </p:nvPr>
        </p:nvSpPr>
        <p:spPr>
          <a:xfrm>
            <a:off x="727650" y="1853850"/>
            <a:ext cx="8104500" cy="28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a:t>
            </a:r>
            <a:r>
              <a:rPr lang="es">
                <a:solidFill>
                  <a:schemeClr val="accent3"/>
                </a:solidFill>
              </a:rPr>
              <a:t>cookies </a:t>
            </a:r>
            <a:r>
              <a:rPr lang="es"/>
              <a:t>y </a:t>
            </a:r>
            <a:r>
              <a:rPr lang="es">
                <a:solidFill>
                  <a:schemeClr val="dk1"/>
                </a:solidFill>
              </a:rPr>
              <a:t>sessions </a:t>
            </a:r>
            <a:r>
              <a:rPr lang="es"/>
              <a:t>permiten a una aplicación web acceder a información desde cualquiera de las distintas páginas que presenta.</a:t>
            </a:r>
            <a:endParaRPr/>
          </a:p>
          <a:p>
            <a:pPr indent="0" lvl="0" marL="0" rtl="0" algn="l">
              <a:spcBef>
                <a:spcPts val="1200"/>
              </a:spcBef>
              <a:spcAft>
                <a:spcPts val="0"/>
              </a:spcAft>
              <a:buNone/>
            </a:pPr>
            <a:r>
              <a:rPr lang="es"/>
              <a:t>Las </a:t>
            </a:r>
            <a:r>
              <a:rPr lang="es">
                <a:solidFill>
                  <a:schemeClr val="accent3"/>
                </a:solidFill>
              </a:rPr>
              <a:t>cookies </a:t>
            </a:r>
            <a:r>
              <a:rPr lang="es"/>
              <a:t>se guardan en el lado del </a:t>
            </a:r>
            <a:r>
              <a:rPr lang="es">
                <a:solidFill>
                  <a:schemeClr val="accent3"/>
                </a:solidFill>
              </a:rPr>
              <a:t>cliente</a:t>
            </a:r>
            <a:r>
              <a:rPr lang="es"/>
              <a:t>, y las </a:t>
            </a:r>
            <a:r>
              <a:rPr lang="es">
                <a:solidFill>
                  <a:schemeClr val="dk1"/>
                </a:solidFill>
              </a:rPr>
              <a:t>sesiones</a:t>
            </a:r>
            <a:r>
              <a:rPr lang="es"/>
              <a:t>, en el lado del </a:t>
            </a:r>
            <a:r>
              <a:rPr lang="es">
                <a:solidFill>
                  <a:schemeClr val="dk1"/>
                </a:solidFill>
              </a:rPr>
              <a:t>servidor</a:t>
            </a:r>
            <a:r>
              <a:rPr lang="es"/>
              <a:t>.</a:t>
            </a:r>
            <a:endParaRPr/>
          </a:p>
          <a:p>
            <a:pPr indent="0" lvl="0" marL="0" rtl="0" algn="l">
              <a:spcBef>
                <a:spcPts val="1200"/>
              </a:spcBef>
              <a:spcAft>
                <a:spcPts val="0"/>
              </a:spcAft>
              <a:buNone/>
            </a:pPr>
            <a:r>
              <a:rPr lang="es"/>
              <a:t>Las </a:t>
            </a:r>
            <a:r>
              <a:rPr lang="es">
                <a:solidFill>
                  <a:schemeClr val="accent3"/>
                </a:solidFill>
              </a:rPr>
              <a:t>cookies </a:t>
            </a:r>
            <a:r>
              <a:rPr lang="es"/>
              <a:t>se utilizan para guardar datos con las </a:t>
            </a:r>
            <a:r>
              <a:rPr lang="es">
                <a:solidFill>
                  <a:schemeClr val="accent3"/>
                </a:solidFill>
              </a:rPr>
              <a:t>preferencias de los visitante</a:t>
            </a:r>
            <a:r>
              <a:rPr lang="es"/>
              <a:t>s. Estas cookies se guardan en el </a:t>
            </a:r>
            <a:r>
              <a:rPr lang="es">
                <a:solidFill>
                  <a:schemeClr val="accent3"/>
                </a:solidFill>
              </a:rPr>
              <a:t>navegador </a:t>
            </a:r>
            <a:r>
              <a:rPr lang="es"/>
              <a:t>web de cada visitante (usualmente como petición del servidor, a través de un header llamado Set-Cookie).</a:t>
            </a:r>
            <a:endParaRPr/>
          </a:p>
          <a:p>
            <a:pPr indent="0" lvl="0" marL="0" rtl="0" algn="l">
              <a:spcBef>
                <a:spcPts val="1200"/>
              </a:spcBef>
              <a:spcAft>
                <a:spcPts val="0"/>
              </a:spcAft>
              <a:buNone/>
            </a:pPr>
            <a:r>
              <a:rPr lang="es"/>
              <a:t>Las </a:t>
            </a:r>
            <a:r>
              <a:rPr lang="es">
                <a:solidFill>
                  <a:schemeClr val="accent3"/>
                </a:solidFill>
              </a:rPr>
              <a:t>cookies </a:t>
            </a:r>
            <a:r>
              <a:rPr lang="es"/>
              <a:t>generalmente están limitadas por un </a:t>
            </a:r>
            <a:r>
              <a:rPr lang="es">
                <a:solidFill>
                  <a:schemeClr val="accent3"/>
                </a:solidFill>
              </a:rPr>
              <a:t>tamaño máximo</a:t>
            </a:r>
            <a:r>
              <a:rPr lang="es"/>
              <a:t>. Así mismo, están expuestas en el lado del cliente.</a:t>
            </a:r>
            <a:endParaRPr/>
          </a:p>
          <a:p>
            <a:pPr indent="0" lvl="0" marL="0" rtl="0" algn="l">
              <a:spcBef>
                <a:spcPts val="1200"/>
              </a:spcBef>
              <a:spcAft>
                <a:spcPts val="1200"/>
              </a:spcAft>
              <a:buNone/>
            </a:pPr>
            <a:r>
              <a:rPr lang="es"/>
              <a:t>Las </a:t>
            </a:r>
            <a:r>
              <a:rPr lang="es">
                <a:solidFill>
                  <a:schemeClr val="dk1"/>
                </a:solidFill>
              </a:rPr>
              <a:t>sesiones </a:t>
            </a:r>
            <a:r>
              <a:rPr lang="es"/>
              <a:t>se guardan en el </a:t>
            </a:r>
            <a:r>
              <a:rPr lang="es">
                <a:solidFill>
                  <a:schemeClr val="dk1"/>
                </a:solidFill>
              </a:rPr>
              <a:t>servidor</a:t>
            </a:r>
            <a:r>
              <a:rPr lang="es"/>
              <a:t>, pero se asocian a una cookie creada en el cliente (navegador web). Esta cookie permite al navegador web mostrar su identificación ante el servidor, y que este reconozca sus datos.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Autentificación de usuarios</a:t>
            </a:r>
            <a:endParaRPr/>
          </a:p>
        </p:txBody>
      </p:sp>
      <p:sp>
        <p:nvSpPr>
          <p:cNvPr id="258" name="Google Shape;258;p40"/>
          <p:cNvSpPr txBox="1"/>
          <p:nvPr>
            <p:ph idx="1" type="body"/>
          </p:nvPr>
        </p:nvSpPr>
        <p:spPr>
          <a:xfrm>
            <a:off x="729450" y="2078875"/>
            <a:ext cx="7688700" cy="291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sesión establece una </a:t>
            </a:r>
            <a:r>
              <a:rPr lang="es">
                <a:solidFill>
                  <a:schemeClr val="accent3"/>
                </a:solidFill>
              </a:rPr>
              <a:t>relación anónima</a:t>
            </a:r>
            <a:r>
              <a:rPr lang="es"/>
              <a:t> con un </a:t>
            </a:r>
            <a:r>
              <a:rPr lang="es">
                <a:solidFill>
                  <a:schemeClr val="accent3"/>
                </a:solidFill>
              </a:rPr>
              <a:t>usuario particular</a:t>
            </a:r>
            <a:r>
              <a:rPr lang="es"/>
              <a:t>, así podemos saber si es el mismo usuario entre </a:t>
            </a:r>
            <a:r>
              <a:rPr lang="es">
                <a:solidFill>
                  <a:schemeClr val="accent3"/>
                </a:solidFill>
              </a:rPr>
              <a:t>dos peticiones distintas.</a:t>
            </a:r>
            <a:r>
              <a:rPr lang="es"/>
              <a:t> </a:t>
            </a:r>
            <a:endParaRPr/>
          </a:p>
          <a:p>
            <a:pPr indent="0" lvl="0" marL="0" rtl="0" algn="l">
              <a:spcBef>
                <a:spcPts val="1200"/>
              </a:spcBef>
              <a:spcAft>
                <a:spcPts val="0"/>
              </a:spcAft>
              <a:buNone/>
            </a:pPr>
            <a:r>
              <a:rPr lang="es"/>
              <a:t>Si preparamos un sistema de </a:t>
            </a:r>
            <a:r>
              <a:rPr lang="es">
                <a:solidFill>
                  <a:schemeClr val="accent3"/>
                </a:solidFill>
              </a:rPr>
              <a:t>login</a:t>
            </a:r>
            <a:r>
              <a:rPr lang="es"/>
              <a:t>, podremos saber quien utiliza nuestra aplicación.</a:t>
            </a:r>
            <a:endParaRPr/>
          </a:p>
          <a:p>
            <a:pPr indent="0" lvl="0" marL="0" rtl="0" algn="l">
              <a:spcBef>
                <a:spcPts val="1200"/>
              </a:spcBef>
              <a:spcAft>
                <a:spcPts val="0"/>
              </a:spcAft>
              <a:buNone/>
            </a:pPr>
            <a:r>
              <a:rPr lang="es"/>
              <a:t>Hacemos un sencillo sistema de autenticación:</a:t>
            </a:r>
            <a:endParaRPr/>
          </a:p>
          <a:p>
            <a:pPr indent="-311150" lvl="0" marL="457200" rtl="0" algn="l">
              <a:spcBef>
                <a:spcPts val="1200"/>
              </a:spcBef>
              <a:spcAft>
                <a:spcPts val="0"/>
              </a:spcAft>
              <a:buSzPts val="1300"/>
              <a:buChar char="●"/>
            </a:pPr>
            <a:r>
              <a:rPr lang="es"/>
              <a:t>Mostrar el formulario login/password</a:t>
            </a:r>
            <a:endParaRPr/>
          </a:p>
          <a:p>
            <a:pPr indent="-311150" lvl="0" marL="457200" rtl="0" algn="l">
              <a:spcBef>
                <a:spcPts val="0"/>
              </a:spcBef>
              <a:spcAft>
                <a:spcPts val="0"/>
              </a:spcAft>
              <a:buSzPts val="1300"/>
              <a:buChar char="●"/>
            </a:pPr>
            <a:r>
              <a:rPr lang="es"/>
              <a:t>Comprobar los datos enviados</a:t>
            </a:r>
            <a:endParaRPr/>
          </a:p>
          <a:p>
            <a:pPr indent="-311150" lvl="0" marL="457200" rtl="0" algn="l">
              <a:spcBef>
                <a:spcPts val="0"/>
              </a:spcBef>
              <a:spcAft>
                <a:spcPts val="0"/>
              </a:spcAft>
              <a:buSzPts val="1300"/>
              <a:buChar char="●"/>
            </a:pPr>
            <a:r>
              <a:rPr lang="es"/>
              <a:t>Añadir el login a la sesión</a:t>
            </a:r>
            <a:endParaRPr/>
          </a:p>
          <a:p>
            <a:pPr indent="-311150" lvl="0" marL="457200" rtl="0" algn="l">
              <a:spcBef>
                <a:spcPts val="0"/>
              </a:spcBef>
              <a:spcAft>
                <a:spcPts val="0"/>
              </a:spcAft>
              <a:buSzPts val="1300"/>
              <a:buChar char="●"/>
            </a:pPr>
            <a:r>
              <a:rPr lang="es"/>
              <a:t>Comprobar el login en la sesión para realizar tareas específicas del usuario</a:t>
            </a:r>
            <a:endParaRPr/>
          </a:p>
          <a:p>
            <a:pPr indent="-311150" lvl="0" marL="457200" rtl="0" algn="l">
              <a:spcBef>
                <a:spcPts val="0"/>
              </a:spcBef>
              <a:spcAft>
                <a:spcPts val="0"/>
              </a:spcAft>
              <a:buSzPts val="1300"/>
              <a:buChar char="●"/>
            </a:pPr>
            <a:r>
              <a:rPr lang="es"/>
              <a:t>Eliminar el login de la sesión cuando el usuario la cierra.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Autentificación usuarios</a:t>
            </a:r>
            <a:endParaRPr/>
          </a:p>
        </p:txBody>
      </p:sp>
      <p:sp>
        <p:nvSpPr>
          <p:cNvPr id="264" name="Google Shape;264;p41"/>
          <p:cNvSpPr txBox="1"/>
          <p:nvPr>
            <p:ph idx="1" type="body"/>
          </p:nvPr>
        </p:nvSpPr>
        <p:spPr>
          <a:xfrm>
            <a:off x="729450" y="2078875"/>
            <a:ext cx="7688700" cy="275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1º paso: crear un archivo index.php con un formulario HTML de entrada de datos de usuario y contraseña con botón submit que lleva a login.php</a:t>
            </a:r>
            <a:endParaRPr/>
          </a:p>
          <a:p>
            <a:pPr indent="0" lvl="0" marL="0" rtl="0" algn="l">
              <a:spcBef>
                <a:spcPts val="1200"/>
              </a:spcBef>
              <a:spcAft>
                <a:spcPts val="0"/>
              </a:spcAft>
              <a:buNone/>
            </a:pPr>
            <a:r>
              <a:rPr lang="es"/>
              <a:t>2ºpaso: login.php hace de controlador. Primero comprueba que se ha enviado el formulario, se valida que se han recibido los datos (sino vuelve a index.php), si las credenciales son correctas (admin, admin), abrimos la sesion y almacenamos el usuario en la $_SESSION y cargamos la página principal (main.php). Si las credenciales son incorrectas, volvemos a index.php.</a:t>
            </a:r>
            <a:endParaRPr/>
          </a:p>
          <a:p>
            <a:pPr indent="0" lvl="0" marL="0" rtl="0" algn="l">
              <a:spcBef>
                <a:spcPts val="1200"/>
              </a:spcBef>
              <a:spcAft>
                <a:spcPts val="0"/>
              </a:spcAft>
              <a:buNone/>
            </a:pPr>
            <a:r>
              <a:rPr lang="es"/>
              <a:t>3ºpaso: main.php abrimos la sesion y comprobamos que se haya identificado (sino usar die()), dar la bienvenida al usuario crear un HTML con una lista por ejemplo y enlaces a logout.php y main.php.</a:t>
            </a:r>
            <a:endParaRPr/>
          </a:p>
          <a:p>
            <a:pPr indent="0" lvl="0" marL="0" rtl="0" algn="l">
              <a:spcBef>
                <a:spcPts val="1200"/>
              </a:spcBef>
              <a:spcAft>
                <a:spcPts val="1200"/>
              </a:spcAft>
              <a:buNone/>
            </a:pPr>
            <a:r>
              <a:rPr lang="es"/>
              <a:t>4ºpaso: logout.php se cierra la sesion. Primero recuperamos la sesion después la destruimos y redirigimos a index.php.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Variables de servidor</a:t>
            </a:r>
            <a:endParaRPr/>
          </a:p>
        </p:txBody>
      </p:sp>
      <p:sp>
        <p:nvSpPr>
          <p:cNvPr id="99" name="Google Shape;99;p15"/>
          <p:cNvSpPr txBox="1"/>
          <p:nvPr>
            <p:ph idx="1" type="body"/>
          </p:nvPr>
        </p:nvSpPr>
        <p:spPr>
          <a:xfrm>
            <a:off x="729450" y="2078875"/>
            <a:ext cx="7688700" cy="26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nos centramos en el array </a:t>
            </a:r>
            <a:r>
              <a:rPr lang="es">
                <a:solidFill>
                  <a:schemeClr val="accent3"/>
                </a:solidFill>
              </a:rPr>
              <a:t>$_SERVER</a:t>
            </a:r>
            <a:r>
              <a:rPr lang="es"/>
              <a:t> podemos consultar las siguientes propiedades:</a:t>
            </a:r>
            <a:endParaRPr/>
          </a:p>
          <a:p>
            <a:pPr indent="0" lvl="0" marL="0" rtl="0" algn="l">
              <a:spcBef>
                <a:spcPts val="1200"/>
              </a:spcBef>
              <a:spcAft>
                <a:spcPts val="0"/>
              </a:spcAft>
              <a:buNone/>
            </a:pPr>
            <a:r>
              <a:rPr lang="es">
                <a:solidFill>
                  <a:schemeClr val="accent3"/>
                </a:solidFill>
              </a:rPr>
              <a:t>PHP_SELF</a:t>
            </a:r>
            <a:r>
              <a:rPr lang="es"/>
              <a:t>: nombre del script ejecutado, relativo al document root (p.ej: /tienda/carrito.php)</a:t>
            </a:r>
            <a:endParaRPr/>
          </a:p>
          <a:p>
            <a:pPr indent="0" lvl="0" marL="0" rtl="0" algn="l">
              <a:spcBef>
                <a:spcPts val="1200"/>
              </a:spcBef>
              <a:spcAft>
                <a:spcPts val="0"/>
              </a:spcAft>
              <a:buNone/>
            </a:pPr>
            <a:r>
              <a:rPr lang="es">
                <a:solidFill>
                  <a:schemeClr val="accent3"/>
                </a:solidFill>
              </a:rPr>
              <a:t>SERVER_SOFTWARE</a:t>
            </a:r>
            <a:r>
              <a:rPr lang="es"/>
              <a:t>: (p.ej: Apache)</a:t>
            </a:r>
            <a:endParaRPr/>
          </a:p>
          <a:p>
            <a:pPr indent="0" lvl="0" marL="0" rtl="0" algn="l">
              <a:spcBef>
                <a:spcPts val="1200"/>
              </a:spcBef>
              <a:spcAft>
                <a:spcPts val="0"/>
              </a:spcAft>
              <a:buNone/>
            </a:pPr>
            <a:r>
              <a:rPr lang="es">
                <a:solidFill>
                  <a:schemeClr val="accent3"/>
                </a:solidFill>
              </a:rPr>
              <a:t>SERVER_NAME</a:t>
            </a:r>
            <a:r>
              <a:rPr lang="es"/>
              <a:t>: dominio, alias DNS (p.ej: www.elche.es)</a:t>
            </a:r>
            <a:endParaRPr/>
          </a:p>
          <a:p>
            <a:pPr indent="0" lvl="0" marL="0" rtl="0" algn="l">
              <a:spcBef>
                <a:spcPts val="1200"/>
              </a:spcBef>
              <a:spcAft>
                <a:spcPts val="0"/>
              </a:spcAft>
              <a:buNone/>
            </a:pPr>
            <a:r>
              <a:rPr lang="es">
                <a:solidFill>
                  <a:schemeClr val="accent3"/>
                </a:solidFill>
              </a:rPr>
              <a:t>REQUEST_METHOD</a:t>
            </a:r>
            <a:r>
              <a:rPr lang="es"/>
              <a:t>: GET</a:t>
            </a:r>
            <a:endParaRPr/>
          </a:p>
          <a:p>
            <a:pPr indent="0" lvl="0" marL="0" rtl="0" algn="l">
              <a:spcBef>
                <a:spcPts val="1200"/>
              </a:spcBef>
              <a:spcAft>
                <a:spcPts val="0"/>
              </a:spcAft>
              <a:buNone/>
            </a:pPr>
            <a:r>
              <a:rPr lang="es">
                <a:solidFill>
                  <a:schemeClr val="accent3"/>
                </a:solidFill>
              </a:rPr>
              <a:t>REQUEST_URI</a:t>
            </a:r>
            <a:r>
              <a:rPr lang="es"/>
              <a:t>: URI, sin el dominio</a:t>
            </a:r>
            <a:endParaRPr/>
          </a:p>
          <a:p>
            <a:pPr indent="0" lvl="0" marL="0" rtl="0" algn="l">
              <a:spcBef>
                <a:spcPts val="1200"/>
              </a:spcBef>
              <a:spcAft>
                <a:spcPts val="1200"/>
              </a:spcAft>
              <a:buNone/>
            </a:pPr>
            <a:r>
              <a:rPr lang="es">
                <a:solidFill>
                  <a:schemeClr val="accent3"/>
                </a:solidFill>
              </a:rPr>
              <a:t>QUERY_STRING</a:t>
            </a:r>
            <a:r>
              <a:rPr lang="es"/>
              <a:t>: todo lo que va después de ? en la URL (p.ej: heroe=Batman&amp;nombre=Bruce)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Ejercicios</a:t>
            </a:r>
            <a:endParaRPr/>
          </a:p>
        </p:txBody>
      </p:sp>
      <p:sp>
        <p:nvSpPr>
          <p:cNvPr id="270" name="Google Shape;270;p42"/>
          <p:cNvSpPr txBox="1"/>
          <p:nvPr>
            <p:ph idx="1" type="body"/>
          </p:nvPr>
        </p:nvSpPr>
        <p:spPr>
          <a:xfrm>
            <a:off x="403650" y="1961300"/>
            <a:ext cx="8014500" cy="2917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s"/>
              <a:t>fondo.php: </a:t>
            </a:r>
            <a:r>
              <a:rPr lang="es"/>
              <a:t>Mediante el uso de cookies, crea una página con un desplegable con varios colores, de manera que el usuario pueda cambiar el color de fondo de la página (atributo bgcolor). Al cerrar la página, ésta debe recordar, al menos durante 24h, el color elegido y la próxima vez que se cargue la </a:t>
            </a:r>
            <a:r>
              <a:rPr lang="es"/>
              <a:t>página</a:t>
            </a:r>
            <a:r>
              <a:rPr lang="es"/>
              <a:t>, lo haga con el último color seleccionado.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s"/>
              <a:t>fondoSesion1.php: Modifica el ejercicio anterior para almacenar el color de fondo en la sesión y no emplear cookies. Además, debe contener un enlace al archivo fondoSesion2.php: Debe mostrar el color y dar la posibilidad de:</a:t>
            </a:r>
            <a:endParaRPr/>
          </a:p>
          <a:p>
            <a:pPr indent="-298450" lvl="1" marL="914400" rtl="0" algn="l">
              <a:spcBef>
                <a:spcPts val="0"/>
              </a:spcBef>
              <a:spcAft>
                <a:spcPts val="0"/>
              </a:spcAft>
              <a:buSzPts val="1100"/>
              <a:buAutoNum type="alphaLcPeriod"/>
            </a:pPr>
            <a:r>
              <a:rPr lang="es"/>
              <a:t>volver a la página anterior mediante un enlace</a:t>
            </a:r>
            <a:endParaRPr/>
          </a:p>
          <a:p>
            <a:pPr indent="-298450" lvl="1" marL="914400" rtl="0" algn="l">
              <a:spcBef>
                <a:spcPts val="0"/>
              </a:spcBef>
              <a:spcAft>
                <a:spcPts val="0"/>
              </a:spcAft>
              <a:buSzPts val="1100"/>
              <a:buAutoNum type="alphaLcPeriod"/>
            </a:pPr>
            <a:r>
              <a:rPr lang="es"/>
              <a:t>y mediante otro enlace, vaciar la sesión y volver a la página anterior.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nvSpPr>
        <p:spPr>
          <a:xfrm>
            <a:off x="587825" y="411475"/>
            <a:ext cx="8082600" cy="44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3. Hacer  una estructura de inicio de sesión similar a la vista en los apuntes.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index.php: formulario de inicio de sesión</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login.php: hace de controlador, por lo que debe comprobar los datos recibidos (solo permite la entrada de usuario/usuario y si todo es correcto, ceder el control a peliculas.php. No contiene código HTML.</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peliculas.php: vista que muestra como título "Listado de Películas", y una lista desordenada con tres películas.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logout.php: vacía la sesión y nos lleva de nuevo al formulario de inicio de sesión. No contiene código HTML</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series.php: Añade un nueva vista similar a peliculas.php que muestra un "Listado de Series" con una lista desordenada con tres series. Tanto pelicuas.php como serie.php, deben tener un pequeño menú (sencillo, mediante enlaces) que permita pasar de un listado a otro. Comprueba que si se accede directamente a cualquiera de las vistas sin tener un usuario logueado via URL del navegador, no se muestra el listado.</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Modifica tanto el controlador como las vistas para que: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los datos los obtenga el controlador (almacena en la sesión un array de películas y otro de series)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coloque los datos en la sesión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En las vistas, los datos se recuperan de la sesión y se pintan en la lista desordenada recorriendo el array correspondiente.</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Variables de servidor</a:t>
            </a:r>
            <a:endParaRPr/>
          </a:p>
        </p:txBody>
      </p:sp>
      <p:sp>
        <p:nvSpPr>
          <p:cNvPr id="105" name="Google Shape;105;p16"/>
          <p:cNvSpPr txBox="1"/>
          <p:nvPr>
            <p:ph idx="1" type="body"/>
          </p:nvPr>
        </p:nvSpPr>
        <p:spPr>
          <a:xfrm>
            <a:off x="729450" y="2078875"/>
            <a:ext cx="7688700" cy="27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Prueba el siguiente código:</a:t>
            </a:r>
            <a:endParaRPr/>
          </a:p>
          <a:p>
            <a:pPr indent="0" lvl="0" marL="0" rtl="0" algn="l">
              <a:lnSpc>
                <a:spcPct val="135714"/>
              </a:lnSpc>
              <a:spcBef>
                <a:spcPts val="1200"/>
              </a:spcBef>
              <a:spcAft>
                <a:spcPts val="0"/>
              </a:spcAft>
              <a:buNone/>
            </a:pPr>
            <a:r>
              <a:rPr lang="es" sz="1050">
                <a:solidFill>
                  <a:srgbClr val="569CD6"/>
                </a:solidFill>
                <a:highlight>
                  <a:srgbClr val="1E1E1E"/>
                </a:highlight>
                <a:latin typeface="Courier New"/>
                <a:ea typeface="Courier New"/>
                <a:cs typeface="Courier New"/>
                <a:sym typeface="Courier New"/>
              </a:rPr>
              <a:t>&lt;?php</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E1E1E"/>
                </a:highlight>
                <a:latin typeface="Courier New"/>
                <a:ea typeface="Courier New"/>
                <a:cs typeface="Courier New"/>
                <a:sym typeface="Courier New"/>
              </a:rPr>
              <a:t>echo</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$_SERVER</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"PHP_SELF"</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"&lt;br&gt;"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E1E1E"/>
                </a:highlight>
                <a:latin typeface="Courier New"/>
                <a:ea typeface="Courier New"/>
                <a:cs typeface="Courier New"/>
                <a:sym typeface="Courier New"/>
              </a:rPr>
              <a:t>echo</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$_SERVER</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"SERVER_SOFTWARE"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"&lt;br&gt;"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E1E1E"/>
                </a:highlight>
                <a:latin typeface="Courier New"/>
                <a:ea typeface="Courier New"/>
                <a:cs typeface="Courier New"/>
                <a:sym typeface="Courier New"/>
              </a:rPr>
              <a:t>echo</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$_SERVER</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"SERVER_NAME"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"&lt;br&gt;"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E1E1E"/>
                </a:highlight>
                <a:latin typeface="Courier New"/>
                <a:ea typeface="Courier New"/>
                <a:cs typeface="Courier New"/>
                <a:sym typeface="Courier New"/>
              </a:rPr>
              <a:t>echo</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$_SERVER</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"REQUEST_METHOD"</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"&lt;br&gt;"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highlight>
                  <a:srgbClr val="1E1E1E"/>
                </a:highlight>
                <a:latin typeface="Courier New"/>
                <a:ea typeface="Courier New"/>
                <a:cs typeface="Courier New"/>
                <a:sym typeface="Courier New"/>
              </a:rPr>
              <a:t>echo</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$_SERVER</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"REQUEST_URI"</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"&lt;br&gt;"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569CD6"/>
                </a:solidFill>
                <a:highlight>
                  <a:srgbClr val="1E1E1E"/>
                </a:highlight>
                <a:latin typeface="Courier New"/>
                <a:ea typeface="Courier New"/>
                <a:cs typeface="Courier New"/>
                <a:sym typeface="Courier New"/>
              </a:rPr>
              <a:t>?&gt;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Variables de servidor</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Mirar en el manual todas las claves del array </a:t>
            </a:r>
            <a:r>
              <a:rPr lang="es" u="sng">
                <a:solidFill>
                  <a:schemeClr val="hlink"/>
                </a:solidFill>
                <a:hlinkClick r:id="rId3"/>
              </a:rPr>
              <a:t>$_SERVER</a:t>
            </a:r>
            <a:r>
              <a:rPr lang="e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Formularios</a:t>
            </a:r>
            <a:endParaRPr/>
          </a:p>
        </p:txBody>
      </p:sp>
      <p:sp>
        <p:nvSpPr>
          <p:cNvPr id="117" name="Google Shape;117;p18"/>
          <p:cNvSpPr txBox="1"/>
          <p:nvPr>
            <p:ph idx="1" type="body"/>
          </p:nvPr>
        </p:nvSpPr>
        <p:spPr>
          <a:xfrm>
            <a:off x="729450" y="1853850"/>
            <a:ext cx="7688700" cy="270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 la hora de enviar un formulario, debemos tener claro cuando usar </a:t>
            </a:r>
            <a:r>
              <a:rPr lang="es">
                <a:solidFill>
                  <a:schemeClr val="accent3"/>
                </a:solidFill>
              </a:rPr>
              <a:t>GET o POST</a:t>
            </a:r>
            <a:endParaRPr>
              <a:solidFill>
                <a:schemeClr val="accent3"/>
              </a:solidFill>
            </a:endParaRPr>
          </a:p>
        </p:txBody>
      </p:sp>
      <p:sp>
        <p:nvSpPr>
          <p:cNvPr id="118" name="Google Shape;118;p18"/>
          <p:cNvSpPr txBox="1"/>
          <p:nvPr/>
        </p:nvSpPr>
        <p:spPr>
          <a:xfrm>
            <a:off x="729450" y="2254325"/>
            <a:ext cx="3600600" cy="25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3"/>
                </a:solidFill>
                <a:latin typeface="Lato"/>
                <a:ea typeface="Lato"/>
                <a:cs typeface="Lato"/>
                <a:sym typeface="Lato"/>
              </a:rPr>
              <a:t>GET</a:t>
            </a:r>
            <a:r>
              <a:rPr lang="es" sz="1300">
                <a:solidFill>
                  <a:schemeClr val="accent1"/>
                </a:solidFill>
                <a:latin typeface="Lato"/>
                <a:ea typeface="Lato"/>
                <a:cs typeface="Lato"/>
                <a:sym typeface="Lato"/>
              </a:rPr>
              <a:t>: los parámetros se pasan en la URL</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&lt;2048 caracteres, sólo ASCII</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Permite almacenar la dirección completa (marcador / historial)</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El navegador puede cachear las llamadas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Práctico, por ejemplo, si visitas un mismo lugar en Google Maps o si guardas páginas web con configuraciones de filtro determinadas.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rgbClr val="FF0000"/>
                </a:solidFill>
                <a:latin typeface="Lato"/>
                <a:ea typeface="Lato"/>
                <a:cs typeface="Lato"/>
                <a:sym typeface="Lato"/>
              </a:rPr>
              <a:t>Desventaja</a:t>
            </a:r>
            <a:r>
              <a:rPr lang="es" sz="1300">
                <a:solidFill>
                  <a:schemeClr val="accent1"/>
                </a:solidFill>
                <a:latin typeface="Lato"/>
                <a:ea typeface="Lato"/>
                <a:cs typeface="Lato"/>
                <a:sym typeface="Lato"/>
              </a:rPr>
              <a:t>: Débil protección de los datos</a:t>
            </a:r>
            <a:endParaRPr sz="1300">
              <a:solidFill>
                <a:schemeClr val="accent1"/>
              </a:solidFill>
              <a:latin typeface="Lato"/>
              <a:ea typeface="Lato"/>
              <a:cs typeface="Lato"/>
              <a:sym typeface="Lato"/>
            </a:endParaRPr>
          </a:p>
        </p:txBody>
      </p:sp>
      <p:sp>
        <p:nvSpPr>
          <p:cNvPr id="119" name="Google Shape;119;p18"/>
          <p:cNvSpPr txBox="1"/>
          <p:nvPr/>
        </p:nvSpPr>
        <p:spPr>
          <a:xfrm>
            <a:off x="4613875" y="2254325"/>
            <a:ext cx="3600600" cy="25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3"/>
                </a:solidFill>
                <a:latin typeface="Lato"/>
                <a:ea typeface="Lato"/>
                <a:cs typeface="Lato"/>
                <a:sym typeface="Lato"/>
              </a:rPr>
              <a:t>POST</a:t>
            </a:r>
            <a:r>
              <a:rPr lang="es" sz="1300">
                <a:solidFill>
                  <a:schemeClr val="accent1"/>
                </a:solidFill>
                <a:latin typeface="Lato"/>
                <a:ea typeface="Lato"/>
                <a:cs typeface="Lato"/>
                <a:sym typeface="Lato"/>
              </a:rPr>
              <a:t>: parámetros ocultos (no encriptados)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Sin límite de datos, permite datos binarios.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No se pueden cachear</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Los datos no se muestran en el caché ni tampoco en el historial de navegación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Se puede enviar información como fotos o vídeos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s" sz="1300">
                <a:solidFill>
                  <a:srgbClr val="FF0000"/>
                </a:solidFill>
                <a:latin typeface="Lato"/>
                <a:ea typeface="Lato"/>
                <a:cs typeface="Lato"/>
                <a:sym typeface="Lato"/>
              </a:rPr>
              <a:t>Desventaja</a:t>
            </a:r>
            <a:r>
              <a:rPr lang="es" sz="1300">
                <a:solidFill>
                  <a:schemeClr val="accent1"/>
                </a:solidFill>
                <a:latin typeface="Lato"/>
                <a:ea typeface="Lato"/>
                <a:cs typeface="Lato"/>
                <a:sym typeface="Lato"/>
              </a:rPr>
              <a:t>: página web que contiene un formulario se actualiza los datos del formulario deben transferirse de nuevo</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Formularios</a:t>
            </a:r>
            <a:endParaRPr/>
          </a:p>
        </p:txBody>
      </p:sp>
      <p:sp>
        <p:nvSpPr>
          <p:cNvPr id="125" name="Google Shape;125;p19"/>
          <p:cNvSpPr txBox="1"/>
          <p:nvPr>
            <p:ph idx="1" type="body"/>
          </p:nvPr>
        </p:nvSpPr>
        <p:spPr>
          <a:xfrm>
            <a:off x="729450" y="1901500"/>
            <a:ext cx="7688700" cy="3119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Para los siguientes apartados nos vamos a basar en el siguiente ejemplo:</a:t>
            </a:r>
            <a:endParaRPr/>
          </a:p>
          <a:p>
            <a:pPr indent="0" lvl="0" marL="0" rtl="0" algn="l">
              <a:lnSpc>
                <a:spcPct val="135714"/>
              </a:lnSpc>
              <a:spcBef>
                <a:spcPts val="120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form</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action</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"formulario.php"</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method</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"GET"</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p</a:t>
            </a:r>
            <a:r>
              <a:rPr lang="es" sz="1050">
                <a:solidFill>
                  <a:srgbClr val="808080"/>
                </a:solidFill>
                <a:highlight>
                  <a:srgbClr val="1F1F1F"/>
                </a:highlight>
                <a:latin typeface="Courier New"/>
                <a:ea typeface="Courier New"/>
                <a:cs typeface="Courier New"/>
                <a:sym typeface="Courier New"/>
              </a:rPr>
              <a:t>&gt;&lt;</a:t>
            </a:r>
            <a:r>
              <a:rPr lang="es" sz="1050">
                <a:solidFill>
                  <a:srgbClr val="569CD6"/>
                </a:solidFill>
                <a:highlight>
                  <a:srgbClr val="1F1F1F"/>
                </a:highlight>
                <a:latin typeface="Courier New"/>
                <a:ea typeface="Courier New"/>
                <a:cs typeface="Courier New"/>
                <a:sym typeface="Courier New"/>
              </a:rPr>
              <a:t>label</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for</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"nombre"</a:t>
            </a:r>
            <a:r>
              <a:rPr lang="es" sz="1050">
                <a:solidFill>
                  <a:srgbClr val="808080"/>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Nombre del alumno:</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label</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type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"text"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name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"nombre"</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id</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"nombre"</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value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p</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p</a:t>
            </a:r>
            <a:r>
              <a:rPr lang="es" sz="1050">
                <a:solidFill>
                  <a:srgbClr val="808080"/>
                </a:solidFill>
                <a:highlight>
                  <a:srgbClr val="1F1F1F"/>
                </a:highlight>
                <a:latin typeface="Courier New"/>
                <a:ea typeface="Courier New"/>
                <a:cs typeface="Courier New"/>
                <a:sym typeface="Courier New"/>
              </a:rPr>
              <a:t>&gt;&lt;</a:t>
            </a:r>
            <a:r>
              <a:rPr lang="es" sz="1050">
                <a:solidFill>
                  <a:srgbClr val="569CD6"/>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type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"checkbox"</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name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"modulos[]"</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id</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"modulosDWES"</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value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"DWES"</a:t>
            </a: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label</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for</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"modulosDWES"</a:t>
            </a:r>
            <a:r>
              <a:rPr lang="es" sz="1050">
                <a:solidFill>
                  <a:srgbClr val="808080"/>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Desarrollo web en entorno servidor</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label</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p</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p</a:t>
            </a:r>
            <a:r>
              <a:rPr lang="es" sz="1050">
                <a:solidFill>
                  <a:srgbClr val="808080"/>
                </a:solidFill>
                <a:highlight>
                  <a:srgbClr val="1F1F1F"/>
                </a:highlight>
                <a:latin typeface="Courier New"/>
                <a:ea typeface="Courier New"/>
                <a:cs typeface="Courier New"/>
                <a:sym typeface="Courier New"/>
              </a:rPr>
              <a:t>&gt;&lt;</a:t>
            </a:r>
            <a:r>
              <a:rPr lang="es" sz="1050">
                <a:solidFill>
                  <a:srgbClr val="569CD6"/>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type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"checkbox"</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name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"modulos[]"</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id</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"modulosDWEC"</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value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"DWEC"</a:t>
            </a: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label</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for</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"modulosDWEC"</a:t>
            </a:r>
            <a:r>
              <a:rPr lang="es" sz="1050">
                <a:solidFill>
                  <a:srgbClr val="808080"/>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Desarrollo web en entorno cliente</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label</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p</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type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"submit"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value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"Enviar"</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name</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"enviar"</a:t>
            </a: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    </a:t>
            </a:r>
            <a:r>
              <a:rPr lang="es" sz="1050">
                <a:solidFill>
                  <a:srgbClr val="808080"/>
                </a:solidFill>
                <a:highlight>
                  <a:srgbClr val="1F1F1F"/>
                </a:highlight>
                <a:latin typeface="Courier New"/>
                <a:ea typeface="Courier New"/>
                <a:cs typeface="Courier New"/>
                <a:sym typeface="Courier New"/>
              </a:rPr>
              <a:t>&lt;/</a:t>
            </a:r>
            <a:r>
              <a:rPr lang="es" sz="1050">
                <a:solidFill>
                  <a:srgbClr val="569CD6"/>
                </a:solidFill>
                <a:highlight>
                  <a:srgbClr val="1F1F1F"/>
                </a:highlight>
                <a:latin typeface="Courier New"/>
                <a:ea typeface="Courier New"/>
                <a:cs typeface="Courier New"/>
                <a:sym typeface="Courier New"/>
              </a:rPr>
              <a:t>form</a:t>
            </a:r>
            <a:r>
              <a:rPr lang="es" sz="1050">
                <a:solidFill>
                  <a:srgbClr val="808080"/>
                </a:solidFill>
                <a:highlight>
                  <a:srgbClr val="1F1F1F"/>
                </a:highlight>
                <a:latin typeface="Courier New"/>
                <a:ea typeface="Courier New"/>
                <a:cs typeface="Courier New"/>
                <a:sym typeface="Courier New"/>
              </a:rPr>
              <a:t>&gt;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Formularios: validación</a:t>
            </a:r>
            <a:endParaRPr/>
          </a:p>
        </p:txBody>
      </p:sp>
      <p:sp>
        <p:nvSpPr>
          <p:cNvPr id="131" name="Google Shape;131;p20"/>
          <p:cNvSpPr txBox="1"/>
          <p:nvPr>
            <p:ph idx="1" type="body"/>
          </p:nvPr>
        </p:nvSpPr>
        <p:spPr>
          <a:xfrm>
            <a:off x="729450" y="1936975"/>
            <a:ext cx="7688700" cy="28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a:t>
            </a:r>
            <a:r>
              <a:rPr lang="es"/>
              <a:t>s conveniente siempre hacer </a:t>
            </a:r>
            <a:r>
              <a:rPr lang="es">
                <a:solidFill>
                  <a:schemeClr val="accent3"/>
                </a:solidFill>
              </a:rPr>
              <a:t>validación doble</a:t>
            </a:r>
            <a:r>
              <a:rPr lang="es"/>
              <a:t>:</a:t>
            </a:r>
            <a:endParaRPr/>
          </a:p>
          <a:p>
            <a:pPr indent="-311150" lvl="0" marL="457200" rtl="0" algn="l">
              <a:spcBef>
                <a:spcPts val="1200"/>
              </a:spcBef>
              <a:spcAft>
                <a:spcPts val="0"/>
              </a:spcAft>
              <a:buSzPts val="1300"/>
              <a:buChar char="●"/>
            </a:pPr>
            <a:r>
              <a:rPr lang="es"/>
              <a:t>En el </a:t>
            </a:r>
            <a:r>
              <a:rPr lang="es">
                <a:solidFill>
                  <a:schemeClr val="accent3"/>
                </a:solidFill>
              </a:rPr>
              <a:t>cliente </a:t>
            </a:r>
            <a:r>
              <a:rPr lang="es"/>
              <a:t>mediante JS</a:t>
            </a:r>
            <a:endParaRPr/>
          </a:p>
          <a:p>
            <a:pPr indent="-311150" lvl="0" marL="457200" rtl="0" algn="l">
              <a:spcBef>
                <a:spcPts val="0"/>
              </a:spcBef>
              <a:spcAft>
                <a:spcPts val="0"/>
              </a:spcAft>
              <a:buSzPts val="1300"/>
              <a:buChar char="●"/>
            </a:pPr>
            <a:r>
              <a:rPr lang="es"/>
              <a:t>En </a:t>
            </a:r>
            <a:r>
              <a:rPr lang="es">
                <a:solidFill>
                  <a:schemeClr val="accent3"/>
                </a:solidFill>
              </a:rPr>
              <a:t>servidor</a:t>
            </a:r>
            <a:r>
              <a:rPr lang="es"/>
              <a:t>, antes de llamar a negocio, es conveniente volver a validar los datos.</a:t>
            </a:r>
            <a:endParaRPr/>
          </a:p>
          <a:p>
            <a:pPr indent="0" lvl="0" marL="0" rtl="0" algn="l">
              <a:lnSpc>
                <a:spcPct val="135714"/>
              </a:lnSpc>
              <a:spcBef>
                <a:spcPts val="1200"/>
              </a:spcBef>
              <a:spcAft>
                <a:spcPts val="0"/>
              </a:spcAft>
              <a:buNone/>
            </a:pPr>
            <a:r>
              <a:rPr lang="es" sz="1050">
                <a:solidFill>
                  <a:srgbClr val="569CD6"/>
                </a:solidFill>
                <a:highlight>
                  <a:srgbClr val="1F1F1F"/>
                </a:highlight>
                <a:latin typeface="Courier New"/>
                <a:ea typeface="Courier New"/>
                <a:cs typeface="Courier New"/>
                <a:sym typeface="Courier New"/>
              </a:rPr>
              <a:t>&lt;?php</a:t>
            </a:r>
            <a:endParaRPr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586C0"/>
                </a:solidFill>
                <a:highlight>
                  <a:srgbClr val="1F1F1F"/>
                </a:highlight>
                <a:latin typeface="Courier New"/>
                <a:ea typeface="Courier New"/>
                <a:cs typeface="Courier New"/>
                <a:sym typeface="Courier New"/>
              </a:rPr>
              <a:t>if</a:t>
            </a:r>
            <a:r>
              <a:rPr lang="es" sz="1050">
                <a:solidFill>
                  <a:srgbClr val="D4D4D4"/>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isset</a:t>
            </a:r>
            <a:r>
              <a:rPr lang="es" sz="1050">
                <a:solidFill>
                  <a:srgbClr val="D4D4D4"/>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$_GET</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"parametro"</a:t>
            </a:r>
            <a:r>
              <a:rPr lang="es"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$par</a:t>
            </a:r>
            <a:r>
              <a:rPr lang="es" sz="1050">
                <a:solidFill>
                  <a:srgbClr val="D4D4D4"/>
                </a:solidFill>
                <a:highlight>
                  <a:srgbClr val="1F1F1F"/>
                </a:highlight>
                <a:latin typeface="Courier New"/>
                <a:ea typeface="Courier New"/>
                <a:cs typeface="Courier New"/>
                <a:sym typeface="Courier New"/>
              </a:rPr>
              <a:t> = </a:t>
            </a:r>
            <a:r>
              <a:rPr lang="es" sz="1050">
                <a:solidFill>
                  <a:srgbClr val="9CDCFE"/>
                </a:solidFill>
                <a:highlight>
                  <a:srgbClr val="1F1F1F"/>
                </a:highlight>
                <a:latin typeface="Courier New"/>
                <a:ea typeface="Courier New"/>
                <a:cs typeface="Courier New"/>
                <a:sym typeface="Courier New"/>
              </a:rPr>
              <a:t>$_GET</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"parametro"</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comprobar si $par tiene el formato adecuado, su valor, etc...</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marR="0" rtl="0" algn="l">
              <a:lnSpc>
                <a:spcPct val="115000"/>
              </a:lnSpc>
              <a:spcBef>
                <a:spcPts val="0"/>
              </a:spcBef>
              <a:spcAft>
                <a:spcPts val="1200"/>
              </a:spcAft>
              <a:buNone/>
            </a:pPr>
            <a:r>
              <a:rPr lang="es"/>
              <a:t>Existen diversas </a:t>
            </a:r>
            <a:r>
              <a:rPr lang="es">
                <a:solidFill>
                  <a:schemeClr val="accent3"/>
                </a:solidFill>
              </a:rPr>
              <a:t>librerías </a:t>
            </a:r>
            <a:r>
              <a:rPr lang="es"/>
              <a:t>que facilitan la validación de los formularios, como son</a:t>
            </a:r>
            <a:r>
              <a:rPr lang="es" u="sng">
                <a:solidFill>
                  <a:schemeClr val="hlink"/>
                </a:solidFill>
                <a:hlinkClick r:id="rId3"/>
              </a:rPr>
              <a:t> respect/validation</a:t>
            </a:r>
            <a:r>
              <a:rPr lang="es"/>
              <a:t> o </a:t>
            </a:r>
            <a:r>
              <a:rPr lang="es" u="sng">
                <a:solidFill>
                  <a:schemeClr val="hlink"/>
                </a:solidFill>
                <a:hlinkClick r:id="rId4"/>
              </a:rPr>
              <a:t>particle/validator</a:t>
            </a:r>
            <a:r>
              <a:rPr lang="es"/>
              <a:t>. Cuando estudiemos </a:t>
            </a:r>
            <a:r>
              <a:rPr lang="es">
                <a:solidFill>
                  <a:schemeClr val="accent3"/>
                </a:solidFill>
              </a:rPr>
              <a:t>Laravel </a:t>
            </a:r>
            <a:r>
              <a:rPr lang="es"/>
              <a:t>profundizaremos en la validación.</a:t>
            </a:r>
            <a:endParaRPr sz="1050">
              <a:solidFill>
                <a:srgbClr val="D4D4D4"/>
              </a:solidFill>
              <a:highlight>
                <a:srgbClr val="1F1F1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Formularios: parámetro multivalor</a:t>
            </a:r>
            <a:endParaRPr/>
          </a:p>
        </p:txBody>
      </p:sp>
      <p:sp>
        <p:nvSpPr>
          <p:cNvPr id="137" name="Google Shape;137;p21"/>
          <p:cNvSpPr txBox="1"/>
          <p:nvPr>
            <p:ph idx="1" type="body"/>
          </p:nvPr>
        </p:nvSpPr>
        <p:spPr>
          <a:xfrm>
            <a:off x="729450" y="1853850"/>
            <a:ext cx="7688700" cy="31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Existen elementos HTML que envían varios valores:</a:t>
            </a:r>
            <a:endParaRPr/>
          </a:p>
          <a:p>
            <a:pPr indent="-311150" lvl="0" marL="457200" rtl="0" algn="l">
              <a:spcBef>
                <a:spcPts val="1200"/>
              </a:spcBef>
              <a:spcAft>
                <a:spcPts val="0"/>
              </a:spcAft>
              <a:buClr>
                <a:schemeClr val="accent3"/>
              </a:buClr>
              <a:buSzPts val="1300"/>
              <a:buChar char="●"/>
            </a:pPr>
            <a:r>
              <a:rPr lang="es">
                <a:solidFill>
                  <a:schemeClr val="accent3"/>
                </a:solidFill>
              </a:rPr>
              <a:t>select multiple</a:t>
            </a:r>
            <a:endParaRPr>
              <a:solidFill>
                <a:schemeClr val="accent3"/>
              </a:solidFill>
            </a:endParaRPr>
          </a:p>
          <a:p>
            <a:pPr indent="-311150" lvl="0" marL="457200" rtl="0" algn="l">
              <a:spcBef>
                <a:spcPts val="0"/>
              </a:spcBef>
              <a:spcAft>
                <a:spcPts val="0"/>
              </a:spcAft>
              <a:buClr>
                <a:schemeClr val="accent3"/>
              </a:buClr>
              <a:buSzPts val="1300"/>
              <a:buChar char="●"/>
            </a:pPr>
            <a:r>
              <a:rPr lang="es">
                <a:solidFill>
                  <a:schemeClr val="accent3"/>
                </a:solidFill>
              </a:rPr>
              <a:t>checkbox</a:t>
            </a:r>
            <a:endParaRPr>
              <a:solidFill>
                <a:schemeClr val="accent3"/>
              </a:solidFill>
            </a:endParaRPr>
          </a:p>
          <a:p>
            <a:pPr indent="0" lvl="0" marL="0" rtl="0" algn="l">
              <a:spcBef>
                <a:spcPts val="1200"/>
              </a:spcBef>
              <a:spcAft>
                <a:spcPts val="0"/>
              </a:spcAft>
              <a:buNone/>
            </a:pPr>
            <a:r>
              <a:rPr lang="es"/>
              <a:t>Para recoger los datos, el nombre del elemento debe ser un </a:t>
            </a:r>
            <a:r>
              <a:rPr lang="es">
                <a:solidFill>
                  <a:schemeClr val="accent3"/>
                </a:solidFill>
              </a:rPr>
              <a:t>array</a:t>
            </a:r>
            <a:r>
              <a:rPr lang="es"/>
              <a:t>.</a:t>
            </a:r>
            <a:endParaRPr/>
          </a:p>
          <a:p>
            <a:pPr indent="0" lvl="0" marL="0" rtl="0" algn="l">
              <a:lnSpc>
                <a:spcPct val="135714"/>
              </a:lnSpc>
              <a:spcBef>
                <a:spcPts val="1200"/>
              </a:spcBef>
              <a:spcAft>
                <a:spcPts val="0"/>
              </a:spcAft>
              <a:buNone/>
            </a:pPr>
            <a:r>
              <a:rPr lang="es" sz="1050">
                <a:solidFill>
                  <a:srgbClr val="569CD6"/>
                </a:solidFill>
                <a:highlight>
                  <a:srgbClr val="1F1F1F"/>
                </a:highlight>
                <a:latin typeface="Courier New"/>
                <a:ea typeface="Courier New"/>
                <a:cs typeface="Courier New"/>
                <a:sym typeface="Courier New"/>
              </a:rPr>
              <a:t>&lt;?php</a:t>
            </a:r>
            <a:endParaRPr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highlight>
                  <a:srgbClr val="1F1F1F"/>
                </a:highlight>
                <a:latin typeface="Courier New"/>
                <a:ea typeface="Courier New"/>
                <a:cs typeface="Courier New"/>
                <a:sym typeface="Courier New"/>
              </a:rPr>
              <a:t>$lenguajes</a:t>
            </a:r>
            <a:r>
              <a:rPr lang="es" sz="1050">
                <a:solidFill>
                  <a:srgbClr val="D4D4D4"/>
                </a:solidFill>
                <a:highlight>
                  <a:srgbClr val="1F1F1F"/>
                </a:highlight>
                <a:latin typeface="Courier New"/>
                <a:ea typeface="Courier New"/>
                <a:cs typeface="Courier New"/>
                <a:sym typeface="Courier New"/>
              </a:rPr>
              <a:t> = </a:t>
            </a:r>
            <a:r>
              <a:rPr lang="es" sz="1050">
                <a:solidFill>
                  <a:srgbClr val="9CDCFE"/>
                </a:solidFill>
                <a:highlight>
                  <a:srgbClr val="1F1F1F"/>
                </a:highlight>
                <a:latin typeface="Courier New"/>
                <a:ea typeface="Courier New"/>
                <a:cs typeface="Courier New"/>
                <a:sym typeface="Courier New"/>
              </a:rPr>
              <a:t>$_GET</a:t>
            </a:r>
            <a:r>
              <a:rPr lang="es" sz="1050">
                <a:solidFill>
                  <a:srgbClr val="D4D4D4"/>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"lenguajes"</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C586C0"/>
                </a:solidFill>
                <a:highlight>
                  <a:srgbClr val="1F1F1F"/>
                </a:highlight>
                <a:latin typeface="Courier New"/>
                <a:ea typeface="Courier New"/>
                <a:cs typeface="Courier New"/>
                <a:sym typeface="Courier New"/>
              </a:rPr>
              <a:t>foreach</a:t>
            </a:r>
            <a:r>
              <a:rPr lang="es" sz="1050">
                <a:solidFill>
                  <a:srgbClr val="D4D4D4"/>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$lenguajes</a:t>
            </a:r>
            <a:r>
              <a:rPr lang="es" sz="1050">
                <a:solidFill>
                  <a:srgbClr val="D4D4D4"/>
                </a:solidFill>
                <a:highlight>
                  <a:srgbClr val="1F1F1F"/>
                </a:highlight>
                <a:latin typeface="Courier New"/>
                <a:ea typeface="Courier New"/>
                <a:cs typeface="Courier New"/>
                <a:sym typeface="Courier New"/>
              </a:rPr>
              <a:t> as </a:t>
            </a:r>
            <a:r>
              <a:rPr lang="es" sz="1050">
                <a:solidFill>
                  <a:srgbClr val="9CDCFE"/>
                </a:solidFill>
                <a:highlight>
                  <a:srgbClr val="1F1F1F"/>
                </a:highlight>
                <a:latin typeface="Courier New"/>
                <a:ea typeface="Courier New"/>
                <a:cs typeface="Courier New"/>
                <a:sym typeface="Courier New"/>
              </a:rPr>
              <a:t>$lenguaje</a:t>
            </a:r>
            <a:r>
              <a:rPr lang="es"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echo</a:t>
            </a:r>
            <a:r>
              <a:rPr lang="es" sz="1050">
                <a:solidFill>
                  <a:srgbClr val="D4D4D4"/>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$lenguaje</a:t>
            </a:r>
            <a:r>
              <a:rPr lang="es" sz="1050">
                <a:solidFill>
                  <a:srgbClr val="CE9178"/>
                </a:solidFill>
                <a:highlight>
                  <a:srgbClr val="1F1F1F"/>
                </a:highlight>
                <a:latin typeface="Courier New"/>
                <a:ea typeface="Courier New"/>
                <a:cs typeface="Courier New"/>
                <a:sym typeface="Courier New"/>
              </a:rPr>
              <a:t> &lt;br /&gt;"</a:t>
            </a:r>
            <a:r>
              <a:rPr lang="es"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F1F1F"/>
                </a:highlight>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