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94-B68E-4741-A732-508B71E057DE}" type="datetimeFigureOut">
              <a:rPr lang="es-AR" smtClean="0"/>
              <a:t>30/09/2020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7296-636C-4D0C-A7A2-C0B4F6F725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46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94-B68E-4741-A732-508B71E057DE}" type="datetimeFigureOut">
              <a:rPr lang="es-AR" smtClean="0"/>
              <a:t>30/09/2020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7296-636C-4D0C-A7A2-C0B4F6F725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10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94-B68E-4741-A732-508B71E057DE}" type="datetimeFigureOut">
              <a:rPr lang="es-AR" smtClean="0"/>
              <a:t>30/09/2020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7296-636C-4D0C-A7A2-C0B4F6F725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731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94-B68E-4741-A732-508B71E057DE}" type="datetimeFigureOut">
              <a:rPr lang="es-AR" smtClean="0"/>
              <a:t>30/09/2020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7296-636C-4D0C-A7A2-C0B4F6F725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692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94-B68E-4741-A732-508B71E057DE}" type="datetimeFigureOut">
              <a:rPr lang="es-AR" smtClean="0"/>
              <a:t>30/09/2020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7296-636C-4D0C-A7A2-C0B4F6F725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030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94-B68E-4741-A732-508B71E057DE}" type="datetimeFigureOut">
              <a:rPr lang="es-AR" smtClean="0"/>
              <a:t>30/09/2020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7296-636C-4D0C-A7A2-C0B4F6F725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555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94-B68E-4741-A732-508B71E057DE}" type="datetimeFigureOut">
              <a:rPr lang="es-AR" smtClean="0"/>
              <a:t>30/09/2020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7296-636C-4D0C-A7A2-C0B4F6F725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485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94-B68E-4741-A732-508B71E057DE}" type="datetimeFigureOut">
              <a:rPr lang="es-AR" smtClean="0"/>
              <a:t>30/09/2020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7296-636C-4D0C-A7A2-C0B4F6F725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979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94-B68E-4741-A732-508B71E057DE}" type="datetimeFigureOut">
              <a:rPr lang="es-AR" smtClean="0"/>
              <a:t>30/09/2020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7296-636C-4D0C-A7A2-C0B4F6F725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554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94-B68E-4741-A732-508B71E057DE}" type="datetimeFigureOut">
              <a:rPr lang="es-AR" smtClean="0"/>
              <a:t>30/09/2020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7296-636C-4D0C-A7A2-C0B4F6F725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239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94-B68E-4741-A732-508B71E057DE}" type="datetimeFigureOut">
              <a:rPr lang="es-AR" smtClean="0"/>
              <a:t>30/09/2020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7296-636C-4D0C-A7A2-C0B4F6F725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96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1194-B68E-4741-A732-508B71E057DE}" type="datetimeFigureOut">
              <a:rPr lang="es-AR" smtClean="0"/>
              <a:t>30/09/2020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7296-636C-4D0C-A7A2-C0B4F6F725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762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152127"/>
          </a:xfrm>
        </p:spPr>
        <p:txBody>
          <a:bodyPr/>
          <a:lstStyle/>
          <a:p>
            <a:r>
              <a:rPr lang="es-AR" dirty="0" smtClean="0"/>
              <a:t>Contrato de trabajo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1844824"/>
            <a:ext cx="7128792" cy="379397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s-AR" b="1" dirty="0" smtClean="0">
                <a:solidFill>
                  <a:schemeClr val="tx1"/>
                </a:solidFill>
              </a:rPr>
              <a:t>Art. 21 LCT. — Contrato de trabajo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  <a:p>
            <a:pPr algn="l"/>
            <a:r>
              <a:rPr lang="es-AR" dirty="0" smtClean="0">
                <a:solidFill>
                  <a:schemeClr val="tx1"/>
                </a:solidFill>
              </a:rPr>
              <a:t>Habrá contrato de trabajo, </a:t>
            </a:r>
            <a:r>
              <a:rPr lang="es-AR" b="1" dirty="0" smtClean="0">
                <a:solidFill>
                  <a:schemeClr val="tx1"/>
                </a:solidFill>
              </a:rPr>
              <a:t>cualquiera sea su forma o denominación</a:t>
            </a:r>
            <a:r>
              <a:rPr lang="es-AR" dirty="0" smtClean="0">
                <a:solidFill>
                  <a:schemeClr val="tx1"/>
                </a:solidFill>
              </a:rPr>
              <a:t>, siempre que una </a:t>
            </a:r>
            <a:r>
              <a:rPr lang="es-AR" b="1" dirty="0" smtClean="0">
                <a:solidFill>
                  <a:schemeClr val="tx1"/>
                </a:solidFill>
              </a:rPr>
              <a:t>persona física se obligue </a:t>
            </a:r>
            <a:r>
              <a:rPr lang="es-AR" dirty="0" smtClean="0">
                <a:solidFill>
                  <a:schemeClr val="tx1"/>
                </a:solidFill>
              </a:rPr>
              <a:t>a realizar actos, </a:t>
            </a:r>
            <a:r>
              <a:rPr lang="es-AR" b="1" dirty="0" smtClean="0">
                <a:solidFill>
                  <a:schemeClr val="tx1"/>
                </a:solidFill>
              </a:rPr>
              <a:t>ejecutar obras o prestar servicios en favor de la otra y bajo la dependencia de ésta</a:t>
            </a:r>
            <a:r>
              <a:rPr lang="es-AR" dirty="0" smtClean="0">
                <a:solidFill>
                  <a:schemeClr val="tx1"/>
                </a:solidFill>
              </a:rPr>
              <a:t>, </a:t>
            </a:r>
            <a:r>
              <a:rPr lang="es-AR" b="1" dirty="0" smtClean="0">
                <a:solidFill>
                  <a:schemeClr val="tx1"/>
                </a:solidFill>
              </a:rPr>
              <a:t>durante un período determinado o indeterminado de tiempo</a:t>
            </a:r>
            <a:r>
              <a:rPr lang="es-AR" dirty="0" smtClean="0">
                <a:solidFill>
                  <a:schemeClr val="tx1"/>
                </a:solidFill>
              </a:rPr>
              <a:t>, mediante el pago de una remuneración. Sus cláusulas, en cuanto a la forma y condiciones de la prestación, quedan sometidas a las disposiciones de orden público, los estatutos, las convenciones colectivas o los laudos con fuerza de tales y los usos y costumbres.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79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224135"/>
          </a:xfrm>
        </p:spPr>
        <p:txBody>
          <a:bodyPr/>
          <a:lstStyle/>
          <a:p>
            <a:r>
              <a:rPr lang="es-AR" dirty="0" smtClean="0"/>
              <a:t>Relación de trabajo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1916832"/>
            <a:ext cx="7632848" cy="37219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AR" dirty="0" smtClean="0">
                <a:solidFill>
                  <a:schemeClr val="tx1"/>
                </a:solidFill>
              </a:rPr>
              <a:t>Art. 22. — Relación de trabajo.</a:t>
            </a: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  <a:p>
            <a:pPr algn="l"/>
            <a:r>
              <a:rPr lang="es-AR" dirty="0" smtClean="0">
                <a:solidFill>
                  <a:schemeClr val="tx1"/>
                </a:solidFill>
              </a:rPr>
              <a:t>Habrá relación de trabajo cuando una persona realice actos, ejecute obras o preste servicio en favor de otra, bajo la dependencia de ésta en forma voluntaria y mediante el pago de una remuneración, cualquiera sea el acto que le dé origen.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080119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Elementos exclusivos de la relación laboral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3289920"/>
          </a:xfrm>
        </p:spPr>
        <p:txBody>
          <a:bodyPr/>
          <a:lstStyle/>
          <a:p>
            <a:pPr marL="514350" indent="-514350" algn="l">
              <a:buAutoNum type="arabicParenR"/>
            </a:pPr>
            <a:r>
              <a:rPr lang="es-AR" b="1" dirty="0" smtClean="0">
                <a:solidFill>
                  <a:schemeClr val="tx1"/>
                </a:solidFill>
              </a:rPr>
              <a:t>Relación de dependencia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Dependencia jurídica-disciplinaria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Dependencia económica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Dependencia técnica.</a:t>
            </a:r>
          </a:p>
          <a:p>
            <a:pPr algn="l"/>
            <a:r>
              <a:rPr lang="es-AR" dirty="0" smtClean="0">
                <a:solidFill>
                  <a:schemeClr val="tx1"/>
                </a:solidFill>
              </a:rPr>
              <a:t>2</a:t>
            </a:r>
            <a:r>
              <a:rPr lang="es-AR" b="1" dirty="0" smtClean="0">
                <a:solidFill>
                  <a:schemeClr val="tx1"/>
                </a:solidFill>
              </a:rPr>
              <a:t>) Remuneración</a:t>
            </a:r>
            <a:endParaRPr lang="es-A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7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1440159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Artículo 1° LCT — Fuentes de regulación.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3888432"/>
          </a:xfrm>
        </p:spPr>
        <p:txBody>
          <a:bodyPr>
            <a:normAutofit fontScale="47500" lnSpcReduction="20000"/>
          </a:bodyPr>
          <a:lstStyle/>
          <a:p>
            <a:endParaRPr lang="es-AR" dirty="0" smtClean="0"/>
          </a:p>
          <a:p>
            <a:pPr algn="l"/>
            <a:r>
              <a:rPr lang="es-AR" sz="4200" dirty="0" smtClean="0">
                <a:solidFill>
                  <a:schemeClr val="tx1"/>
                </a:solidFill>
              </a:rPr>
              <a:t>El contrato de trabajo y la relación de trabajo se rige:</a:t>
            </a:r>
          </a:p>
          <a:p>
            <a:pPr algn="l"/>
            <a:endParaRPr lang="es-AR" sz="4200" dirty="0" smtClean="0">
              <a:solidFill>
                <a:schemeClr val="tx1"/>
              </a:solidFill>
            </a:endParaRPr>
          </a:p>
          <a:p>
            <a:pPr algn="l"/>
            <a:r>
              <a:rPr lang="es-AR" sz="4200" dirty="0" smtClean="0">
                <a:solidFill>
                  <a:schemeClr val="tx1"/>
                </a:solidFill>
              </a:rPr>
              <a:t>a) Por esta ley.</a:t>
            </a:r>
          </a:p>
          <a:p>
            <a:pPr algn="l"/>
            <a:endParaRPr lang="es-AR" sz="4200" dirty="0" smtClean="0">
              <a:solidFill>
                <a:schemeClr val="tx1"/>
              </a:solidFill>
            </a:endParaRPr>
          </a:p>
          <a:p>
            <a:pPr algn="l"/>
            <a:r>
              <a:rPr lang="es-AR" sz="4200" dirty="0" smtClean="0">
                <a:solidFill>
                  <a:schemeClr val="tx1"/>
                </a:solidFill>
              </a:rPr>
              <a:t>b) Por las leyes y estatutos profesionales.</a:t>
            </a:r>
          </a:p>
          <a:p>
            <a:pPr algn="l"/>
            <a:endParaRPr lang="es-AR" sz="4200" dirty="0" smtClean="0">
              <a:solidFill>
                <a:schemeClr val="tx1"/>
              </a:solidFill>
            </a:endParaRPr>
          </a:p>
          <a:p>
            <a:pPr algn="l"/>
            <a:r>
              <a:rPr lang="es-AR" sz="4200" dirty="0" smtClean="0">
                <a:solidFill>
                  <a:schemeClr val="tx1"/>
                </a:solidFill>
              </a:rPr>
              <a:t>c) Por las convenciones colectivas o laudos con fuerza de tales.</a:t>
            </a:r>
          </a:p>
          <a:p>
            <a:pPr algn="l"/>
            <a:endParaRPr lang="es-AR" sz="4200" dirty="0" smtClean="0">
              <a:solidFill>
                <a:schemeClr val="tx1"/>
              </a:solidFill>
            </a:endParaRPr>
          </a:p>
          <a:p>
            <a:pPr algn="l"/>
            <a:r>
              <a:rPr lang="es-AR" sz="4200" dirty="0" smtClean="0">
                <a:solidFill>
                  <a:schemeClr val="tx1"/>
                </a:solidFill>
              </a:rPr>
              <a:t>d) Por la voluntad de las partes.</a:t>
            </a:r>
          </a:p>
          <a:p>
            <a:pPr algn="l"/>
            <a:endParaRPr lang="es-AR" sz="4200" dirty="0" smtClean="0">
              <a:solidFill>
                <a:schemeClr val="tx1"/>
              </a:solidFill>
            </a:endParaRPr>
          </a:p>
          <a:p>
            <a:pPr algn="l"/>
            <a:r>
              <a:rPr lang="es-AR" sz="4200" dirty="0" smtClean="0">
                <a:solidFill>
                  <a:schemeClr val="tx1"/>
                </a:solidFill>
              </a:rPr>
              <a:t>e) Por los usos y costumbres.</a:t>
            </a:r>
            <a:endParaRPr lang="es-AR" sz="4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296143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Obligaciones que asisten a ambas partes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386598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s-AR" dirty="0" smtClean="0">
                <a:solidFill>
                  <a:schemeClr val="tx1"/>
                </a:solidFill>
              </a:rPr>
              <a:t>Art. 62. —Obligación genérica de las partes.</a:t>
            </a: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  <a:p>
            <a:pPr algn="l"/>
            <a:r>
              <a:rPr lang="es-AR" dirty="0" smtClean="0">
                <a:solidFill>
                  <a:schemeClr val="tx1"/>
                </a:solidFill>
              </a:rPr>
              <a:t>Las partes están obligadas, activa y pasivamente, no sólo a lo que resulta expresamente de los términos del contrato, sino a todos aquellos comportamientos que sean consecuencia del mismo, resulten de esta ley, de los estatutos profesionales o convenciones colectivas de trabajo, apreciados con criterio de colaboración y solidaridad.</a:t>
            </a: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  <a:p>
            <a:pPr algn="l"/>
            <a:r>
              <a:rPr lang="es-AR" dirty="0" smtClean="0">
                <a:solidFill>
                  <a:schemeClr val="tx1"/>
                </a:solidFill>
              </a:rPr>
              <a:t>Art. 63. —Principio de la buena fe.</a:t>
            </a: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  <a:p>
            <a:pPr algn="l"/>
            <a:r>
              <a:rPr lang="es-AR" dirty="0" smtClean="0">
                <a:solidFill>
                  <a:schemeClr val="tx1"/>
                </a:solidFill>
              </a:rPr>
              <a:t>Las partes están obligadas a obrar de buena fe, ajustando su conducta a lo que es propio de un buen empleador y de un buen trabajador, tanto al celebrar, ejecutar o extinguir el contrato o la relación de trabajo.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5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296143"/>
          </a:xfrm>
        </p:spPr>
        <p:txBody>
          <a:bodyPr/>
          <a:lstStyle/>
          <a:p>
            <a:r>
              <a:rPr lang="es-AR" dirty="0" smtClean="0"/>
              <a:t>Derechos del empleador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357795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Facultad de organización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Facultad de dirección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Facultad de control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Facultad de alterar las condiciones del contrato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9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1080119"/>
          </a:xfrm>
        </p:spPr>
        <p:txBody>
          <a:bodyPr/>
          <a:lstStyle/>
          <a:p>
            <a:r>
              <a:rPr lang="es-AR" dirty="0" smtClean="0"/>
              <a:t>Deberes del empleador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3793976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Deber de ocupación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No discriminación al trabajador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Pagar las cargas sociales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Otorgar certificado de trabajo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Deber de seguridad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Pago de remuneración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Deber de llevar libros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Deber de formación profesional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Deber de diligencia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8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008111"/>
          </a:xfrm>
        </p:spPr>
        <p:txBody>
          <a:bodyPr/>
          <a:lstStyle/>
          <a:p>
            <a:r>
              <a:rPr lang="es-AR" dirty="0" smtClean="0"/>
              <a:t>Derechos del trabajador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816424"/>
          </a:xfrm>
        </p:spPr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Aunque no están regulados expresamente en la LCT surge de la totalidad de la letra y el espíritu de la misma, otras leyes laborales, CCT, estatus profesionales, </a:t>
            </a:r>
            <a:r>
              <a:rPr lang="es-AR" dirty="0" err="1" smtClean="0">
                <a:solidFill>
                  <a:schemeClr val="tx1"/>
                </a:solidFill>
              </a:rPr>
              <a:t>etc</a:t>
            </a:r>
            <a:endParaRPr lang="es-AR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5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1008111"/>
          </a:xfrm>
        </p:spPr>
        <p:txBody>
          <a:bodyPr/>
          <a:lstStyle/>
          <a:p>
            <a:r>
              <a:rPr lang="es-AR" dirty="0" smtClean="0"/>
              <a:t>Deberes del trabajador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3505944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Deber de diligencia y colaboración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Deber de fidelidad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Deber de obediencia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Deber de custodia de instrumentos de trabajo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Responsabilidad por daños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Deber de no concurrencia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49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497</Words>
  <Application>Microsoft Office PowerPoint</Application>
  <PresentationFormat>Presentación en pantalla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Contrato de trabajo</vt:lpstr>
      <vt:lpstr>Relación de trabajo</vt:lpstr>
      <vt:lpstr>Elementos exclusivos de la relación laboral</vt:lpstr>
      <vt:lpstr>Artículo 1° LCT — Fuentes de regulación. </vt:lpstr>
      <vt:lpstr>Obligaciones que asisten a ambas partes</vt:lpstr>
      <vt:lpstr>Derechos del empleador</vt:lpstr>
      <vt:lpstr>Deberes del empleador</vt:lpstr>
      <vt:lpstr>Derechos del trabajador</vt:lpstr>
      <vt:lpstr>Deberes del trabajador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Contrato de trabajo</dc:title>
  <dc:creator>Patricia</dc:creator>
  <cp:lastModifiedBy>Patricia</cp:lastModifiedBy>
  <cp:revision>5</cp:revision>
  <dcterms:created xsi:type="dcterms:W3CDTF">2020-08-02T19:23:37Z</dcterms:created>
  <dcterms:modified xsi:type="dcterms:W3CDTF">2020-09-30T19:35:48Z</dcterms:modified>
</cp:coreProperties>
</file>