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671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635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1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9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85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95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31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78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179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13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34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7E8C-0C91-4236-9343-E088614D707B}" type="datetimeFigureOut">
              <a:rPr lang="es-AR" smtClean="0"/>
              <a:t>23/08/2021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D277-D7C1-4ECC-8B7D-EC137811DE3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2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Remuneración. Clasificación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864095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7030A0"/>
                </a:solidFill>
              </a:rPr>
              <a:t>Según la forma de determinarla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>
                <a:solidFill>
                  <a:srgbClr val="FF0066"/>
                </a:solidFill>
              </a:rPr>
              <a:t>Por tiempo</a:t>
            </a:r>
          </a:p>
          <a:p>
            <a:pPr>
              <a:buFontTx/>
              <a:buChar char="-"/>
            </a:pPr>
            <a:r>
              <a:rPr lang="es-AR" dirty="0" smtClean="0">
                <a:solidFill>
                  <a:srgbClr val="7030A0"/>
                </a:solidFill>
              </a:rPr>
              <a:t>Hora /Día</a:t>
            </a:r>
            <a:r>
              <a:rPr lang="es-AR" dirty="0">
                <a:solidFill>
                  <a:srgbClr val="7030A0"/>
                </a:solidFill>
              </a:rPr>
              <a:t> </a:t>
            </a:r>
            <a:r>
              <a:rPr lang="es-AR" dirty="0" smtClean="0">
                <a:solidFill>
                  <a:srgbClr val="7030A0"/>
                </a:solidFill>
              </a:rPr>
              <a:t>/Semana</a:t>
            </a:r>
            <a:r>
              <a:rPr lang="es-AR" dirty="0">
                <a:solidFill>
                  <a:srgbClr val="7030A0"/>
                </a:solidFill>
              </a:rPr>
              <a:t> </a:t>
            </a:r>
            <a:r>
              <a:rPr lang="es-AR" dirty="0" smtClean="0">
                <a:solidFill>
                  <a:srgbClr val="7030A0"/>
                </a:solidFill>
              </a:rPr>
              <a:t>/Quincena</a:t>
            </a:r>
            <a:r>
              <a:rPr lang="es-AR" dirty="0">
                <a:solidFill>
                  <a:srgbClr val="7030A0"/>
                </a:solidFill>
              </a:rPr>
              <a:t> </a:t>
            </a:r>
            <a:r>
              <a:rPr lang="es-AR" dirty="0" smtClean="0">
                <a:solidFill>
                  <a:srgbClr val="7030A0"/>
                </a:solidFill>
              </a:rPr>
              <a:t>/Mes</a:t>
            </a:r>
          </a:p>
          <a:p>
            <a:r>
              <a:rPr lang="es-AR" dirty="0" smtClean="0">
                <a:solidFill>
                  <a:srgbClr val="FF0066"/>
                </a:solidFill>
              </a:rPr>
              <a:t>Por rendimiento</a:t>
            </a:r>
          </a:p>
          <a:p>
            <a:pPr>
              <a:buFontTx/>
              <a:buChar char="-"/>
            </a:pPr>
            <a:r>
              <a:rPr lang="es-AR" dirty="0" smtClean="0">
                <a:solidFill>
                  <a:srgbClr val="7030A0"/>
                </a:solidFill>
              </a:rPr>
              <a:t>Por unidad de obra</a:t>
            </a:r>
          </a:p>
          <a:p>
            <a:pPr>
              <a:buFontTx/>
              <a:buChar char="-"/>
            </a:pPr>
            <a:r>
              <a:rPr lang="es-AR" dirty="0" smtClean="0">
                <a:solidFill>
                  <a:srgbClr val="7030A0"/>
                </a:solidFill>
              </a:rPr>
              <a:t>Comisión individual o colectiva</a:t>
            </a:r>
          </a:p>
          <a:p>
            <a:pPr>
              <a:buFontTx/>
              <a:buChar char="-"/>
            </a:pPr>
            <a:r>
              <a:rPr lang="es-AR" dirty="0" smtClean="0">
                <a:solidFill>
                  <a:srgbClr val="7030A0"/>
                </a:solidFill>
              </a:rPr>
              <a:t>Participación en las ganancias de la empresa</a:t>
            </a:r>
          </a:p>
          <a:p>
            <a:pPr>
              <a:buFontTx/>
              <a:buChar char="-"/>
            </a:pPr>
            <a:r>
              <a:rPr lang="es-AR" dirty="0" smtClean="0">
                <a:solidFill>
                  <a:srgbClr val="7030A0"/>
                </a:solidFill>
              </a:rPr>
              <a:t>Habilitación</a:t>
            </a:r>
          </a:p>
          <a:p>
            <a:pPr>
              <a:buFontTx/>
              <a:buChar char="-"/>
            </a:pPr>
            <a:r>
              <a:rPr lang="es-AR" smtClean="0">
                <a:solidFill>
                  <a:srgbClr val="7030A0"/>
                </a:solidFill>
              </a:rPr>
              <a:t>Primas</a:t>
            </a:r>
            <a:endParaRPr lang="es-AR" dirty="0" smtClean="0">
              <a:solidFill>
                <a:srgbClr val="7030A0"/>
              </a:solidFill>
            </a:endParaRP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196753"/>
            <a:ext cx="4041775" cy="648072"/>
          </a:xfrm>
        </p:spPr>
        <p:txBody>
          <a:bodyPr/>
          <a:lstStyle/>
          <a:p>
            <a:r>
              <a:rPr lang="es-AR" dirty="0" smtClean="0">
                <a:solidFill>
                  <a:srgbClr val="00B0F0"/>
                </a:solidFill>
              </a:rPr>
              <a:t>Según su forma de pago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2564903"/>
            <a:ext cx="4041775" cy="3561259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>
                <a:solidFill>
                  <a:srgbClr val="00B0F0"/>
                </a:solidFill>
              </a:rPr>
              <a:t>-Dinero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00B0F0"/>
                </a:solidFill>
              </a:rPr>
              <a:t>-Especie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00B0F0"/>
                </a:solidFill>
              </a:rPr>
              <a:t>-Alimentación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00B0F0"/>
                </a:solidFill>
              </a:rPr>
              <a:t>-Vivienda</a:t>
            </a:r>
          </a:p>
          <a:p>
            <a:pPr marL="0" indent="0">
              <a:buNone/>
            </a:pPr>
            <a:r>
              <a:rPr lang="es-AR" dirty="0" smtClean="0">
                <a:solidFill>
                  <a:srgbClr val="00B0F0"/>
                </a:solidFill>
              </a:rPr>
              <a:t>-Propinas habituales y no    prohibidas.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106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224135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Suspensión de ciertos efectos del CT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Accidentes y enfermedades inculpables (</a:t>
            </a:r>
            <a:r>
              <a:rPr lang="es-AR" dirty="0" err="1" smtClean="0">
                <a:solidFill>
                  <a:schemeClr val="tx1"/>
                </a:solidFill>
              </a:rPr>
              <a:t>arts</a:t>
            </a:r>
            <a:r>
              <a:rPr lang="es-AR" dirty="0" smtClean="0">
                <a:solidFill>
                  <a:schemeClr val="tx1"/>
                </a:solidFill>
              </a:rPr>
              <a:t> 208-213)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Servicio Militar o accidentes de trabajo (art 214)</a:t>
            </a:r>
          </a:p>
          <a:p>
            <a:pPr algn="l"/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Desempeño de cargos electivos(art 215 1er </a:t>
            </a:r>
            <a:r>
              <a:rPr lang="es-AR" dirty="0" err="1" smtClean="0">
                <a:solidFill>
                  <a:schemeClr val="tx1"/>
                </a:solidFill>
              </a:rPr>
              <a:t>párraf</a:t>
            </a:r>
            <a:r>
              <a:rPr lang="es-AR" dirty="0" smtClean="0">
                <a:solidFill>
                  <a:schemeClr val="tx1"/>
                </a:solidFill>
              </a:rPr>
              <a:t>.)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Desempeño de cargos gremiales(art 2171er </a:t>
            </a:r>
            <a:r>
              <a:rPr lang="es-AR" dirty="0" err="1" smtClean="0">
                <a:solidFill>
                  <a:schemeClr val="tx1"/>
                </a:solidFill>
              </a:rPr>
              <a:t>párraf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Causas económicas y disciplinarias(</a:t>
            </a:r>
            <a:r>
              <a:rPr lang="es-AR" dirty="0" err="1" smtClean="0">
                <a:solidFill>
                  <a:schemeClr val="tx1"/>
                </a:solidFill>
              </a:rPr>
              <a:t>arts</a:t>
            </a:r>
            <a:r>
              <a:rPr lang="es-AR" dirty="0" smtClean="0">
                <a:solidFill>
                  <a:schemeClr val="tx1"/>
                </a:solidFill>
              </a:rPr>
              <a:t> 218-221)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5"/>
          </a:xfrm>
        </p:spPr>
        <p:txBody>
          <a:bodyPr/>
          <a:lstStyle/>
          <a:p>
            <a:r>
              <a:rPr lang="es-AR" dirty="0" smtClean="0"/>
              <a:t>Extinción del contrato de trabajo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4392488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AutoNum type="alphaLcParenR"/>
            </a:pPr>
            <a:r>
              <a:rPr lang="es-AR" b="1" dirty="0" smtClean="0">
                <a:solidFill>
                  <a:schemeClr val="tx1"/>
                </a:solidFill>
              </a:rPr>
              <a:t>Por voluntad concurrente entre las partes </a:t>
            </a:r>
            <a:r>
              <a:rPr lang="es-AR" dirty="0" smtClean="0">
                <a:solidFill>
                  <a:schemeClr val="tx1"/>
                </a:solidFill>
              </a:rPr>
              <a:t>art 241 1er y 3er párrafo</a:t>
            </a:r>
          </a:p>
          <a:p>
            <a:pPr marL="514350" indent="-514350" algn="l">
              <a:buAutoNum type="alphaLcParenR"/>
            </a:pPr>
            <a:r>
              <a:rPr lang="es-AR" b="1" dirty="0" smtClean="0">
                <a:solidFill>
                  <a:schemeClr val="tx1"/>
                </a:solidFill>
              </a:rPr>
              <a:t>Por voluntad del trabajador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Renuncia art 240 1er y 2do párrafo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Justa causa art 246 (despido indirecto)</a:t>
            </a: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c)  </a:t>
            </a:r>
            <a:r>
              <a:rPr lang="es-AR" b="1" dirty="0" smtClean="0">
                <a:solidFill>
                  <a:schemeClr val="tx1"/>
                </a:solidFill>
              </a:rPr>
              <a:t>Por voluntad del empleador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Despido sin causa art 245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1"/>
                </a:solidFill>
              </a:rPr>
              <a:t>Despido con causa art 242</a:t>
            </a:r>
          </a:p>
          <a:p>
            <a:pPr algn="l"/>
            <a:r>
              <a:rPr lang="es-AR" dirty="0" smtClean="0">
                <a:solidFill>
                  <a:schemeClr val="tx1"/>
                </a:solidFill>
              </a:rPr>
              <a:t>d</a:t>
            </a:r>
            <a:r>
              <a:rPr lang="es-AR" b="1" dirty="0" smtClean="0">
                <a:solidFill>
                  <a:schemeClr val="tx1"/>
                </a:solidFill>
              </a:rPr>
              <a:t>)  Otras causas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18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159</Words>
  <Application>Microsoft Office PowerPoint</Application>
  <PresentationFormat>Presentación en pantalla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Remuneración. Clasificación</vt:lpstr>
      <vt:lpstr>Suspensión de ciertos efectos del CT</vt:lpstr>
      <vt:lpstr>Extinción del contrato de trabajo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</dc:creator>
  <cp:lastModifiedBy>Vero</cp:lastModifiedBy>
  <cp:revision>5</cp:revision>
  <dcterms:created xsi:type="dcterms:W3CDTF">2020-09-21T21:06:09Z</dcterms:created>
  <dcterms:modified xsi:type="dcterms:W3CDTF">2021-08-23T14:29:11Z</dcterms:modified>
</cp:coreProperties>
</file>