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B9F"/>
    <a:srgbClr val="67B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27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8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70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710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93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4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725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571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64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414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09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931F-C02E-4C8C-BCF8-65068530EEFC}" type="datetimeFigureOut">
              <a:rPr lang="es-AR" smtClean="0"/>
              <a:t>21/10/2020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0F31-486A-45C7-AB10-6FBFB1F987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503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/>
          <a:p>
            <a:r>
              <a:rPr lang="es-AR" dirty="0" err="1" smtClean="0">
                <a:solidFill>
                  <a:schemeClr val="tx1"/>
                </a:solidFill>
              </a:rPr>
              <a:t>Abog</a:t>
            </a:r>
            <a:r>
              <a:rPr lang="es-AR" dirty="0" smtClean="0">
                <a:solidFill>
                  <a:schemeClr val="tx1"/>
                </a:solidFill>
              </a:rPr>
              <a:t>. </a:t>
            </a:r>
            <a:r>
              <a:rPr lang="es-AR" dirty="0" err="1" smtClean="0">
                <a:solidFill>
                  <a:schemeClr val="tx1"/>
                </a:solidFill>
              </a:rPr>
              <a:t>Prof</a:t>
            </a:r>
            <a:r>
              <a:rPr lang="es-AR" dirty="0" smtClean="0">
                <a:solidFill>
                  <a:schemeClr val="tx1"/>
                </a:solidFill>
              </a:rPr>
              <a:t>: Verónica </a:t>
            </a:r>
            <a:r>
              <a:rPr lang="es-AR" dirty="0" err="1" smtClean="0">
                <a:solidFill>
                  <a:schemeClr val="tx1"/>
                </a:solidFill>
              </a:rPr>
              <a:t>Massachiodi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62382" y="2060848"/>
            <a:ext cx="7848872" cy="1584176"/>
          </a:xfrm>
          <a:prstGeom prst="rect">
            <a:avLst/>
          </a:prstGeom>
          <a:solidFill>
            <a:srgbClr val="8FC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b="1" dirty="0" smtClean="0">
                <a:solidFill>
                  <a:schemeClr val="tx1"/>
                </a:solidFill>
              </a:rPr>
              <a:t>RESPONSABILIDAD CIVIL</a:t>
            </a:r>
            <a:endParaRPr lang="es-A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7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476672"/>
            <a:ext cx="4408487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4408487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83568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ES LA LESIÓN A UN DERECHO O INTERES NO PROHIBIDO POR EL ORDENAMIENTO JURIDICO Y QUE TIENE POR OBJETO LA PERSONA, EL PATRIMONIO O UN DERECHO DE INCIDENCIA COLECTIVA (ART. 1737)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83568" y="184482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PARA QUE EXISTA RESPONSABILIDAD DEBE HABER UNA RELACIÓN DE CAUSA A EFECTO ENTRE EL ACTO DEL SUJETO Y EL DAÑO SUFRIDO POR EL DAMNIFICADO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0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1368151"/>
          </a:xfrm>
        </p:spPr>
        <p:txBody>
          <a:bodyPr/>
          <a:lstStyle/>
          <a:p>
            <a:r>
              <a:rPr lang="es-AR" dirty="0" smtClean="0"/>
              <a:t>Tipos de responsabilidad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AR" dirty="0" smtClean="0">
                <a:solidFill>
                  <a:schemeClr val="tx1"/>
                </a:solidFill>
              </a:rPr>
              <a:t>Contractual: incumplimiento de una obligación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AR" dirty="0" smtClean="0">
                <a:solidFill>
                  <a:schemeClr val="tx1"/>
                </a:solidFill>
              </a:rPr>
              <a:t>Extracontractual: violación del deber genérico de no dañar a otro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9857"/>
            <a:ext cx="7632848" cy="572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90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851"/>
            <a:ext cx="7848872" cy="588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77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851"/>
            <a:ext cx="8064896" cy="594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43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9858"/>
            <a:ext cx="7560840" cy="567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66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9886"/>
            <a:ext cx="7056784" cy="52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77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15816" y="908720"/>
            <a:ext cx="3096344" cy="360040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4464496"/>
          </a:xfrm>
        </p:spPr>
        <p:txBody>
          <a:bodyPr>
            <a:normAutofit/>
          </a:bodyPr>
          <a:lstStyle/>
          <a:p>
            <a:r>
              <a:rPr lang="es-AR" sz="1800" b="1" dirty="0" smtClean="0">
                <a:solidFill>
                  <a:schemeClr val="tx1"/>
                </a:solidFill>
              </a:rPr>
              <a:t>ACCIÓN U OMISIÓN NO JUSTIFICADA.</a:t>
            </a:r>
          </a:p>
          <a:p>
            <a:endParaRPr lang="es-AR" sz="18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rgbClr val="FF0000"/>
                </a:solidFill>
              </a:rPr>
              <a:t>ENCUENTRA JUSTIFICACIÓN ANTE CIERTAS SITUACIONES COMO LEGÍTIMA DEFENSA</a:t>
            </a:r>
            <a:r>
              <a:rPr lang="es-AR" sz="1900" dirty="0" smtClean="0">
                <a:solidFill>
                  <a:srgbClr val="FF0000"/>
                </a:solidFill>
              </a:rPr>
              <a:t>:  REQUIERE 1) AGRESIÓN ILÍCITA ACTUAL O INMINENTE; 2)  AUSENCIA DE PROVOCACIÓN POR QUIEN SE DEFIENDE 3) EMPLEO DE UN MEDIO PROPORCIONADO PARA REPELER LA AGRESIÓN EN RELACIÓN CON EL USADO POR EL AGRESOR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02" y="548680"/>
            <a:ext cx="4464496" cy="118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17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55" y="404664"/>
            <a:ext cx="4408487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11560" y="1052736"/>
            <a:ext cx="78726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1</a:t>
            </a:r>
            <a:r>
              <a:rPr lang="es-AR" b="1" dirty="0" smtClean="0"/>
              <a:t>) SUBJETIVO: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CULPA (OMISIÓN DE LA DILIGENCIA DEBIDA SEGÚN LA NATURALEZA DE LA OBLIGACIÓN Y LAS CIRCUNSTANCIAS DE PERSONA, TIEMPO Y LUGAR) IMPRUDENCIA, NEGLIGENCIA E IMPERICIA EN EL ARTE O PROFESIÓN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DOLO (PRODUCCIÓN DE UN DAÑO DE MANERA INTENCIONAL, O CON MANIFIESTA INDIFERENCIA POR LOS INTERESES AJENOS</a:t>
            </a:r>
          </a:p>
          <a:p>
            <a:endParaRPr lang="es-AR" dirty="0" smtClean="0"/>
          </a:p>
          <a:p>
            <a:r>
              <a:rPr lang="es-AR" dirty="0" smtClean="0"/>
              <a:t>VALORACIÓN DE LA CONDUCTA: A MAYOR DEBER DE OBRAR CON PRUDENCIA Y PLENO CONOCIMIENTO, MAYOR ES LA DILIGENCIA QUE SE EXIGE Y LA VALORACIÓN DE LA PREVISIBILIDAD DE LAS CONSECUENCIAS</a:t>
            </a:r>
          </a:p>
          <a:p>
            <a:endParaRPr lang="es-AR" dirty="0" smtClean="0"/>
          </a:p>
          <a:p>
            <a:r>
              <a:rPr lang="es-AR" dirty="0" smtClean="0"/>
              <a:t>LA ACTIVIDAD DEL PROFESIONAL LIBERAL ES SUBJETIVA SALVO QUE HUBIERA COMPROMETIDO UN RESULTADO CONCRETO Y NO LO LOGRE  (ART. 1768)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611560" y="4715151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2) </a:t>
            </a:r>
            <a:r>
              <a:rPr lang="es-AR" b="1" dirty="0" smtClean="0"/>
              <a:t>OBJETIVO</a:t>
            </a:r>
            <a:r>
              <a:rPr lang="es-AR" dirty="0" smtClean="0"/>
              <a:t>: PRESCINDE DE CULPA PARA ATRIBUIR RESPONSABILIDAD. </a:t>
            </a:r>
          </a:p>
          <a:p>
            <a:r>
              <a:rPr lang="es-AR" dirty="0" smtClean="0"/>
              <a:t>        HAY RESPONSABILIDAD OBJETIVA POR EJ:CUANDO LA OBLIGACIÓN ES DE RESULTADO (ART. 1723)/</a:t>
            </a:r>
            <a:r>
              <a:rPr lang="es-AR" dirty="0"/>
              <a:t> </a:t>
            </a:r>
            <a:r>
              <a:rPr lang="es-AR" dirty="0" smtClean="0"/>
              <a:t>EN LA RESPONSABILIDAD DEL PRINCIPAL POR EL HECHO DEL DEPENDIENTE (ART. 1753) CUANDO EL HECHO DAÑOSO OCURRE EN EJERCICIO O CON OCASIÓN DE LAS FUNCIONES ENCOMENDADAS AL DEPENDIENTE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6266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307</Words>
  <Application>Microsoft Office PowerPoint</Application>
  <PresentationFormat>Presentación en pantalla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Tipos de responsabilidad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Responsabilidad Civil</dc:title>
  <dc:creator>Patricia</dc:creator>
  <cp:lastModifiedBy>Patricia</cp:lastModifiedBy>
  <cp:revision>9</cp:revision>
  <dcterms:created xsi:type="dcterms:W3CDTF">2020-10-11T22:28:08Z</dcterms:created>
  <dcterms:modified xsi:type="dcterms:W3CDTF">2020-10-21T21:56:35Z</dcterms:modified>
</cp:coreProperties>
</file>