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8" r:id="rId9"/>
    <p:sldId id="269" r:id="rId10"/>
    <p:sldId id="259" r:id="rId11"/>
    <p:sldId id="270" r:id="rId12"/>
    <p:sldId id="271" r:id="rId13"/>
    <p:sldId id="272" r:id="rId14"/>
    <p:sldId id="260" r:id="rId15"/>
    <p:sldId id="273" r:id="rId16"/>
    <p:sldId id="275" r:id="rId17"/>
    <p:sldId id="292" r:id="rId18"/>
    <p:sldId id="293" r:id="rId19"/>
    <p:sldId id="294" r:id="rId20"/>
    <p:sldId id="295" r:id="rId21"/>
    <p:sldId id="296" r:id="rId22"/>
    <p:sldId id="261" r:id="rId23"/>
    <p:sldId id="277" r:id="rId24"/>
    <p:sldId id="278" r:id="rId25"/>
    <p:sldId id="297" r:id="rId26"/>
    <p:sldId id="298" r:id="rId27"/>
    <p:sldId id="299" r:id="rId28"/>
    <p:sldId id="263" r:id="rId29"/>
    <p:sldId id="279" r:id="rId30"/>
    <p:sldId id="280" r:id="rId31"/>
    <p:sldId id="281" r:id="rId32"/>
    <p:sldId id="282" r:id="rId33"/>
    <p:sldId id="283" r:id="rId34"/>
    <p:sldId id="284" r:id="rId35"/>
    <p:sldId id="285" r:id="rId36"/>
    <p:sldId id="262" r:id="rId37"/>
    <p:sldId id="300" r:id="rId38"/>
    <p:sldId id="301" r:id="rId39"/>
    <p:sldId id="291"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15119-E8DE-46A3-BC7C-0FADAD9428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F37997-C800-4761-B570-062DCA8F1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9FE1F62-10DC-4C40-B8F5-9E28DAD9FB4C}"/>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5" name="页脚占位符 4">
            <a:extLst>
              <a:ext uri="{FF2B5EF4-FFF2-40B4-BE49-F238E27FC236}">
                <a16:creationId xmlns:a16="http://schemas.microsoft.com/office/drawing/2014/main" id="{D7835411-7EDB-4E39-A9CF-67EEE05DC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CD160D-E7AC-4815-B270-474479EF7695}"/>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74781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2803-9FE3-4611-B1BF-36C6CEDF8A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4DDA43-879D-47EC-8829-58C6ACA065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6D9553-E6E3-47A0-91F8-7AD7FE5F8F5B}"/>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5" name="页脚占位符 4">
            <a:extLst>
              <a:ext uri="{FF2B5EF4-FFF2-40B4-BE49-F238E27FC236}">
                <a16:creationId xmlns:a16="http://schemas.microsoft.com/office/drawing/2014/main" id="{AE1BB3B1-0735-4263-952B-4362770DB0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71F045-CE60-4223-9FAF-36D27BADF1A6}"/>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253656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58B5B8-2730-4E37-AF6E-946CA3FD1D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4616C2-9D53-45B9-9DA7-B61F3939C2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736140-609D-408B-849A-75F1FF382B9D}"/>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5" name="页脚占位符 4">
            <a:extLst>
              <a:ext uri="{FF2B5EF4-FFF2-40B4-BE49-F238E27FC236}">
                <a16:creationId xmlns:a16="http://schemas.microsoft.com/office/drawing/2014/main" id="{793F22DE-78A3-411A-86E3-6AF3B3C606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6DDD6A-E6AC-4687-9952-CCFA2A593B63}"/>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119295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B8B19-3A04-4646-AB01-C5C8D7686E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CEFC7E-FD93-4126-837C-185DF8F5DD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6210D8-D8B8-497A-8F9A-F5B00784B035}"/>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5" name="页脚占位符 4">
            <a:extLst>
              <a:ext uri="{FF2B5EF4-FFF2-40B4-BE49-F238E27FC236}">
                <a16:creationId xmlns:a16="http://schemas.microsoft.com/office/drawing/2014/main" id="{D5070E1E-207A-4C3B-A4AE-CFCAA51611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44B0DB-4302-434C-B60A-0FE7D2746C33}"/>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274874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9F866-59FD-475F-BD2D-55BCD7FD0E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B7E57F-C474-4378-A31A-72648B22B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66F261-F892-493D-AD7A-5152A1C16C21}"/>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5" name="页脚占位符 4">
            <a:extLst>
              <a:ext uri="{FF2B5EF4-FFF2-40B4-BE49-F238E27FC236}">
                <a16:creationId xmlns:a16="http://schemas.microsoft.com/office/drawing/2014/main" id="{D1133DF4-CA08-43CA-AEE1-7F0536DC52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A858FD-06E7-4052-B243-55220FB47F59}"/>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144835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93BB2-3814-4A5A-BFB8-A93AC86302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C9E04-9DAE-4BBB-B80C-DE16204F58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89CFF9-8F73-4B36-B393-38F5731275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3F2811-1841-48DB-9130-CF53024DBB68}"/>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6" name="页脚占位符 5">
            <a:extLst>
              <a:ext uri="{FF2B5EF4-FFF2-40B4-BE49-F238E27FC236}">
                <a16:creationId xmlns:a16="http://schemas.microsoft.com/office/drawing/2014/main" id="{7A4D1330-7D64-44A5-8A28-24983B5B74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A0D1EB-E748-4BD7-8517-8A5FF512E9A6}"/>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18758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6C1D7-84FD-4982-8F8C-712A2DA796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C7F200-66B3-414B-B071-F6D69216B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EE47002-37E2-48B3-82DD-015B049B045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BA352E-784F-46E8-A6C4-1E9AC995A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0D0463-F40E-45D6-8AF0-8B615B2421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E1D84E4-3CE7-406E-B1DC-4BE05927027F}"/>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8" name="页脚占位符 7">
            <a:extLst>
              <a:ext uri="{FF2B5EF4-FFF2-40B4-BE49-F238E27FC236}">
                <a16:creationId xmlns:a16="http://schemas.microsoft.com/office/drawing/2014/main" id="{47FBD5E8-7614-4BDC-BF56-C1A7348D53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4BDD90-04D7-4670-8E42-E87D68E2B8BF}"/>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128592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6C46D-09AE-4DF0-AA7F-78B2B77404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2E003F-C98A-4C14-BC26-6B95DB1E0047}"/>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4" name="页脚占位符 3">
            <a:extLst>
              <a:ext uri="{FF2B5EF4-FFF2-40B4-BE49-F238E27FC236}">
                <a16:creationId xmlns:a16="http://schemas.microsoft.com/office/drawing/2014/main" id="{8C5635DA-A15A-4CBE-8B27-15134CCFE8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41E345-3E2D-4F2C-B8E7-6AC911AF6476}"/>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120344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A6DDFC-3CE9-42D0-9F38-86AD3CE064C9}"/>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3" name="页脚占位符 2">
            <a:extLst>
              <a:ext uri="{FF2B5EF4-FFF2-40B4-BE49-F238E27FC236}">
                <a16:creationId xmlns:a16="http://schemas.microsoft.com/office/drawing/2014/main" id="{C14DAAEB-93A5-4816-84B6-58C4E02DAF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FF6830-E681-475C-BE73-AF946735A619}"/>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318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281E3-7F63-40C4-8596-EB6496A800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C0A76A-C598-442D-913A-FF57FD26C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B8AF00F-2569-4640-91AB-94C9F5620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E3E3FA-B44F-451D-B7BE-86BD38972EDE}"/>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6" name="页脚占位符 5">
            <a:extLst>
              <a:ext uri="{FF2B5EF4-FFF2-40B4-BE49-F238E27FC236}">
                <a16:creationId xmlns:a16="http://schemas.microsoft.com/office/drawing/2014/main" id="{509360EB-02FB-4FDA-A88C-981E55C717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2F5FFA-8C5D-4DD9-B1A3-4100F9BCBA4F}"/>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50917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2B78E-8DBB-4E57-B6EF-DBA0E62A69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CF0D8D-C1F2-490B-B1BB-E8FF74E3D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5D061B-9B15-4BB5-B94D-1DD06EDF6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B76A60-49AC-46FA-B399-550DC4679507}"/>
              </a:ext>
            </a:extLst>
          </p:cNvPr>
          <p:cNvSpPr>
            <a:spLocks noGrp="1"/>
          </p:cNvSpPr>
          <p:nvPr>
            <p:ph type="dt" sz="half" idx="10"/>
          </p:nvPr>
        </p:nvSpPr>
        <p:spPr/>
        <p:txBody>
          <a:bodyPr/>
          <a:lstStyle/>
          <a:p>
            <a:fld id="{3E3A1EEC-12F4-4FB5-8BD6-F360492B255C}" type="datetimeFigureOut">
              <a:rPr lang="zh-CN" altLang="en-US" smtClean="0"/>
              <a:t>2020/10/31</a:t>
            </a:fld>
            <a:endParaRPr lang="zh-CN" altLang="en-US"/>
          </a:p>
        </p:txBody>
      </p:sp>
      <p:sp>
        <p:nvSpPr>
          <p:cNvPr id="6" name="页脚占位符 5">
            <a:extLst>
              <a:ext uri="{FF2B5EF4-FFF2-40B4-BE49-F238E27FC236}">
                <a16:creationId xmlns:a16="http://schemas.microsoft.com/office/drawing/2014/main" id="{8E65B74B-975D-4AFD-9043-E34D8FF2E5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A16935-8B72-41AF-849C-7E1E69190EEA}"/>
              </a:ext>
            </a:extLst>
          </p:cNvPr>
          <p:cNvSpPr>
            <a:spLocks noGrp="1"/>
          </p:cNvSpPr>
          <p:nvPr>
            <p:ph type="sldNum" sz="quarter" idx="12"/>
          </p:nvPr>
        </p:nvSpPr>
        <p:spPr/>
        <p:txBody>
          <a:body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96223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extLst>
              <a:ext uri="{BEBA8EAE-BF5A-486C-A8C5-ECC9F3942E4B}">
                <a14:imgProps xmlns:a14="http://schemas.microsoft.com/office/drawing/2010/main">
                  <a14:imgLayer r:embed="rId14">
                    <a14:imgEffect>
                      <a14:artisticMarker/>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419227-661A-4384-8AB8-CE9BB71DB6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F8DD24-2EEE-4A4F-9047-2947F9AAC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9913F7-75BC-4FE4-947B-CF038D7ED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A1EEC-12F4-4FB5-8BD6-F360492B255C}" type="datetimeFigureOut">
              <a:rPr lang="zh-CN" altLang="en-US" smtClean="0"/>
              <a:t>2020/10/31</a:t>
            </a:fld>
            <a:endParaRPr lang="zh-CN" altLang="en-US"/>
          </a:p>
        </p:txBody>
      </p:sp>
      <p:sp>
        <p:nvSpPr>
          <p:cNvPr id="5" name="页脚占位符 4">
            <a:extLst>
              <a:ext uri="{FF2B5EF4-FFF2-40B4-BE49-F238E27FC236}">
                <a16:creationId xmlns:a16="http://schemas.microsoft.com/office/drawing/2014/main" id="{148B16B5-2111-43A9-87BE-9D06980B6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990659-2A5C-4ABD-83F7-8DB5FBAEF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16ABE-D567-409B-96C5-FEE6BA53FE5F}" type="slidenum">
              <a:rPr lang="zh-CN" altLang="en-US" smtClean="0"/>
              <a:t>‹#›</a:t>
            </a:fld>
            <a:endParaRPr lang="zh-CN" altLang="en-US"/>
          </a:p>
        </p:txBody>
      </p:sp>
    </p:spTree>
    <p:extLst>
      <p:ext uri="{BB962C8B-B14F-4D97-AF65-F5344CB8AC3E}">
        <p14:creationId xmlns:p14="http://schemas.microsoft.com/office/powerpoint/2010/main" val="2703873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luogu.com.cn/paste/q60llga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501BB-69AB-43FC-9D9E-6CD837C763E3}"/>
              </a:ext>
            </a:extLst>
          </p:cNvPr>
          <p:cNvSpPr>
            <a:spLocks noGrp="1"/>
          </p:cNvSpPr>
          <p:nvPr>
            <p:ph type="ctrTitle"/>
          </p:nvPr>
        </p:nvSpPr>
        <p:spPr/>
        <p:txBody>
          <a:bodyPr/>
          <a:lstStyle/>
          <a:p>
            <a:r>
              <a:rPr lang="en-US" altLang="zh-CN" dirty="0"/>
              <a:t>Minecraft OI Round 3</a:t>
            </a:r>
            <a:endParaRPr lang="zh-CN" altLang="en-US" dirty="0"/>
          </a:p>
        </p:txBody>
      </p:sp>
      <p:sp>
        <p:nvSpPr>
          <p:cNvPr id="3" name="副标题 2">
            <a:extLst>
              <a:ext uri="{FF2B5EF4-FFF2-40B4-BE49-F238E27FC236}">
                <a16:creationId xmlns:a16="http://schemas.microsoft.com/office/drawing/2014/main" id="{AC0C9E07-4140-4156-A981-7A01195C17F7}"/>
              </a:ext>
            </a:extLst>
          </p:cNvPr>
          <p:cNvSpPr>
            <a:spLocks noGrp="1"/>
          </p:cNvSpPr>
          <p:nvPr>
            <p:ph type="subTitle" idx="1"/>
          </p:nvPr>
        </p:nvSpPr>
        <p:spPr/>
        <p:txBody>
          <a:bodyPr/>
          <a:lstStyle/>
          <a:p>
            <a:r>
              <a:rPr lang="zh-CN" altLang="en-US" dirty="0"/>
              <a:t>讲解人：</a:t>
            </a:r>
            <a:r>
              <a:rPr lang="en-US" altLang="zh-CN" dirty="0" err="1"/>
              <a:t>Inf_Voltage</a:t>
            </a:r>
            <a:r>
              <a:rPr lang="zh-CN" altLang="en-US" dirty="0"/>
              <a:t>，鏡音</a:t>
            </a:r>
            <a:r>
              <a:rPr lang="ja-JP" altLang="en-US" dirty="0"/>
              <a:t>リン</a:t>
            </a:r>
            <a:endParaRPr lang="en-US" altLang="zh-CN" dirty="0"/>
          </a:p>
          <a:p>
            <a:r>
              <a:rPr lang="en-US" altLang="zh-CN" dirty="0"/>
              <a:t>ppt </a:t>
            </a:r>
            <a:r>
              <a:rPr lang="zh-CN" altLang="en-US" dirty="0"/>
              <a:t>制作者：一只书虫仔</a:t>
            </a:r>
          </a:p>
        </p:txBody>
      </p:sp>
    </p:spTree>
    <p:extLst>
      <p:ext uri="{BB962C8B-B14F-4D97-AF65-F5344CB8AC3E}">
        <p14:creationId xmlns:p14="http://schemas.microsoft.com/office/powerpoint/2010/main" val="91251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C59A-E4AF-4F6D-BD07-27268ECD5F3E}"/>
              </a:ext>
            </a:extLst>
          </p:cNvPr>
          <p:cNvSpPr>
            <a:spLocks noGrp="1"/>
          </p:cNvSpPr>
          <p:nvPr>
            <p:ph type="title"/>
          </p:nvPr>
        </p:nvSpPr>
        <p:spPr/>
        <p:txBody>
          <a:bodyPr/>
          <a:lstStyle/>
          <a:p>
            <a:r>
              <a:rPr lang="en-US" altLang="zh-CN" dirty="0"/>
              <a:t>B </a:t>
            </a:r>
            <a:r>
              <a:rPr lang="zh-CN" altLang="en-US" dirty="0"/>
              <a:t>村国</a:t>
            </a:r>
          </a:p>
        </p:txBody>
      </p:sp>
      <p:sp>
        <p:nvSpPr>
          <p:cNvPr id="3" name="文本占位符 2">
            <a:extLst>
              <a:ext uri="{FF2B5EF4-FFF2-40B4-BE49-F238E27FC236}">
                <a16:creationId xmlns:a16="http://schemas.microsoft.com/office/drawing/2014/main" id="{CBB59CCE-8713-46BC-8769-47FC9BE7631C}"/>
              </a:ext>
            </a:extLst>
          </p:cNvPr>
          <p:cNvSpPr>
            <a:spLocks noGrp="1"/>
          </p:cNvSpPr>
          <p:nvPr>
            <p:ph type="body" idx="1"/>
          </p:nvPr>
        </p:nvSpPr>
        <p:spPr/>
        <p:txBody>
          <a:bodyPr/>
          <a:lstStyle/>
          <a:p>
            <a:r>
              <a:rPr lang="zh-CN" altLang="en-US" dirty="0">
                <a:solidFill>
                  <a:schemeClr val="tx2">
                    <a:lumMod val="75000"/>
                  </a:schemeClr>
                </a:solidFill>
              </a:rPr>
              <a:t>出题人：</a:t>
            </a:r>
            <a:r>
              <a:rPr lang="en-US" altLang="zh-CN" dirty="0" err="1">
                <a:solidFill>
                  <a:schemeClr val="tx2">
                    <a:lumMod val="75000"/>
                  </a:schemeClr>
                </a:solidFill>
              </a:rPr>
              <a:t>Inf_Voltage</a:t>
            </a:r>
            <a:endParaRPr lang="zh-CN" altLang="en-US" dirty="0">
              <a:solidFill>
                <a:schemeClr val="tx2">
                  <a:lumMod val="75000"/>
                </a:schemeClr>
              </a:solidFill>
            </a:endParaRPr>
          </a:p>
        </p:txBody>
      </p:sp>
    </p:spTree>
    <p:extLst>
      <p:ext uri="{BB962C8B-B14F-4D97-AF65-F5344CB8AC3E}">
        <p14:creationId xmlns:p14="http://schemas.microsoft.com/office/powerpoint/2010/main" val="428812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A6CA6-1896-4DC9-88EC-ECD750A935D1}"/>
              </a:ext>
            </a:extLst>
          </p:cNvPr>
          <p:cNvSpPr>
            <a:spLocks noGrp="1"/>
          </p:cNvSpPr>
          <p:nvPr>
            <p:ph type="title"/>
          </p:nvPr>
        </p:nvSpPr>
        <p:spPr/>
        <p:txBody>
          <a:bodyPr/>
          <a:lstStyle/>
          <a:p>
            <a:r>
              <a:rPr lang="en-US" altLang="zh-CN" dirty="0"/>
              <a:t>Description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EB14FD-7F85-48F8-8126-33DBD1BA3A86}"/>
                  </a:ext>
                </a:extLst>
              </p:cNvPr>
              <p:cNvSpPr>
                <a:spLocks noGrp="1"/>
              </p:cNvSpPr>
              <p:nvPr>
                <p:ph idx="1"/>
              </p:nvPr>
            </p:nvSpPr>
            <p:spPr/>
            <p:txBody>
              <a:bodyPr>
                <a:normAutofit/>
              </a:bodyPr>
              <a:lstStyle/>
              <a:p>
                <a:r>
                  <a:rPr lang="zh-CN" altLang="en-US" dirty="0"/>
                  <a:t>给定一棵 </a:t>
                </a:r>
                <a14:m>
                  <m:oMath xmlns:m="http://schemas.openxmlformats.org/officeDocument/2006/math">
                    <m:r>
                      <a:rPr lang="en-US" altLang="zh-CN" i="1" dirty="0" smtClean="0">
                        <a:latin typeface="Cambria Math" panose="02040503050406030204" pitchFamily="18" charset="0"/>
                      </a:rPr>
                      <m:t>𝑁</m:t>
                    </m:r>
                  </m:oMath>
                </a14:m>
                <a:r>
                  <a:rPr lang="en-US" altLang="zh-CN" dirty="0"/>
                  <a:t> </a:t>
                </a:r>
                <a:r>
                  <a:rPr lang="zh-CN" altLang="en-US" dirty="0"/>
                  <a:t>个点的树，每个点有点权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a:t>
                </a:r>
              </a:p>
              <a:p>
                <a:r>
                  <a:rPr lang="zh-CN" altLang="en-US" dirty="0"/>
                  <a:t>现在给定 </a:t>
                </a:r>
                <a14:m>
                  <m:oMath xmlns:m="http://schemas.openxmlformats.org/officeDocument/2006/math">
                    <m:r>
                      <a:rPr lang="en-US" altLang="zh-CN" i="1" dirty="0" smtClean="0">
                        <a:latin typeface="Cambria Math" panose="02040503050406030204" pitchFamily="18" charset="0"/>
                      </a:rPr>
                      <m:t>𝑀</m:t>
                    </m:r>
                  </m:oMath>
                </a14:m>
                <a:r>
                  <a:rPr lang="en-US" altLang="zh-CN" dirty="0"/>
                  <a:t> </a:t>
                </a:r>
                <a:r>
                  <a:rPr lang="zh-CN" altLang="en-US" dirty="0"/>
                  <a:t>次操作，每次操作选择点权最高且编号最小的点，与其相邻的所有点点权加 </a:t>
                </a:r>
                <a14:m>
                  <m:oMath xmlns:m="http://schemas.openxmlformats.org/officeDocument/2006/math">
                    <m:r>
                      <a:rPr lang="en-US" altLang="zh-CN" i="1" dirty="0" smtClean="0">
                        <a:latin typeface="Cambria Math" panose="02040503050406030204" pitchFamily="18" charset="0"/>
                      </a:rPr>
                      <m:t>1</m:t>
                    </m:r>
                  </m:oMath>
                </a14:m>
                <a:r>
                  <a:rPr lang="zh-CN" altLang="en-US" dirty="0"/>
                  <a:t>。</a:t>
                </a:r>
              </a:p>
              <a:p>
                <a:r>
                  <a:rPr lang="zh-CN" altLang="en-US" dirty="0"/>
                  <a:t>求点权最高且编号最小的点。</a:t>
                </a:r>
                <a:endParaRPr lang="en-US" altLang="zh-CN" dirty="0"/>
              </a:p>
              <a:p>
                <a:endParaRPr lang="en-US" altLang="zh-CN" dirty="0"/>
              </a:p>
              <a:p>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≤2×</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6</m:t>
                        </m:r>
                      </m:sup>
                    </m:sSup>
                  </m:oMath>
                </a14:m>
                <a:r>
                  <a:rPr lang="zh-CN" altLang="en-US" dirty="0"/>
                  <a:t>，</a:t>
                </a:r>
                <a14:m>
                  <m:oMath xmlns:m="http://schemas.openxmlformats.org/officeDocument/2006/math">
                    <m:r>
                      <a:rPr lang="en-US" altLang="zh-CN"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𝑀</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18</m:t>
                        </m:r>
                      </m:sup>
                    </m:sSup>
                  </m:oMath>
                </a14:m>
                <a:r>
                  <a:rPr lang="zh-CN" altLang="en-US" dirty="0"/>
                  <a:t>，</a:t>
                </a:r>
                <a14:m>
                  <m:oMath xmlns:m="http://schemas.openxmlformats.org/officeDocument/2006/math">
                    <m:r>
                      <a:rPr lang="en-US" altLang="zh-CN" i="1" dirty="0" smtClean="0">
                        <a:latin typeface="Cambria Math" panose="02040503050406030204" pitchFamily="18" charset="0"/>
                      </a:rPr>
                      <m:t>1≤</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9</m:t>
                        </m:r>
                      </m:sup>
                    </m:sSup>
                  </m:oMath>
                </a14:m>
                <a:r>
                  <a:rPr lang="zh-CN" altLang="en-US" dirty="0"/>
                  <a:t>。</a:t>
                </a:r>
                <a:r>
                  <a:rPr lang="en-US" altLang="zh-CN" dirty="0"/>
                  <a:t> </a:t>
                </a:r>
                <a:endParaRPr lang="zh-CN" altLang="en-US" dirty="0"/>
              </a:p>
              <a:p>
                <a:r>
                  <a:rPr lang="zh-CN" altLang="en-US" dirty="0"/>
                  <a:t>本题多测，</a:t>
                </a:r>
                <a14:m>
                  <m:oMath xmlns:m="http://schemas.openxmlformats.org/officeDocument/2006/math">
                    <m:r>
                      <a:rPr lang="en-US" altLang="zh-CN"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10</m:t>
                    </m:r>
                  </m:oMath>
                </a14:m>
                <a:r>
                  <a:rPr lang="zh-CN" altLang="en-US" dirty="0"/>
                  <a:t>。</a:t>
                </a:r>
              </a:p>
            </p:txBody>
          </p:sp>
        </mc:Choice>
        <mc:Fallback xmlns="">
          <p:sp>
            <p:nvSpPr>
              <p:cNvPr id="3" name="内容占位符 2">
                <a:extLst>
                  <a:ext uri="{FF2B5EF4-FFF2-40B4-BE49-F238E27FC236}">
                    <a16:creationId xmlns:a16="http://schemas.microsoft.com/office/drawing/2014/main" id="{96EB14FD-7F85-48F8-8126-33DBD1BA3A8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627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45010-C94F-4CAE-8AC6-863A1344E16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BBD2A54-5567-4ABE-8BD1-DC97CEB4C0C1}"/>
              </a:ext>
            </a:extLst>
          </p:cNvPr>
          <p:cNvSpPr>
            <a:spLocks noGrp="1"/>
          </p:cNvSpPr>
          <p:nvPr>
            <p:ph idx="1"/>
          </p:nvPr>
        </p:nvSpPr>
        <p:spPr/>
        <p:txBody>
          <a:bodyPr/>
          <a:lstStyle/>
          <a:p>
            <a:r>
              <a:rPr lang="en-US" altLang="zh-CN" dirty="0"/>
              <a:t>For #1, #2, #3</a:t>
            </a:r>
          </a:p>
          <a:p>
            <a:r>
              <a:rPr lang="zh-CN" altLang="en-US" dirty="0"/>
              <a:t>暴力维护每一天每个城市的好感度。</a:t>
            </a:r>
            <a:endParaRPr lang="en-US" altLang="zh-CN" dirty="0"/>
          </a:p>
          <a:p>
            <a:endParaRPr lang="en-US" altLang="zh-CN" dirty="0"/>
          </a:p>
          <a:p>
            <a:r>
              <a:rPr lang="en-US" altLang="zh-CN" dirty="0"/>
              <a:t>For #4</a:t>
            </a:r>
          </a:p>
          <a:p>
            <a:r>
              <a:rPr lang="zh-CN" altLang="en-US" b="0" i="0" dirty="0">
                <a:effectLst/>
                <a:latin typeface="-apple-system"/>
              </a:rPr>
              <a:t>还是可以维护每个城市每天的好感度，但是不能暴力维护。一个比较套路的做法是线段树 </a:t>
            </a:r>
            <a:r>
              <a:rPr lang="en-US" altLang="zh-CN" b="0" i="0" dirty="0">
                <a:effectLst/>
                <a:latin typeface="-apple-system"/>
              </a:rPr>
              <a:t>+ BFS </a:t>
            </a:r>
            <a:r>
              <a:rPr lang="zh-CN" altLang="en-US" b="0" i="0" dirty="0">
                <a:effectLst/>
                <a:latin typeface="-apple-system"/>
              </a:rPr>
              <a:t>序，注意是 </a:t>
            </a:r>
            <a:r>
              <a:rPr lang="en-US" altLang="zh-CN" b="0" i="0" dirty="0">
                <a:effectLst/>
                <a:latin typeface="-apple-system"/>
              </a:rPr>
              <a:t>BFS </a:t>
            </a:r>
            <a:r>
              <a:rPr lang="zh-CN" altLang="en-US" b="0" i="0" dirty="0">
                <a:effectLst/>
                <a:latin typeface="-apple-system"/>
              </a:rPr>
              <a:t>序不是 </a:t>
            </a:r>
            <a:r>
              <a:rPr lang="en-US" altLang="zh-CN" b="0" i="0" dirty="0">
                <a:effectLst/>
                <a:latin typeface="-apple-system"/>
              </a:rPr>
              <a:t>DFS </a:t>
            </a:r>
            <a:r>
              <a:rPr lang="zh-CN" altLang="en-US" b="0" i="0" dirty="0">
                <a:effectLst/>
                <a:latin typeface="-apple-system"/>
              </a:rPr>
              <a:t>序，具体可以百度。</a:t>
            </a:r>
            <a:endParaRPr lang="zh-CN" altLang="en-US" dirty="0"/>
          </a:p>
        </p:txBody>
      </p:sp>
    </p:spTree>
    <p:extLst>
      <p:ext uri="{BB962C8B-B14F-4D97-AF65-F5344CB8AC3E}">
        <p14:creationId xmlns:p14="http://schemas.microsoft.com/office/powerpoint/2010/main" val="142508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DF93B-A064-44C2-871B-C3E55B988163}"/>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C01B57-3A45-4DD7-B875-A87C7AAAB9F2}"/>
                  </a:ext>
                </a:extLst>
              </p:cNvPr>
              <p:cNvSpPr>
                <a:spLocks noGrp="1"/>
              </p:cNvSpPr>
              <p:nvPr>
                <p:ph idx="1"/>
              </p:nvPr>
            </p:nvSpPr>
            <p:spPr/>
            <p:txBody>
              <a:bodyPr>
                <a:normAutofit fontScale="92500" lnSpcReduction="10000"/>
              </a:bodyPr>
              <a:lstStyle/>
              <a:p>
                <a:r>
                  <a:rPr lang="en-US" altLang="zh-CN" dirty="0"/>
                  <a:t>For #5</a:t>
                </a:r>
              </a:p>
              <a:p>
                <a:pPr algn="l"/>
                <a:r>
                  <a:rPr lang="zh-CN" altLang="en-US" b="0" i="0" dirty="0">
                    <a:effectLst/>
                    <a:latin typeface="-apple-system"/>
                  </a:rPr>
                  <a:t>首先第一天一定是在好感值最高的城市旅行，我们记这座城为 </a:t>
                </a:r>
                <a14:m>
                  <m:oMath xmlns:m="http://schemas.openxmlformats.org/officeDocument/2006/math">
                    <m:r>
                      <a:rPr lang="en-US" altLang="zh-CN" b="0" i="1" dirty="0" smtClean="0">
                        <a:effectLst/>
                        <a:latin typeface="Cambria Math" panose="02040503050406030204" pitchFamily="18" charset="0"/>
                      </a:rPr>
                      <m:t>𝑋</m:t>
                    </m:r>
                  </m:oMath>
                </a14:m>
                <a:r>
                  <a:rPr lang="zh-CN" altLang="en-US" b="0" i="0" dirty="0">
                    <a:effectLst/>
                    <a:latin typeface="-apple-system"/>
                  </a:rPr>
                  <a:t>。第一天结束后所有与它相邻的城市好感值加 </a:t>
                </a:r>
                <a14:m>
                  <m:oMath xmlns:m="http://schemas.openxmlformats.org/officeDocument/2006/math">
                    <m:r>
                      <a:rPr lang="en-US" altLang="zh-CN" b="0" i="1" dirty="0" smtClean="0">
                        <a:effectLst/>
                        <a:latin typeface="Cambria Math" panose="02040503050406030204" pitchFamily="18" charset="0"/>
                      </a:rPr>
                      <m:t>1</m:t>
                    </m:r>
                  </m:oMath>
                </a14:m>
                <a:r>
                  <a:rPr lang="zh-CN" altLang="en-US" b="0" i="0" dirty="0">
                    <a:effectLst/>
                    <a:latin typeface="-apple-system"/>
                  </a:rPr>
                  <a:t>。</a:t>
                </a:r>
              </a:p>
              <a:p>
                <a:pPr algn="l"/>
                <a:r>
                  <a:rPr lang="zh-CN" altLang="en-US" b="0" i="0" dirty="0">
                    <a:effectLst/>
                    <a:latin typeface="-apple-system"/>
                  </a:rPr>
                  <a:t>在这些与它相邻的城市中，如果有城市加一后好感值大于 </a:t>
                </a:r>
                <a14:m>
                  <m:oMath xmlns:m="http://schemas.openxmlformats.org/officeDocument/2006/math">
                    <m:r>
                      <a:rPr lang="en-US" altLang="zh-CN" b="0" i="1" dirty="0" smtClean="0">
                        <a:effectLst/>
                        <a:latin typeface="Cambria Math" panose="02040503050406030204" pitchFamily="18" charset="0"/>
                      </a:rPr>
                      <m:t>𝑋</m:t>
                    </m:r>
                  </m:oMath>
                </a14:m>
                <a:r>
                  <a:rPr lang="zh-CN" altLang="en-US" b="0" i="0" dirty="0">
                    <a:effectLst/>
                    <a:latin typeface="-apple-system"/>
                  </a:rPr>
                  <a:t>，记这座城为 </a:t>
                </a:r>
                <a14:m>
                  <m:oMath xmlns:m="http://schemas.openxmlformats.org/officeDocument/2006/math">
                    <m:r>
                      <a:rPr lang="en-US" altLang="zh-CN" i="1" dirty="0" smtClean="0">
                        <a:latin typeface="Cambria Math" panose="02040503050406030204" pitchFamily="18" charset="0"/>
                      </a:rPr>
                      <m:t>𝑌</m:t>
                    </m:r>
                  </m:oMath>
                </a14:m>
                <a:r>
                  <a:rPr lang="zh-CN" altLang="en-US" b="0" i="0" dirty="0">
                    <a:effectLst/>
                    <a:latin typeface="-apple-system"/>
                  </a:rPr>
                  <a:t>，那么第 </a:t>
                </a:r>
                <a14:m>
                  <m:oMath xmlns:m="http://schemas.openxmlformats.org/officeDocument/2006/math">
                    <m:r>
                      <a:rPr lang="en-US" altLang="zh-CN" b="0" i="1" dirty="0" smtClean="0">
                        <a:effectLst/>
                        <a:latin typeface="Cambria Math" panose="02040503050406030204" pitchFamily="18" charset="0"/>
                      </a:rPr>
                      <m:t>2</m:t>
                    </m:r>
                  </m:oMath>
                </a14:m>
                <a:r>
                  <a:rPr lang="zh-CN" altLang="en-US" b="0" i="0" dirty="0">
                    <a:effectLst/>
                    <a:latin typeface="-apple-system"/>
                  </a:rPr>
                  <a:t> 天在城市 </a:t>
                </a:r>
                <a14:m>
                  <m:oMath xmlns:m="http://schemas.openxmlformats.org/officeDocument/2006/math">
                    <m:r>
                      <a:rPr lang="en-US" altLang="zh-CN" b="0" i="1" dirty="0" smtClean="0">
                        <a:effectLst/>
                        <a:latin typeface="Cambria Math" panose="02040503050406030204" pitchFamily="18" charset="0"/>
                      </a:rPr>
                      <m:t>𝑌</m:t>
                    </m:r>
                  </m:oMath>
                </a14:m>
                <a:r>
                  <a:rPr lang="zh-CN" altLang="en-US" b="0" i="0" dirty="0">
                    <a:effectLst/>
                    <a:latin typeface="-apple-system"/>
                  </a:rPr>
                  <a:t> 旅行，否则还在 </a:t>
                </a:r>
                <a14:m>
                  <m:oMath xmlns:m="http://schemas.openxmlformats.org/officeDocument/2006/math">
                    <m:r>
                      <a:rPr lang="en-US" altLang="zh-CN" b="0" i="1" dirty="0" smtClean="0">
                        <a:effectLst/>
                        <a:latin typeface="Cambria Math" panose="02040503050406030204" pitchFamily="18" charset="0"/>
                      </a:rPr>
                      <m:t>𝑋</m:t>
                    </m:r>
                  </m:oMath>
                </a14:m>
                <a:r>
                  <a:rPr lang="zh-CN" altLang="en-US" b="0" i="0" dirty="0">
                    <a:effectLst/>
                    <a:latin typeface="-apple-system"/>
                  </a:rPr>
                  <a:t> 旅行。显然 </a:t>
                </a:r>
                <a14:m>
                  <m:oMath xmlns:m="http://schemas.openxmlformats.org/officeDocument/2006/math">
                    <m:r>
                      <a:rPr lang="en-US" altLang="zh-CN" b="0" i="1" dirty="0" smtClean="0">
                        <a:effectLst/>
                        <a:latin typeface="Cambria Math" panose="02040503050406030204" pitchFamily="18" charset="0"/>
                      </a:rPr>
                      <m:t>𝑌</m:t>
                    </m:r>
                  </m:oMath>
                </a14:m>
                <a:r>
                  <a:rPr lang="zh-CN" altLang="en-US" b="0" i="0" dirty="0">
                    <a:effectLst/>
                    <a:latin typeface="-apple-system"/>
                  </a:rPr>
                  <a:t> 只可能是与 </a:t>
                </a:r>
                <a:r>
                  <a:rPr lang="en-US" altLang="zh-CN" b="0" i="0" dirty="0">
                    <a:effectLst/>
                    <a:latin typeface="KaTeX_Main"/>
                  </a:rPr>
                  <a:t>X</a:t>
                </a:r>
                <a:r>
                  <a:rPr lang="zh-CN" altLang="en-US" b="0" i="0" dirty="0">
                    <a:effectLst/>
                    <a:latin typeface="-apple-system"/>
                  </a:rPr>
                  <a:t> 相邻的所有城市中好感值最大的。</a:t>
                </a:r>
              </a:p>
              <a:p>
                <a:pPr algn="l"/>
                <a:r>
                  <a:rPr lang="zh-CN" altLang="en-US" b="0" i="0" dirty="0">
                    <a:effectLst/>
                    <a:latin typeface="-apple-system"/>
                  </a:rPr>
                  <a:t>如果 </a:t>
                </a:r>
                <a14:m>
                  <m:oMath xmlns:m="http://schemas.openxmlformats.org/officeDocument/2006/math">
                    <m:r>
                      <a:rPr lang="en-US" altLang="zh-CN" b="0" i="1" dirty="0" smtClean="0">
                        <a:effectLst/>
                        <a:latin typeface="Cambria Math" panose="02040503050406030204" pitchFamily="18" charset="0"/>
                      </a:rPr>
                      <m:t>𝑀</m:t>
                    </m:r>
                  </m:oMath>
                </a14:m>
                <a:r>
                  <a:rPr lang="zh-CN" altLang="en-US" b="0" i="0" dirty="0">
                    <a:effectLst/>
                    <a:latin typeface="-apple-system"/>
                  </a:rPr>
                  <a:t> 天结束后仍在 </a:t>
                </a:r>
                <a14:m>
                  <m:oMath xmlns:m="http://schemas.openxmlformats.org/officeDocument/2006/math">
                    <m:r>
                      <a:rPr lang="en-US" altLang="zh-CN" b="0" i="1" dirty="0" smtClean="0">
                        <a:effectLst/>
                        <a:latin typeface="Cambria Math" panose="02040503050406030204" pitchFamily="18" charset="0"/>
                      </a:rPr>
                      <m:t>𝑋</m:t>
                    </m:r>
                  </m:oMath>
                </a14:m>
                <a:r>
                  <a:rPr lang="zh-CN" altLang="en-US" b="0" i="0" dirty="0">
                    <a:effectLst/>
                    <a:latin typeface="-apple-system"/>
                  </a:rPr>
                  <a:t>，直接输出 </a:t>
                </a:r>
                <a14:m>
                  <m:oMath xmlns:m="http://schemas.openxmlformats.org/officeDocument/2006/math">
                    <m:r>
                      <a:rPr lang="en-US" altLang="zh-CN" b="0" i="1" dirty="0" smtClean="0">
                        <a:effectLst/>
                        <a:latin typeface="Cambria Math" panose="02040503050406030204" pitchFamily="18" charset="0"/>
                      </a:rPr>
                      <m:t>𝑋</m:t>
                    </m:r>
                  </m:oMath>
                </a14:m>
                <a:r>
                  <a:rPr lang="zh-CN" altLang="en-US" b="0" i="0" dirty="0">
                    <a:effectLst/>
                    <a:latin typeface="-apple-system"/>
                  </a:rPr>
                  <a:t> 结束。</a:t>
                </a:r>
              </a:p>
              <a:p>
                <a:pPr algn="l"/>
                <a:r>
                  <a:rPr lang="zh-CN" altLang="en-US" b="0" i="0" dirty="0">
                    <a:effectLst/>
                    <a:latin typeface="-apple-system"/>
                  </a:rPr>
                  <a:t>如果转到城市 </a:t>
                </a:r>
                <a14:m>
                  <m:oMath xmlns:m="http://schemas.openxmlformats.org/officeDocument/2006/math">
                    <m:r>
                      <a:rPr lang="en-US" altLang="zh-CN" b="0" i="1" dirty="0" smtClean="0">
                        <a:effectLst/>
                        <a:latin typeface="Cambria Math" panose="02040503050406030204" pitchFamily="18" charset="0"/>
                      </a:rPr>
                      <m:t>𝑌</m:t>
                    </m:r>
                  </m:oMath>
                </a14:m>
                <a:r>
                  <a:rPr lang="zh-CN" altLang="en-US" b="0" i="0" dirty="0">
                    <a:effectLst/>
                    <a:latin typeface="-apple-system"/>
                  </a:rPr>
                  <a:t>，可以证明接下来一天一定在城市 </a:t>
                </a:r>
                <a14:m>
                  <m:oMath xmlns:m="http://schemas.openxmlformats.org/officeDocument/2006/math">
                    <m:r>
                      <a:rPr lang="en-US" altLang="zh-CN" b="0" i="1" dirty="0" smtClean="0">
                        <a:effectLst/>
                        <a:latin typeface="Cambria Math" panose="02040503050406030204" pitchFamily="18" charset="0"/>
                      </a:rPr>
                      <m:t>𝑋</m:t>
                    </m:r>
                  </m:oMath>
                </a14:m>
                <a:r>
                  <a:rPr lang="zh-CN" altLang="en-US" b="0" i="0" dirty="0">
                    <a:effectLst/>
                    <a:latin typeface="-apple-system"/>
                  </a:rPr>
                  <a:t> 旅行。</a:t>
                </a:r>
              </a:p>
              <a:p>
                <a:pPr algn="l"/>
                <a:r>
                  <a:rPr lang="zh-CN" altLang="en-US" b="0" i="0" dirty="0">
                    <a:effectLst/>
                    <a:latin typeface="-apple-system"/>
                  </a:rPr>
                  <a:t>所以在第一次到达城市 </a:t>
                </a:r>
                <a14:m>
                  <m:oMath xmlns:m="http://schemas.openxmlformats.org/officeDocument/2006/math">
                    <m:r>
                      <a:rPr lang="en-US" altLang="zh-CN" b="0" i="1" dirty="0" smtClean="0">
                        <a:effectLst/>
                        <a:latin typeface="Cambria Math" panose="02040503050406030204" pitchFamily="18" charset="0"/>
                      </a:rPr>
                      <m:t>𝑌</m:t>
                    </m:r>
                  </m:oMath>
                </a14:m>
                <a:r>
                  <a:rPr lang="zh-CN" altLang="en-US" b="0" i="0" dirty="0">
                    <a:effectLst/>
                    <a:latin typeface="-apple-system"/>
                  </a:rPr>
                  <a:t> 后，小 </a:t>
                </a:r>
                <a:r>
                  <a:rPr lang="en-US" altLang="zh-CN" b="0" i="0" dirty="0">
                    <a:effectLst/>
                    <a:latin typeface="-apple-system"/>
                  </a:rPr>
                  <a:t>S </a:t>
                </a:r>
                <a:r>
                  <a:rPr lang="zh-CN" altLang="en-US" b="0" i="0" dirty="0">
                    <a:effectLst/>
                    <a:latin typeface="-apple-system"/>
                  </a:rPr>
                  <a:t>将在 </a:t>
                </a:r>
                <a14:m>
                  <m:oMath xmlns:m="http://schemas.openxmlformats.org/officeDocument/2006/math">
                    <m:r>
                      <a:rPr lang="en-US" altLang="zh-CN" b="0" i="1" dirty="0" smtClean="0">
                        <a:effectLst/>
                        <a:latin typeface="Cambria Math" panose="02040503050406030204" pitchFamily="18" charset="0"/>
                      </a:rPr>
                      <m:t>𝑋</m:t>
                    </m:r>
                  </m:oMath>
                </a14:m>
                <a:r>
                  <a:rPr lang="zh-CN" altLang="en-US" b="0" i="0" dirty="0">
                    <a:effectLst/>
                    <a:latin typeface="-apple-system"/>
                  </a:rPr>
                  <a:t> 和 </a:t>
                </a:r>
                <a14:m>
                  <m:oMath xmlns:m="http://schemas.openxmlformats.org/officeDocument/2006/math">
                    <m:r>
                      <a:rPr lang="en-US" altLang="zh-CN" b="0" i="1" dirty="0" smtClean="0">
                        <a:effectLst/>
                        <a:latin typeface="Cambria Math" panose="02040503050406030204" pitchFamily="18" charset="0"/>
                      </a:rPr>
                      <m:t>𝑌</m:t>
                    </m:r>
                  </m:oMath>
                </a14:m>
                <a:r>
                  <a:rPr lang="zh-CN" altLang="en-US" b="0" i="0" dirty="0">
                    <a:effectLst/>
                    <a:latin typeface="-apple-system"/>
                  </a:rPr>
                  <a:t> 之间交替旅行。我们判断一下奇偶性即可。</a:t>
                </a:r>
              </a:p>
              <a:p>
                <a:pPr algn="l"/>
                <a:r>
                  <a:rPr lang="zh-CN" altLang="en-US" b="1" i="0" dirty="0">
                    <a:effectLst/>
                    <a:latin typeface="-apple-system"/>
                  </a:rPr>
                  <a:t>注意</a:t>
                </a:r>
                <a:r>
                  <a:rPr lang="zh-CN" altLang="en-US" b="0" i="0" dirty="0">
                    <a:effectLst/>
                    <a:latin typeface="-apple-system"/>
                  </a:rPr>
                  <a:t>：如果有两个城市权值相同，编号小的城市优先。</a:t>
                </a:r>
              </a:p>
              <a:p>
                <a:endParaRPr lang="zh-CN" altLang="en-US" dirty="0"/>
              </a:p>
            </p:txBody>
          </p:sp>
        </mc:Choice>
        <mc:Fallback xmlns="">
          <p:sp>
            <p:nvSpPr>
              <p:cNvPr id="3" name="内容占位符 2">
                <a:extLst>
                  <a:ext uri="{FF2B5EF4-FFF2-40B4-BE49-F238E27FC236}">
                    <a16:creationId xmlns:a16="http://schemas.microsoft.com/office/drawing/2014/main" id="{88C01B57-3A45-4DD7-B875-A87C7AAAB9F2}"/>
                  </a:ext>
                </a:extLst>
              </p:cNvPr>
              <p:cNvSpPr>
                <a:spLocks noGrp="1" noRot="1" noChangeAspect="1" noMove="1" noResize="1" noEditPoints="1" noAdjustHandles="1" noChangeArrowheads="1" noChangeShapeType="1" noTextEdit="1"/>
              </p:cNvSpPr>
              <p:nvPr>
                <p:ph idx="1"/>
              </p:nvPr>
            </p:nvSpPr>
            <p:spPr>
              <a:blipFill>
                <a:blip r:embed="rId2"/>
                <a:stretch>
                  <a:fillRect l="-928" t="-2801" b="-3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370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C59A-E4AF-4F6D-BD07-27268ECD5F3E}"/>
              </a:ext>
            </a:extLst>
          </p:cNvPr>
          <p:cNvSpPr>
            <a:spLocks noGrp="1"/>
          </p:cNvSpPr>
          <p:nvPr>
            <p:ph type="title"/>
          </p:nvPr>
        </p:nvSpPr>
        <p:spPr/>
        <p:txBody>
          <a:bodyPr/>
          <a:lstStyle/>
          <a:p>
            <a:r>
              <a:rPr lang="en-US" altLang="zh-CN" dirty="0"/>
              <a:t>C </a:t>
            </a:r>
            <a:r>
              <a:rPr lang="zh-CN" altLang="en-US" dirty="0"/>
              <a:t>括号</a:t>
            </a:r>
          </a:p>
        </p:txBody>
      </p:sp>
      <p:sp>
        <p:nvSpPr>
          <p:cNvPr id="3" name="文本占位符 2">
            <a:extLst>
              <a:ext uri="{FF2B5EF4-FFF2-40B4-BE49-F238E27FC236}">
                <a16:creationId xmlns:a16="http://schemas.microsoft.com/office/drawing/2014/main" id="{CBB59CCE-8713-46BC-8769-47FC9BE7631C}"/>
              </a:ext>
            </a:extLst>
          </p:cNvPr>
          <p:cNvSpPr>
            <a:spLocks noGrp="1"/>
          </p:cNvSpPr>
          <p:nvPr>
            <p:ph type="body" idx="1"/>
          </p:nvPr>
        </p:nvSpPr>
        <p:spPr/>
        <p:txBody>
          <a:bodyPr/>
          <a:lstStyle/>
          <a:p>
            <a:r>
              <a:rPr lang="zh-CN" altLang="en-US" dirty="0">
                <a:solidFill>
                  <a:schemeClr val="tx2">
                    <a:lumMod val="75000"/>
                  </a:schemeClr>
                </a:solidFill>
              </a:rPr>
              <a:t>出题人：</a:t>
            </a:r>
            <a:r>
              <a:rPr lang="en-US" altLang="zh-CN" dirty="0" err="1">
                <a:solidFill>
                  <a:schemeClr val="tx2">
                    <a:lumMod val="75000"/>
                  </a:schemeClr>
                </a:solidFill>
              </a:rPr>
              <a:t>Inf_Voltage</a:t>
            </a:r>
            <a:r>
              <a:rPr lang="en-US" altLang="zh-CN" dirty="0">
                <a:solidFill>
                  <a:schemeClr val="tx2">
                    <a:lumMod val="75000"/>
                  </a:schemeClr>
                </a:solidFill>
              </a:rPr>
              <a:t> </a:t>
            </a:r>
            <a:r>
              <a:rPr lang="zh-CN" altLang="en-US" dirty="0">
                <a:solidFill>
                  <a:schemeClr val="tx2">
                    <a:lumMod val="75000"/>
                  </a:schemeClr>
                </a:solidFill>
              </a:rPr>
              <a:t>原 </a:t>
            </a:r>
            <a:r>
              <a:rPr lang="en-US" altLang="zh-CN" dirty="0">
                <a:solidFill>
                  <a:schemeClr val="tx2">
                    <a:lumMod val="75000"/>
                  </a:schemeClr>
                </a:solidFill>
              </a:rPr>
              <a:t>idea</a:t>
            </a:r>
            <a:r>
              <a:rPr lang="zh-CN" altLang="en-US" dirty="0">
                <a:solidFill>
                  <a:schemeClr val="tx2">
                    <a:lumMod val="75000"/>
                  </a:schemeClr>
                </a:solidFill>
              </a:rPr>
              <a:t>：</a:t>
            </a:r>
            <a:r>
              <a:rPr lang="en-US" altLang="zh-CN" dirty="0">
                <a:solidFill>
                  <a:schemeClr val="tx2">
                    <a:lumMod val="75000"/>
                  </a:schemeClr>
                </a:solidFill>
              </a:rPr>
              <a:t>WAPER420</a:t>
            </a:r>
            <a:endParaRPr lang="zh-CN" altLang="en-US" dirty="0">
              <a:solidFill>
                <a:schemeClr val="tx2">
                  <a:lumMod val="75000"/>
                </a:schemeClr>
              </a:solidFill>
            </a:endParaRPr>
          </a:p>
        </p:txBody>
      </p:sp>
    </p:spTree>
    <p:extLst>
      <p:ext uri="{BB962C8B-B14F-4D97-AF65-F5344CB8AC3E}">
        <p14:creationId xmlns:p14="http://schemas.microsoft.com/office/powerpoint/2010/main" val="28218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74FE7-C646-4DEF-9C36-87553BED9187}"/>
              </a:ext>
            </a:extLst>
          </p:cNvPr>
          <p:cNvSpPr>
            <a:spLocks noGrp="1"/>
          </p:cNvSpPr>
          <p:nvPr>
            <p:ph type="title"/>
          </p:nvPr>
        </p:nvSpPr>
        <p:spPr/>
        <p:txBody>
          <a:bodyPr/>
          <a:lstStyle/>
          <a:p>
            <a:r>
              <a:rPr lang="en-US" altLang="zh-CN" dirty="0"/>
              <a:t>Description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A6517B-4064-4D25-80FF-0CFB6FAF79D0}"/>
                  </a:ext>
                </a:extLst>
              </p:cNvPr>
              <p:cNvSpPr>
                <a:spLocks noGrp="1"/>
              </p:cNvSpPr>
              <p:nvPr>
                <p:ph idx="1"/>
              </p:nvPr>
            </p:nvSpPr>
            <p:spPr/>
            <p:txBody>
              <a:bodyPr/>
              <a:lstStyle/>
              <a:p>
                <a:pPr algn="l"/>
                <a:r>
                  <a:rPr lang="zh-CN" altLang="en-US" b="0" i="0" dirty="0">
                    <a:effectLst/>
                    <a:latin typeface="-apple-system"/>
                  </a:rPr>
                  <a:t>定义一个括号序列的 </a:t>
                </a:r>
                <a14:m>
                  <m:oMath xmlns:m="http://schemas.openxmlformats.org/officeDocument/2006/math">
                    <m:r>
                      <a:rPr lang="en-US" altLang="zh-CN" b="0" i="1" dirty="0" smtClean="0">
                        <a:effectLst/>
                        <a:latin typeface="Cambria Math" panose="02040503050406030204" pitchFamily="18" charset="0"/>
                      </a:rPr>
                      <m:t>0</m:t>
                    </m:r>
                  </m:oMath>
                </a14:m>
                <a:r>
                  <a:rPr lang="en-US" altLang="zh-CN" b="0" i="0" dirty="0">
                    <a:effectLst/>
                    <a:latin typeface="-apple-system"/>
                  </a:rPr>
                  <a:t> </a:t>
                </a:r>
                <a:r>
                  <a:rPr lang="zh-CN" altLang="en-US" b="0" i="0" dirty="0">
                    <a:effectLst/>
                    <a:latin typeface="-apple-system"/>
                  </a:rPr>
                  <a:t>级偏值为将该括号序列变为匹配序列的最少操作次数，操作包括添加一个括号或删除一个括号。定义一个括号序列的 </a:t>
                </a:r>
                <a14:m>
                  <m:oMath xmlns:m="http://schemas.openxmlformats.org/officeDocument/2006/math">
                    <m:r>
                      <a:rPr lang="en-US" altLang="zh-CN" b="0" i="1" dirty="0" smtClean="0">
                        <a:effectLst/>
                        <a:latin typeface="Cambria Math" panose="02040503050406030204" pitchFamily="18" charset="0"/>
                      </a:rPr>
                      <m:t>𝑖</m:t>
                    </m:r>
                  </m:oMath>
                </a14:m>
                <a:r>
                  <a:rPr lang="en-US" altLang="zh-CN" b="0" i="0" dirty="0">
                    <a:effectLst/>
                    <a:latin typeface="-apple-system"/>
                  </a:rPr>
                  <a:t> </a:t>
                </a:r>
                <a:r>
                  <a:rPr lang="zh-CN" altLang="en-US" b="0" i="0" dirty="0">
                    <a:effectLst/>
                    <a:latin typeface="-apple-system"/>
                  </a:rPr>
                  <a:t>级代价是该序列所有子串的 </a:t>
                </a:r>
                <a14:m>
                  <m:oMath xmlns:m="http://schemas.openxmlformats.org/officeDocument/2006/math">
                    <m:r>
                      <a:rPr lang="en-US" altLang="zh-CN" b="0" i="1" dirty="0" smtClean="0">
                        <a:effectLst/>
                        <a:latin typeface="Cambria Math" panose="02040503050406030204" pitchFamily="18" charset="0"/>
                      </a:rPr>
                      <m:t>𝑖</m:t>
                    </m:r>
                    <m:r>
                      <a:rPr lang="en-US" altLang="zh-CN" b="0" i="1" dirty="0" smtClean="0">
                        <a:effectLst/>
                        <a:latin typeface="Cambria Math" panose="02040503050406030204" pitchFamily="18" charset="0"/>
                      </a:rPr>
                      <m:t>−1</m:t>
                    </m:r>
                  </m:oMath>
                </a14:m>
                <a:r>
                  <a:rPr lang="en-US" altLang="zh-CN" b="0" i="0" dirty="0">
                    <a:effectLst/>
                    <a:latin typeface="-apple-system"/>
                  </a:rPr>
                  <a:t> </a:t>
                </a:r>
                <a:r>
                  <a:rPr lang="zh-CN" altLang="en-US" b="0" i="0" dirty="0">
                    <a:effectLst/>
                    <a:latin typeface="-apple-system"/>
                  </a:rPr>
                  <a:t>级代价之和。</a:t>
                </a:r>
              </a:p>
              <a:p>
                <a:pPr algn="l"/>
                <a:r>
                  <a:rPr lang="zh-CN" altLang="en-US" b="0" i="0" dirty="0">
                    <a:effectLst/>
                    <a:latin typeface="-apple-system"/>
                  </a:rPr>
                  <a:t>给定一个长度为 </a:t>
                </a:r>
                <a14:m>
                  <m:oMath xmlns:m="http://schemas.openxmlformats.org/officeDocument/2006/math">
                    <m:r>
                      <a:rPr lang="en-US" altLang="zh-CN" b="0" i="1" dirty="0" smtClean="0">
                        <a:effectLst/>
                        <a:latin typeface="Cambria Math" panose="02040503050406030204" pitchFamily="18" charset="0"/>
                      </a:rPr>
                      <m:t>𝑁</m:t>
                    </m:r>
                  </m:oMath>
                </a14:m>
                <a:r>
                  <a:rPr lang="en-US" altLang="zh-CN" b="0" i="0" dirty="0">
                    <a:effectLst/>
                    <a:latin typeface="-apple-system"/>
                  </a:rPr>
                  <a:t> </a:t>
                </a:r>
                <a:r>
                  <a:rPr lang="zh-CN" altLang="en-US" b="0" i="0" dirty="0">
                    <a:effectLst/>
                    <a:latin typeface="-apple-system"/>
                  </a:rPr>
                  <a:t>的括号序列 </a:t>
                </a:r>
                <a14:m>
                  <m:oMath xmlns:m="http://schemas.openxmlformats.org/officeDocument/2006/math">
                    <m:r>
                      <a:rPr lang="en-US" altLang="zh-CN" b="0" i="1" dirty="0" smtClean="0">
                        <a:effectLst/>
                        <a:latin typeface="Cambria Math" panose="02040503050406030204" pitchFamily="18" charset="0"/>
                      </a:rPr>
                      <m:t>𝑆</m:t>
                    </m:r>
                  </m:oMath>
                </a14:m>
                <a:r>
                  <a:rPr lang="zh-CN" altLang="en-US" b="0" i="0" dirty="0">
                    <a:effectLst/>
                    <a:latin typeface="-apple-system"/>
                  </a:rPr>
                  <a:t>，求 </a:t>
                </a:r>
                <a14:m>
                  <m:oMath xmlns:m="http://schemas.openxmlformats.org/officeDocument/2006/math">
                    <m:r>
                      <a:rPr lang="en-US" altLang="zh-CN" b="0" i="1" dirty="0" smtClean="0">
                        <a:effectLst/>
                        <a:latin typeface="Cambria Math" panose="02040503050406030204" pitchFamily="18" charset="0"/>
                      </a:rPr>
                      <m:t>𝑆</m:t>
                    </m:r>
                  </m:oMath>
                </a14:m>
                <a:r>
                  <a:rPr lang="en-US" altLang="zh-CN" b="0" i="0" dirty="0">
                    <a:effectLst/>
                    <a:latin typeface="-apple-system"/>
                  </a:rPr>
                  <a:t> </a:t>
                </a:r>
                <a:r>
                  <a:rPr lang="zh-CN" altLang="en-US" b="0" i="0" dirty="0">
                    <a:effectLst/>
                    <a:latin typeface="-apple-system"/>
                  </a:rPr>
                  <a:t>的 </a:t>
                </a:r>
                <a14:m>
                  <m:oMath xmlns:m="http://schemas.openxmlformats.org/officeDocument/2006/math">
                    <m:r>
                      <a:rPr lang="en-US" altLang="zh-CN" b="0" i="1" dirty="0" smtClean="0">
                        <a:effectLst/>
                        <a:latin typeface="Cambria Math" panose="02040503050406030204" pitchFamily="18" charset="0"/>
                      </a:rPr>
                      <m:t>𝐾</m:t>
                    </m:r>
                  </m:oMath>
                </a14:m>
                <a:r>
                  <a:rPr lang="en-US" altLang="zh-CN" b="0" i="0" dirty="0">
                    <a:effectLst/>
                    <a:latin typeface="-apple-system"/>
                  </a:rPr>
                  <a:t> </a:t>
                </a:r>
                <a:r>
                  <a:rPr lang="zh-CN" altLang="en-US" b="0" i="0" dirty="0">
                    <a:effectLst/>
                    <a:latin typeface="-apple-system"/>
                  </a:rPr>
                  <a:t>级代价和。答案可能会很大，你只需要输出对 </a:t>
                </a:r>
                <a14:m>
                  <m:oMath xmlns:m="http://schemas.openxmlformats.org/officeDocument/2006/math">
                    <m:r>
                      <a:rPr lang="en-US" altLang="zh-CN" b="0" i="1" dirty="0" smtClean="0">
                        <a:effectLst/>
                        <a:latin typeface="Cambria Math" panose="02040503050406030204" pitchFamily="18" charset="0"/>
                      </a:rPr>
                      <m:t>998244353</m:t>
                    </m:r>
                  </m:oMath>
                </a14:m>
                <a:r>
                  <a:rPr lang="en-US" altLang="zh-CN" b="0" i="0" dirty="0">
                    <a:effectLst/>
                    <a:latin typeface="-apple-system"/>
                  </a:rPr>
                  <a:t> </a:t>
                </a:r>
                <a:r>
                  <a:rPr lang="zh-CN" altLang="en-US" b="0" i="0" dirty="0">
                    <a:effectLst/>
                    <a:latin typeface="-apple-system"/>
                  </a:rPr>
                  <a:t>取模后的结果。</a:t>
                </a:r>
              </a:p>
              <a:p>
                <a:pPr algn="l"/>
                <a:endParaRPr lang="zh-CN" altLang="en-US" b="0" i="0" dirty="0">
                  <a:effectLst/>
                  <a:latin typeface="-apple-system"/>
                </a:endParaRPr>
              </a:p>
              <a:p>
                <a:pPr algn="l"/>
                <a14:m>
                  <m:oMath xmlns:m="http://schemas.openxmlformats.org/officeDocument/2006/math">
                    <m:r>
                      <a:rPr lang="en-US" altLang="zh-CN" b="0" i="1" dirty="0" smtClean="0">
                        <a:effectLst/>
                        <a:latin typeface="Cambria Math" panose="02040503050406030204" pitchFamily="18" charset="0"/>
                      </a:rPr>
                      <m:t>1≤</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𝐾</m:t>
                    </m:r>
                    <m:r>
                      <a:rPr lang="en-US" altLang="zh-CN" b="0" i="1" dirty="0" smtClean="0">
                        <a:effectLst/>
                        <a:latin typeface="Cambria Math" panose="02040503050406030204" pitchFamily="18" charset="0"/>
                      </a:rPr>
                      <m:t>≤</m:t>
                    </m:r>
                    <m:sSup>
                      <m:sSupPr>
                        <m:ctrlPr>
                          <a:rPr lang="en-US"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6</m:t>
                        </m:r>
                      </m:sup>
                    </m:sSup>
                  </m:oMath>
                </a14:m>
                <a:r>
                  <a:rPr lang="zh-CN" altLang="en-US" dirty="0"/>
                  <a:t>。</a:t>
                </a:r>
              </a:p>
            </p:txBody>
          </p:sp>
        </mc:Choice>
        <mc:Fallback xmlns="">
          <p:sp>
            <p:nvSpPr>
              <p:cNvPr id="3" name="内容占位符 2">
                <a:extLst>
                  <a:ext uri="{FF2B5EF4-FFF2-40B4-BE49-F238E27FC236}">
                    <a16:creationId xmlns:a16="http://schemas.microsoft.com/office/drawing/2014/main" id="{5CA6517B-4064-4D25-80FF-0CFB6FAF79D0}"/>
                  </a:ext>
                </a:extLst>
              </p:cNvPr>
              <p:cNvSpPr>
                <a:spLocks noGrp="1" noRot="1" noChangeAspect="1" noMove="1" noResize="1" noEditPoints="1" noAdjustHandles="1" noChangeArrowheads="1" noChangeShapeType="1" noTextEdit="1"/>
              </p:cNvSpPr>
              <p:nvPr>
                <p:ph idx="1"/>
              </p:nvPr>
            </p:nvSpPr>
            <p:spPr>
              <a:blipFill>
                <a:blip r:embed="rId2"/>
                <a:stretch>
                  <a:fillRect l="-1043" t="-238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75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C003E-F0EE-48EE-AE9B-D2BAFFF921F3}"/>
              </a:ext>
            </a:extLst>
          </p:cNvPr>
          <p:cNvSpPr>
            <a:spLocks noGrp="1"/>
          </p:cNvSpPr>
          <p:nvPr>
            <p:ph type="title"/>
          </p:nvPr>
        </p:nvSpPr>
        <p:spPr>
          <a:xfrm>
            <a:off x="838200" y="329938"/>
            <a:ext cx="10515600" cy="1325563"/>
          </a:xfrm>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AF2C87-7118-45BC-A668-82A13117FD72}"/>
                  </a:ext>
                </a:extLst>
              </p:cNvPr>
              <p:cNvSpPr>
                <a:spLocks noGrp="1"/>
              </p:cNvSpPr>
              <p:nvPr>
                <p:ph idx="1"/>
              </p:nvPr>
            </p:nvSpPr>
            <p:spPr>
              <a:xfrm>
                <a:off x="838200" y="1470582"/>
                <a:ext cx="10924488" cy="6136850"/>
              </a:xfrm>
            </p:spPr>
            <p:txBody>
              <a:bodyPr>
                <a:normAutofit/>
              </a:bodyPr>
              <a:lstStyle/>
              <a:p>
                <a:r>
                  <a:rPr lang="en-US" altLang="zh-CN" dirty="0"/>
                  <a:t>Subtask 1</a:t>
                </a:r>
                <a:r>
                  <a:rPr lang="zh-CN" altLang="en-US" dirty="0"/>
                  <a:t>：读题分，不论你是爆搜</a:t>
                </a:r>
                <a:r>
                  <a:rPr lang="en-US" altLang="zh-CN" dirty="0"/>
                  <a:t>/</a:t>
                </a:r>
                <a:r>
                  <a:rPr lang="zh-CN" altLang="en-US" dirty="0"/>
                  <a:t>枚举</a:t>
                </a:r>
                <a:r>
                  <a:rPr lang="en-US" altLang="zh-CN" dirty="0"/>
                  <a:t>/</a:t>
                </a:r>
                <a:r>
                  <a:rPr lang="zh-CN" altLang="en-US" dirty="0"/>
                  <a:t>打表，还是等等，都可以过。</a:t>
                </a:r>
                <a:endParaRPr lang="en-US" altLang="zh-CN" dirty="0"/>
              </a:p>
              <a:p>
                <a:r>
                  <a:rPr lang="en-US" altLang="zh-CN" dirty="0"/>
                  <a:t>Subtask 2</a:t>
                </a:r>
                <a:r>
                  <a:rPr lang="zh-CN" altLang="en-US" dirty="0"/>
                  <a:t>：枚举一个左端点，然后在枚举右端点的过程中记录答案，可以做到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(1)</m:t>
                    </m:r>
                  </m:oMath>
                </a14:m>
                <a:r>
                  <a:rPr lang="en-US" altLang="zh-CN" dirty="0"/>
                  <a:t> </a:t>
                </a:r>
                <a:r>
                  <a:rPr lang="zh-CN" altLang="en-US" dirty="0"/>
                  <a:t>求出一个子串的 </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级偏值，最后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oMath>
                </a14:m>
                <a:r>
                  <a:rPr lang="en-US" altLang="zh-CN" dirty="0"/>
                  <a:t> </a:t>
                </a:r>
                <a:r>
                  <a:rPr lang="zh-CN" altLang="en-US" dirty="0"/>
                  <a:t>统计一下。总的时间复杂度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m:t>
                    </m:r>
                  </m:oMath>
                </a14:m>
                <a:r>
                  <a:rPr lang="zh-CN" altLang="en-US" dirty="0"/>
                  <a:t>。</a:t>
                </a:r>
                <a:endParaRPr lang="en-US" altLang="zh-CN" dirty="0">
                  <a:latin typeface="-apple-system"/>
                </a:endParaRPr>
              </a:p>
              <a:p>
                <a:pPr algn="l"/>
                <a:r>
                  <a:rPr lang="en-US" altLang="zh-CN" dirty="0"/>
                  <a:t>Subtask 3</a:t>
                </a:r>
                <a:r>
                  <a:rPr lang="zh-CN" altLang="en-US" dirty="0"/>
                  <a:t>：</a:t>
                </a:r>
                <a:r>
                  <a:rPr lang="zh-CN" altLang="en-US" b="0" i="0" dirty="0">
                    <a:effectLst/>
                    <a:latin typeface="-apple-system"/>
                  </a:rPr>
                  <a:t>我们可以对每个括号算贡献。</a:t>
                </a:r>
              </a:p>
              <a:p>
                <a:pPr algn="l"/>
                <a:r>
                  <a:rPr lang="zh-CN" altLang="en-US" b="0" i="0" dirty="0">
                    <a:effectLst/>
                    <a:latin typeface="-apple-system"/>
                  </a:rPr>
                  <a:t>假设第 </a:t>
                </a:r>
                <a14:m>
                  <m:oMath xmlns:m="http://schemas.openxmlformats.org/officeDocument/2006/math">
                    <m:r>
                      <a:rPr lang="en-US" altLang="zh-CN" b="0" i="1" dirty="0" smtClean="0">
                        <a:effectLst/>
                        <a:latin typeface="Cambria Math" panose="02040503050406030204" pitchFamily="18" charset="0"/>
                      </a:rPr>
                      <m:t>𝑖</m:t>
                    </m:r>
                  </m:oMath>
                </a14:m>
                <a:r>
                  <a:rPr lang="en-US" altLang="zh-CN" b="0" i="0" dirty="0">
                    <a:effectLst/>
                    <a:latin typeface="-apple-system"/>
                  </a:rPr>
                  <a:t> </a:t>
                </a:r>
                <a:r>
                  <a:rPr lang="zh-CN" altLang="en-US" b="0" i="0" dirty="0">
                    <a:effectLst/>
                    <a:latin typeface="-apple-system"/>
                  </a:rPr>
                  <a:t>个位置为 </a:t>
                </a:r>
                <a:r>
                  <a:rPr lang="en-US" altLang="zh-CN" dirty="0">
                    <a:latin typeface="KaTeX_Main"/>
                  </a:rPr>
                  <a:t>(</a:t>
                </a:r>
                <a:r>
                  <a:rPr lang="zh-CN" altLang="en-US" b="0" i="0" dirty="0">
                    <a:effectLst/>
                    <a:latin typeface="-apple-system"/>
                  </a:rPr>
                  <a:t>，第一个与之匹配的 </a:t>
                </a:r>
                <a:r>
                  <a:rPr lang="en-US" altLang="zh-CN" dirty="0">
                    <a:latin typeface="KaTeX_Main"/>
                  </a:rPr>
                  <a:t>)</a:t>
                </a:r>
                <a:r>
                  <a:rPr lang="en-US" altLang="zh-CN" b="0" i="0" dirty="0">
                    <a:effectLst/>
                    <a:latin typeface="-apple-system"/>
                  </a:rPr>
                  <a:t> </a:t>
                </a:r>
                <a:r>
                  <a:rPr lang="zh-CN" altLang="en-US" b="0" i="0" dirty="0">
                    <a:effectLst/>
                    <a:latin typeface="-apple-system"/>
                  </a:rPr>
                  <a:t>在 </a:t>
                </a:r>
                <a14:m>
                  <m:oMath xmlns:m="http://schemas.openxmlformats.org/officeDocument/2006/math">
                    <m:r>
                      <a:rPr lang="en-US" altLang="zh-CN" b="0" i="1" dirty="0" smtClean="0">
                        <a:effectLst/>
                        <a:latin typeface="Cambria Math" panose="02040503050406030204" pitchFamily="18" charset="0"/>
                      </a:rPr>
                      <m:t>𝑗</m:t>
                    </m:r>
                  </m:oMath>
                </a14:m>
                <a:r>
                  <a:rPr lang="zh-CN" altLang="en-US" b="0" i="0" dirty="0">
                    <a:effectLst/>
                    <a:latin typeface="-apple-system"/>
                  </a:rPr>
                  <a:t>，则这个 </a:t>
                </a:r>
                <a:r>
                  <a:rPr lang="en-US" altLang="zh-CN" dirty="0">
                    <a:latin typeface="KaTeX_Main"/>
                  </a:rPr>
                  <a:t>(</a:t>
                </a:r>
                <a:r>
                  <a:rPr lang="en-US" altLang="zh-CN" b="0" i="0" dirty="0">
                    <a:effectLst/>
                    <a:latin typeface="-apple-system"/>
                  </a:rPr>
                  <a:t> </a:t>
                </a:r>
                <a:r>
                  <a:rPr lang="zh-CN" altLang="en-US" b="0" i="0" dirty="0">
                    <a:effectLst/>
                    <a:latin typeface="-apple-system"/>
                  </a:rPr>
                  <a:t>对答案的贡献为 </a:t>
                </a:r>
                <a14:m>
                  <m:oMath xmlns:m="http://schemas.openxmlformats.org/officeDocument/2006/math">
                    <m:r>
                      <a:rPr lang="en-US" altLang="zh-CN" b="0" i="1" dirty="0" smtClean="0">
                        <a:effectLst/>
                        <a:latin typeface="Cambria Math" panose="02040503050406030204" pitchFamily="18" charset="0"/>
                      </a:rPr>
                      <m:t>𝑖</m:t>
                    </m:r>
                    <m:r>
                      <a:rPr lang="en-US" altLang="zh-CN" b="0" i="1" dirty="0">
                        <a:effectLst/>
                        <a:latin typeface="Cambria Math" panose="02040503050406030204" pitchFamily="18" charset="0"/>
                      </a:rPr>
                      <m:t> </m:t>
                    </m:r>
                    <m:r>
                      <a:rPr lang="en-US" altLang="zh-CN" b="0" i="1" dirty="0" smtClean="0">
                        <a:effectLst/>
                        <a:latin typeface="Cambria Math" panose="02040503050406030204" pitchFamily="18" charset="0"/>
                      </a:rPr>
                      <m:t>×</m:t>
                    </m:r>
                    <m:r>
                      <a:rPr lang="en-US" altLang="zh-CN" b="0" i="1" dirty="0">
                        <a:effectLst/>
                        <a:latin typeface="Cambria Math" panose="02040503050406030204" pitchFamily="18" charset="0"/>
                      </a:rPr>
                      <m:t> </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𝑗</m:t>
                    </m:r>
                    <m:r>
                      <a:rPr lang="en-US" altLang="zh-CN" b="0" i="1" dirty="0">
                        <a:effectLst/>
                        <a:latin typeface="Cambria Math" panose="02040503050406030204" pitchFamily="18" charset="0"/>
                      </a:rPr>
                      <m:t> </m:t>
                    </m:r>
                    <m:r>
                      <a:rPr lang="en-US" altLang="zh-CN" b="0" i="1" dirty="0" smtClean="0">
                        <a:effectLst/>
                        <a:latin typeface="Cambria Math" panose="02040503050406030204" pitchFamily="18" charset="0"/>
                      </a:rPr>
                      <m:t>– </m:t>
                    </m:r>
                    <m:r>
                      <a:rPr lang="en-US" altLang="zh-CN" b="0" i="1" dirty="0" err="1" smtClean="0">
                        <a:effectLst/>
                        <a:latin typeface="Cambria Math" panose="02040503050406030204" pitchFamily="18" charset="0"/>
                      </a:rPr>
                      <m:t>𝑖</m:t>
                    </m:r>
                    <m:r>
                      <a:rPr lang="en-US" altLang="zh-CN" b="0" i="1" dirty="0">
                        <a:effectLst/>
                        <a:latin typeface="Cambria Math" panose="02040503050406030204" pitchFamily="18" charset="0"/>
                      </a:rPr>
                      <m:t>)</m:t>
                    </m:r>
                  </m:oMath>
                </a14:m>
                <a:r>
                  <a:rPr lang="zh-CN" altLang="en-US" b="0" i="0" dirty="0">
                    <a:effectLst/>
                    <a:latin typeface="-apple-system"/>
                  </a:rPr>
                  <a:t>。</a:t>
                </a:r>
              </a:p>
              <a:p>
                <a:pPr algn="l"/>
                <a:r>
                  <a:rPr lang="zh-CN" altLang="en-US" b="0" i="0" dirty="0">
                    <a:effectLst/>
                    <a:latin typeface="-apple-system"/>
                  </a:rPr>
                  <a:t>同理，假设第 </a:t>
                </a:r>
                <a14:m>
                  <m:oMath xmlns:m="http://schemas.openxmlformats.org/officeDocument/2006/math">
                    <m:r>
                      <a:rPr lang="en-US" altLang="zh-CN" b="0" i="1" dirty="0" smtClean="0">
                        <a:effectLst/>
                        <a:latin typeface="Cambria Math" panose="02040503050406030204" pitchFamily="18" charset="0"/>
                      </a:rPr>
                      <m:t>𝑖</m:t>
                    </m:r>
                    <m:r>
                      <a:rPr lang="en-US" altLang="zh-CN" b="0" i="1" dirty="0" smtClean="0">
                        <a:effectLst/>
                        <a:latin typeface="Cambria Math" panose="02040503050406030204" pitchFamily="18" charset="0"/>
                      </a:rPr>
                      <m:t> </m:t>
                    </m:r>
                  </m:oMath>
                </a14:m>
                <a:r>
                  <a:rPr lang="zh-CN" altLang="en-US" b="0" i="0" dirty="0">
                    <a:effectLst/>
                    <a:latin typeface="-apple-system"/>
                  </a:rPr>
                  <a:t>个位置为 </a:t>
                </a:r>
                <a:r>
                  <a:rPr lang="en-US" altLang="zh-CN" dirty="0">
                    <a:latin typeface="KaTeX_Main"/>
                  </a:rPr>
                  <a:t>)</a:t>
                </a:r>
                <a:r>
                  <a:rPr lang="zh-CN" altLang="en-US" b="0" i="0" dirty="0">
                    <a:effectLst/>
                    <a:latin typeface="-apple-system"/>
                  </a:rPr>
                  <a:t>，第一个与之匹配的 </a:t>
                </a:r>
                <a:r>
                  <a:rPr lang="en-US" altLang="zh-CN" dirty="0">
                    <a:latin typeface="KaTeX_Main"/>
                  </a:rPr>
                  <a:t>(</a:t>
                </a:r>
                <a:r>
                  <a:rPr lang="en-US" altLang="zh-CN" b="0" i="0" dirty="0">
                    <a:effectLst/>
                    <a:latin typeface="-apple-system"/>
                  </a:rPr>
                  <a:t> </a:t>
                </a:r>
                <a:r>
                  <a:rPr lang="zh-CN" altLang="en-US" b="0" i="0" dirty="0">
                    <a:effectLst/>
                    <a:latin typeface="-apple-system"/>
                  </a:rPr>
                  <a:t>在 </a:t>
                </a:r>
                <a14:m>
                  <m:oMath xmlns:m="http://schemas.openxmlformats.org/officeDocument/2006/math">
                    <m:r>
                      <a:rPr lang="en-US" altLang="zh-CN" b="0" i="1" dirty="0" smtClean="0">
                        <a:effectLst/>
                        <a:latin typeface="Cambria Math" panose="02040503050406030204" pitchFamily="18" charset="0"/>
                      </a:rPr>
                      <m:t>𝑗</m:t>
                    </m:r>
                  </m:oMath>
                </a14:m>
                <a:r>
                  <a:rPr lang="zh-CN" altLang="en-US" b="0" i="0" dirty="0">
                    <a:effectLst/>
                    <a:latin typeface="-apple-system"/>
                  </a:rPr>
                  <a:t>，则这个 </a:t>
                </a:r>
                <a:r>
                  <a:rPr lang="en-US" altLang="zh-CN" dirty="0">
                    <a:latin typeface="KaTeX_Main"/>
                  </a:rPr>
                  <a:t>)</a:t>
                </a:r>
                <a:r>
                  <a:rPr lang="en-US" altLang="zh-CN" b="0" i="0" dirty="0">
                    <a:effectLst/>
                    <a:latin typeface="-apple-system"/>
                  </a:rPr>
                  <a:t> </a:t>
                </a:r>
                <a:r>
                  <a:rPr lang="zh-CN" altLang="en-US" b="0" i="0" dirty="0">
                    <a:effectLst/>
                    <a:latin typeface="-apple-system"/>
                  </a:rPr>
                  <a:t>对答案的贡献为 </a:t>
                </a:r>
                <a14:m>
                  <m:oMath xmlns:m="http://schemas.openxmlformats.org/officeDocument/2006/math">
                    <m:d>
                      <m:dPr>
                        <m:ctrlPr>
                          <a:rPr lang="en-US" altLang="zh-CN" b="0" i="1" dirty="0" smtClean="0">
                            <a:effectLst/>
                            <a:latin typeface="Cambria Math" panose="02040503050406030204" pitchFamily="18" charset="0"/>
                          </a:rPr>
                        </m:ctrlPr>
                      </m:dPr>
                      <m:e>
                        <m:r>
                          <a:rPr lang="en-US" altLang="zh-CN" b="0" i="1" dirty="0" smtClean="0">
                            <a:effectLst/>
                            <a:latin typeface="Cambria Math" panose="02040503050406030204" pitchFamily="18" charset="0"/>
                          </a:rPr>
                          <m:t>𝑛</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𝑖</m:t>
                        </m:r>
                        <m:r>
                          <a:rPr lang="en-US" altLang="zh-CN" b="0" i="1" dirty="0" smtClean="0">
                            <a:effectLst/>
                            <a:latin typeface="Cambria Math" panose="02040503050406030204" pitchFamily="18" charset="0"/>
                          </a:rPr>
                          <m:t>+1</m:t>
                        </m:r>
                      </m:e>
                    </m:d>
                    <m:r>
                      <a:rPr lang="en-US" altLang="zh-CN" b="0" i="1" dirty="0" smtClean="0">
                        <a:effectLst/>
                        <a:latin typeface="Cambria Math" panose="02040503050406030204" pitchFamily="18" charset="0"/>
                      </a:rPr>
                      <m:t>× (</m:t>
                    </m:r>
                    <m:r>
                      <a:rPr lang="en-US" altLang="zh-CN" b="0" i="1" dirty="0" err="1" smtClean="0">
                        <a:effectLst/>
                        <a:latin typeface="Cambria Math" panose="02040503050406030204" pitchFamily="18" charset="0"/>
                      </a:rPr>
                      <m:t>𝑖</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𝑗</m:t>
                    </m:r>
                    <m:r>
                      <a:rPr lang="en-US" altLang="zh-CN" b="0" i="1" dirty="0" smtClean="0">
                        <a:effectLst/>
                        <a:latin typeface="Cambria Math" panose="02040503050406030204" pitchFamily="18" charset="0"/>
                      </a:rPr>
                      <m:t>)</m:t>
                    </m:r>
                  </m:oMath>
                </a14:m>
                <a:r>
                  <a:rPr lang="zh-CN" altLang="en-US" b="0" i="0" dirty="0">
                    <a:effectLst/>
                    <a:latin typeface="-apple-system"/>
                  </a:rPr>
                  <a:t>。</a:t>
                </a:r>
              </a:p>
              <a:p>
                <a:pPr algn="l"/>
                <a:r>
                  <a:rPr lang="zh-CN" altLang="en-US" b="0" i="0" dirty="0">
                    <a:effectLst/>
                    <a:latin typeface="-apple-system"/>
                  </a:rPr>
                  <a:t>时间复杂度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oMath>
                </a14:m>
                <a:r>
                  <a:rPr lang="zh-CN" altLang="en-US" b="0" i="0" dirty="0">
                    <a:effectLst/>
                    <a:latin typeface="-apple-system"/>
                  </a:rPr>
                  <a:t>。</a:t>
                </a:r>
              </a:p>
              <a:p>
                <a:endParaRPr lang="zh-CN" altLang="en-US" dirty="0"/>
              </a:p>
            </p:txBody>
          </p:sp>
        </mc:Choice>
        <mc:Fallback xmlns="">
          <p:sp>
            <p:nvSpPr>
              <p:cNvPr id="3" name="内容占位符 2">
                <a:extLst>
                  <a:ext uri="{FF2B5EF4-FFF2-40B4-BE49-F238E27FC236}">
                    <a16:creationId xmlns:a16="http://schemas.microsoft.com/office/drawing/2014/main" id="{DDAF2C87-7118-45BC-A668-82A13117FD72}"/>
                  </a:ext>
                </a:extLst>
              </p:cNvPr>
              <p:cNvSpPr>
                <a:spLocks noGrp="1" noRot="1" noChangeAspect="1" noMove="1" noResize="1" noEditPoints="1" noAdjustHandles="1" noChangeArrowheads="1" noChangeShapeType="1" noTextEdit="1"/>
              </p:cNvSpPr>
              <p:nvPr>
                <p:ph idx="1"/>
              </p:nvPr>
            </p:nvSpPr>
            <p:spPr>
              <a:xfrm>
                <a:off x="838200" y="1470582"/>
                <a:ext cx="10924488" cy="6136850"/>
              </a:xfrm>
              <a:blipFill>
                <a:blip r:embed="rId2"/>
                <a:stretch>
                  <a:fillRect l="-1004" t="-1787" r="-29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4265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2ECE-6238-4932-A147-AA885A2A7BF8}"/>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4695501-AAAE-45A3-8CB0-6A07E93EDC0E}"/>
                  </a:ext>
                </a:extLst>
              </p:cNvPr>
              <p:cNvSpPr>
                <a:spLocks noGrp="1"/>
              </p:cNvSpPr>
              <p:nvPr>
                <p:ph idx="1"/>
              </p:nvPr>
            </p:nvSpPr>
            <p:spPr/>
            <p:txBody>
              <a:bodyPr/>
              <a:lstStyle/>
              <a:p>
                <a:r>
                  <a:rPr lang="en-US" altLang="zh-CN" dirty="0"/>
                  <a:t>Subtask 4</a:t>
                </a:r>
                <a:r>
                  <a:rPr lang="zh-CN" altLang="en-US" dirty="0"/>
                  <a:t>：记忆化搜索。</a:t>
                </a:r>
              </a:p>
              <a:p>
                <a:r>
                  <a:rPr lang="zh-CN" altLang="en-US" dirty="0"/>
                  <a:t>首先 </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 </m:t>
                    </m:r>
                  </m:oMath>
                </a14:m>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oMath>
                </a14:m>
                <a:r>
                  <a:rPr lang="en-US" altLang="zh-CN" dirty="0"/>
                  <a:t> </a:t>
                </a:r>
                <a:r>
                  <a:rPr lang="zh-CN" altLang="en-US" dirty="0"/>
                  <a:t>求出所有子串的 </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级偏值。定义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𝑙</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oMath>
                </a14:m>
                <a:r>
                  <a:rPr lang="zh-CN" altLang="en-US" dirty="0"/>
                  <a:t>为串 </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𝑙</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𝑟</m:t>
                    </m:r>
                    <m:r>
                      <a:rPr lang="en-US" altLang="zh-CN" i="1" dirty="0" smtClean="0">
                        <a:latin typeface="Cambria Math" panose="02040503050406030204" pitchFamily="18" charset="0"/>
                      </a:rPr>
                      <m:t>]</m:t>
                    </m:r>
                  </m:oMath>
                </a14:m>
                <a:r>
                  <a:rPr lang="en-US" altLang="zh-CN" dirty="0"/>
                  <a:t> </a:t>
                </a:r>
                <a:r>
                  <a:rPr lang="zh-CN" altLang="en-US" dirty="0"/>
                  <a:t>的 </a:t>
                </a:r>
                <a14:m>
                  <m:oMath xmlns:m="http://schemas.openxmlformats.org/officeDocument/2006/math">
                    <m:r>
                      <a:rPr lang="en-US" altLang="zh-CN" i="1" dirty="0" smtClean="0">
                        <a:latin typeface="Cambria Math" panose="02040503050406030204" pitchFamily="18" charset="0"/>
                      </a:rPr>
                      <m:t>𝑖</m:t>
                    </m:r>
                    <m:r>
                      <a:rPr lang="en-US" altLang="zh-CN" i="1" dirty="0" smtClean="0">
                        <a:latin typeface="Cambria Math" panose="02040503050406030204" pitchFamily="18" charset="0"/>
                      </a:rPr>
                      <m:t> </m:t>
                    </m:r>
                  </m:oMath>
                </a14:m>
                <a:r>
                  <a:rPr lang="zh-CN" altLang="en-US" dirty="0"/>
                  <a:t>级贡献。</a:t>
                </a:r>
              </a:p>
              <a:p>
                <a:pPr marL="0" indent="0" algn="ctr">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𝑙</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up>
                          <m:r>
                            <a:rPr lang="en-US" altLang="zh-CN" b="0" i="1" dirty="0" smtClean="0">
                              <a:latin typeface="Cambria Math" panose="02040503050406030204" pitchFamily="18" charset="0"/>
                            </a:rPr>
                            <m:t>𝑟</m:t>
                          </m:r>
                        </m:sup>
                        <m:e>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up>
                              <m:r>
                                <a:rPr lang="en-US" altLang="zh-CN" b="0" i="1" dirty="0" smtClean="0">
                                  <a:latin typeface="Cambria Math" panose="02040503050406030204" pitchFamily="18" charset="0"/>
                                </a:rPr>
                                <m:t>𝑟</m:t>
                              </m:r>
                            </m:sup>
                            <m:e>
                              <m:r>
                                <a:rPr lang="en-US" altLang="zh-CN" b="0" i="1" dirty="0" smtClean="0">
                                  <a:latin typeface="Cambria Math" panose="02040503050406030204" pitchFamily="18" charset="0"/>
                                </a:rPr>
                                <m:t>𝑓</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e>
                          </m:nary>
                        </m:e>
                      </m:nary>
                    </m:oMath>
                  </m:oMathPara>
                </a14:m>
                <a:endParaRPr lang="en-US" altLang="zh-CN" dirty="0"/>
              </a:p>
              <a:p>
                <a:r>
                  <a:rPr lang="zh-CN" altLang="en-US" dirty="0"/>
                  <a:t>时间复杂度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^4</m:t>
                    </m:r>
                    <m:r>
                      <a:rPr lang="en-US" altLang="zh-CN" i="1" dirty="0" smtClean="0">
                        <a:latin typeface="Cambria Math" panose="02040503050406030204" pitchFamily="18" charset="0"/>
                      </a:rPr>
                      <m:t>𝐾</m:t>
                    </m:r>
                    <m:r>
                      <a:rPr lang="en-US" altLang="zh-CN" i="1" dirty="0" smtClean="0">
                        <a:latin typeface="Cambria Math" panose="02040503050406030204" pitchFamily="18" charset="0"/>
                      </a:rPr>
                      <m:t>)</m:t>
                    </m:r>
                  </m:oMath>
                </a14:m>
                <a:r>
                  <a:rPr lang="zh-CN" altLang="en-US" dirty="0"/>
                  <a:t>。常数优化 </a:t>
                </a:r>
                <a14:m>
                  <m:oMath xmlns:m="http://schemas.openxmlformats.org/officeDocument/2006/math">
                    <m:r>
                      <a:rPr lang="en-US" altLang="zh-CN" i="1" dirty="0" smtClean="0">
                        <a:latin typeface="Cambria Math" panose="02040503050406030204" pitchFamily="18" charset="0"/>
                      </a:rPr>
                      <m:t>+</m:t>
                    </m:r>
                  </m:oMath>
                </a14:m>
                <a:r>
                  <a:rPr lang="en-US" altLang="zh-CN" dirty="0"/>
                  <a:t> </a:t>
                </a:r>
                <a:r>
                  <a:rPr lang="zh-CN" altLang="en-US" dirty="0"/>
                  <a:t>跑不满 </a:t>
                </a:r>
                <a14:m>
                  <m:oMath xmlns:m="http://schemas.openxmlformats.org/officeDocument/2006/math">
                    <m:r>
                      <a:rPr lang="en-US" altLang="zh-CN" i="1" dirty="0" smtClean="0">
                        <a:latin typeface="Cambria Math" panose="02040503050406030204" pitchFamily="18" charset="0"/>
                      </a:rPr>
                      <m:t>+</m:t>
                    </m:r>
                  </m:oMath>
                </a14:m>
                <a:r>
                  <a:rPr lang="en-US" altLang="zh-CN" dirty="0"/>
                  <a:t> </a:t>
                </a:r>
                <a:r>
                  <a:rPr lang="en-US" altLang="zh-CN" dirty="0" err="1"/>
                  <a:t>luogu</a:t>
                </a:r>
                <a:r>
                  <a:rPr lang="en-US" altLang="zh-CN" dirty="0"/>
                  <a:t> </a:t>
                </a:r>
                <a:r>
                  <a:rPr lang="zh-CN" altLang="en-US" dirty="0"/>
                  <a:t>更新后的评测机可以通过。</a:t>
                </a:r>
              </a:p>
            </p:txBody>
          </p:sp>
        </mc:Choice>
        <mc:Fallback xmlns="">
          <p:sp>
            <p:nvSpPr>
              <p:cNvPr id="3" name="内容占位符 2">
                <a:extLst>
                  <a:ext uri="{FF2B5EF4-FFF2-40B4-BE49-F238E27FC236}">
                    <a16:creationId xmlns:a16="http://schemas.microsoft.com/office/drawing/2014/main" id="{44695501-AAAE-45A3-8CB0-6A07E93EDC0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6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2F797-BE4C-4D07-85CA-EFF88BC0F67A}"/>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B2F20C-8AC8-4F94-BA7C-630573FBE683}"/>
                  </a:ext>
                </a:extLst>
              </p:cNvPr>
              <p:cNvSpPr>
                <a:spLocks noGrp="1"/>
              </p:cNvSpPr>
              <p:nvPr>
                <p:ph idx="1"/>
              </p:nvPr>
            </p:nvSpPr>
            <p:spPr>
              <a:xfrm>
                <a:off x="838200" y="1847654"/>
                <a:ext cx="10515600" cy="5010346"/>
              </a:xfrm>
            </p:spPr>
            <p:txBody>
              <a:bodyPr>
                <a:normAutofit/>
              </a:bodyPr>
              <a:lstStyle/>
              <a:p>
                <a:r>
                  <a:rPr lang="en-US" altLang="zh-CN" dirty="0"/>
                  <a:t>Subtask 6</a:t>
                </a:r>
                <a:r>
                  <a:rPr lang="zh-CN" altLang="en-US" dirty="0"/>
                  <a:t>：注意我们先讲 </a:t>
                </a:r>
                <a:r>
                  <a:rPr lang="en-US" altLang="zh-CN" dirty="0"/>
                  <a:t>Subtask 6</a:t>
                </a:r>
                <a:r>
                  <a:rPr lang="zh-CN" altLang="en-US" dirty="0"/>
                  <a:t>。</a:t>
                </a:r>
              </a:p>
              <a:p>
                <a:endParaRPr lang="zh-CN" altLang="en-US" dirty="0"/>
              </a:p>
              <a:p>
                <a:r>
                  <a:rPr lang="zh-CN" altLang="en-US" dirty="0"/>
                  <a:t>对于一个位置在 </a:t>
                </a:r>
                <a14:m>
                  <m:oMath xmlns:m="http://schemas.openxmlformats.org/officeDocument/2006/math">
                    <m:r>
                      <a:rPr lang="en-US" altLang="zh-CN" i="1" dirty="0" smtClean="0">
                        <a:latin typeface="Cambria Math" panose="02040503050406030204" pitchFamily="18" charset="0"/>
                      </a:rPr>
                      <m:t>𝑗</m:t>
                    </m:r>
                  </m:oMath>
                </a14:m>
                <a:r>
                  <a:rPr lang="en-US" altLang="zh-CN" dirty="0"/>
                  <a:t> </a:t>
                </a:r>
                <a:r>
                  <a:rPr lang="zh-CN" altLang="en-US" dirty="0"/>
                  <a:t>的右括号 </a:t>
                </a:r>
                <a:r>
                  <a:rPr lang="en-US" altLang="zh-CN" dirty="0"/>
                  <a:t>)</a:t>
                </a:r>
                <a:r>
                  <a:rPr lang="zh-CN" altLang="en-US" dirty="0"/>
                  <a:t>，第一个与之匹配的左括号的位置为 </a:t>
                </a:r>
                <a14:m>
                  <m:oMath xmlns:m="http://schemas.openxmlformats.org/officeDocument/2006/math">
                    <m:r>
                      <a:rPr lang="en-US" altLang="zh-CN" i="1" dirty="0" smtClean="0">
                        <a:latin typeface="Cambria Math" panose="02040503050406030204" pitchFamily="18" charset="0"/>
                      </a:rPr>
                      <m:t>𝑖</m:t>
                    </m:r>
                  </m:oMath>
                </a14:m>
                <a:r>
                  <a:rPr lang="zh-CN" altLang="en-US" dirty="0"/>
                  <a:t>，则只会对左端点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zh-CN" altLang="en-US" dirty="0"/>
                  <a:t>，右端点 </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𝑗</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的括号序列的 </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级偏值产生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的贡献。</a:t>
                </a:r>
              </a:p>
              <a:p>
                <a:r>
                  <a:rPr lang="zh-CN" altLang="en-US" dirty="0"/>
                  <a:t>扩展到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级偏值，不难发现只会对左端点 </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zh-CN" altLang="en-US" dirty="0"/>
                  <a:t>，右端点 </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𝑗</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的括号序列的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级偏值产生 </a:t>
                </a:r>
                <a14:m>
                  <m:oMath xmlns:m="http://schemas.openxmlformats.org/officeDocument/2006/math">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e>
                    </m:d>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+1) </m:t>
                    </m:r>
                  </m:oMath>
                </a14:m>
                <a:r>
                  <a:rPr lang="zh-CN" altLang="en-US" dirty="0"/>
                  <a:t>贡献。</a:t>
                </a:r>
              </a:p>
            </p:txBody>
          </p:sp>
        </mc:Choice>
        <mc:Fallback xmlns="">
          <p:sp>
            <p:nvSpPr>
              <p:cNvPr id="3" name="内容占位符 2">
                <a:extLst>
                  <a:ext uri="{FF2B5EF4-FFF2-40B4-BE49-F238E27FC236}">
                    <a16:creationId xmlns:a16="http://schemas.microsoft.com/office/drawing/2014/main" id="{46B2F20C-8AC8-4F94-BA7C-630573FBE683}"/>
                  </a:ext>
                </a:extLst>
              </p:cNvPr>
              <p:cNvSpPr>
                <a:spLocks noGrp="1" noRot="1" noChangeAspect="1" noMove="1" noResize="1" noEditPoints="1" noAdjustHandles="1" noChangeArrowheads="1" noChangeShapeType="1" noTextEdit="1"/>
              </p:cNvSpPr>
              <p:nvPr>
                <p:ph idx="1"/>
              </p:nvPr>
            </p:nvSpPr>
            <p:spPr>
              <a:xfrm>
                <a:off x="838200" y="1847654"/>
                <a:ext cx="10515600" cy="5010346"/>
              </a:xfrm>
              <a:blipFill>
                <a:blip r:embed="rId2"/>
                <a:stretch>
                  <a:fillRect l="-1043" t="-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248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C7483-17A5-4D5B-8224-D5C72259B079}"/>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9608D9-1801-448A-981F-F85E819F045D}"/>
                  </a:ext>
                </a:extLst>
              </p:cNvPr>
              <p:cNvSpPr>
                <a:spLocks noGrp="1"/>
              </p:cNvSpPr>
              <p:nvPr>
                <p:ph idx="1"/>
              </p:nvPr>
            </p:nvSpPr>
            <p:spPr/>
            <p:txBody>
              <a:bodyPr>
                <a:normAutofit/>
              </a:bodyPr>
              <a:lstStyle/>
              <a:p>
                <a:r>
                  <a:rPr lang="zh-CN" altLang="en-US" dirty="0"/>
                  <a:t>扩展到 </a:t>
                </a:r>
                <a14:m>
                  <m:oMath xmlns:m="http://schemas.openxmlformats.org/officeDocument/2006/math">
                    <m:r>
                      <a:rPr lang="en-US" altLang="zh-CN" i="1" dirty="0" smtClean="0">
                        <a:latin typeface="Cambria Math" panose="02040503050406030204" pitchFamily="18" charset="0"/>
                      </a:rPr>
                      <m:t>𝑘</m:t>
                    </m:r>
                  </m:oMath>
                </a14:m>
                <a:r>
                  <a:rPr lang="en-US" altLang="zh-CN" dirty="0"/>
                  <a:t> </a:t>
                </a:r>
                <a:r>
                  <a:rPr lang="zh-CN" altLang="en-US" dirty="0"/>
                  <a:t>级偏值，不难发现对答案的贡献为：</a:t>
                </a:r>
                <a:endParaRPr lang="en-US" altLang="zh-CN" dirty="0"/>
              </a:p>
              <a:p>
                <a:pPr marL="0" indent="0" algn="ctr">
                  <a:buNone/>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e>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m:rPr>
                                  <m:brk m:alnAt="23"/>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sub>
                            <m:sup>
                              <m:r>
                                <a:rPr lang="en-US" altLang="zh-CN" b="0" i="1" smtClean="0">
                                  <a:latin typeface="Cambria Math" panose="02040503050406030204" pitchFamily="18" charset="0"/>
                                </a:rPr>
                                <m:t>𝑗</m:t>
                              </m:r>
                            </m:sup>
                            <m:e>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m:rPr>
                                      <m:brk m:alnAt="23"/>
                                    </m:rP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e>
                                  <m:nary>
                                    <m:naryPr>
                                      <m:chr m:val="∑"/>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m:rPr>
                                              <m:brk m:alnAt="23"/>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m:rPr>
                                                  <m:brk m:alnAt="23"/>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1</m:t>
                                              </m:r>
                                            </m:e>
                                          </m:nary>
                                        </m:e>
                                      </m:nary>
                                    </m:e>
                                  </m:nary>
                                </m:e>
                              </m:nary>
                            </m:e>
                          </m:nary>
                        </m:e>
                      </m:nary>
                    </m:oMath>
                  </m:oMathPara>
                </a14:m>
                <a:endParaRPr lang="zh-CN" altLang="en-US" dirty="0"/>
              </a:p>
              <a:p>
                <a:r>
                  <a:rPr lang="zh-CN" altLang="en-US" dirty="0"/>
                  <a:t>考虑组合意义。这等价于我们以 </a:t>
                </a:r>
                <a14:m>
                  <m:oMath xmlns:m="http://schemas.openxmlformats.org/officeDocument/2006/math">
                    <m:r>
                      <a:rPr lang="en-US" altLang="zh-CN" i="1" dirty="0" smtClean="0">
                        <a:latin typeface="Cambria Math" panose="02040503050406030204" pitchFamily="18" charset="0"/>
                      </a:rPr>
                      <m:t>𝑗</m:t>
                    </m:r>
                  </m:oMath>
                </a14:m>
                <a:r>
                  <a:rPr lang="en-US" altLang="zh-CN" dirty="0"/>
                  <a:t> </a:t>
                </a:r>
                <a:r>
                  <a:rPr lang="zh-CN" altLang="en-US" dirty="0"/>
                  <a:t>为分界点，在左边（包括 </a:t>
                </a:r>
                <a14:m>
                  <m:oMath xmlns:m="http://schemas.openxmlformats.org/officeDocument/2006/math">
                    <m:r>
                      <a:rPr lang="en-US" altLang="zh-CN" i="1" dirty="0" smtClean="0">
                        <a:latin typeface="Cambria Math" panose="02040503050406030204" pitchFamily="18" charset="0"/>
                      </a:rPr>
                      <m:t>𝑗</m:t>
                    </m:r>
                  </m:oMath>
                </a14:m>
                <a:r>
                  <a:rPr lang="zh-CN" altLang="en-US" dirty="0"/>
                  <a:t>）选 </a:t>
                </a:r>
                <a14:m>
                  <m:oMath xmlns:m="http://schemas.openxmlformats.org/officeDocument/2006/math">
                    <m:r>
                      <a:rPr lang="en-US" altLang="zh-CN" i="1" dirty="0" smtClean="0">
                        <a:latin typeface="Cambria Math" panose="02040503050406030204" pitchFamily="18" charset="0"/>
                      </a:rPr>
                      <m:t>𝑘</m:t>
                    </m:r>
                  </m:oMath>
                </a14:m>
                <a:r>
                  <a:rPr lang="en-US" altLang="zh-CN" dirty="0"/>
                  <a:t> </a:t>
                </a:r>
                <a:r>
                  <a:rPr lang="zh-CN" altLang="en-US" dirty="0"/>
                  <a:t>个不减的位置，在右边（包括 </a:t>
                </a:r>
                <a14:m>
                  <m:oMath xmlns:m="http://schemas.openxmlformats.org/officeDocument/2006/math">
                    <m:r>
                      <a:rPr lang="en-US" altLang="zh-CN" i="1" dirty="0" smtClean="0">
                        <a:latin typeface="Cambria Math" panose="02040503050406030204" pitchFamily="18" charset="0"/>
                      </a:rPr>
                      <m:t>𝑗</m:t>
                    </m:r>
                  </m:oMath>
                </a14:m>
                <a:r>
                  <a:rPr lang="zh-CN" altLang="en-US" dirty="0"/>
                  <a:t>）选 </a:t>
                </a:r>
                <a14:m>
                  <m:oMath xmlns:m="http://schemas.openxmlformats.org/officeDocument/2006/math">
                    <m:r>
                      <a:rPr lang="en-US" altLang="zh-CN" i="1" dirty="0" smtClean="0">
                        <a:latin typeface="Cambria Math" panose="02040503050406030204" pitchFamily="18" charset="0"/>
                      </a:rPr>
                      <m:t>𝑘</m:t>
                    </m:r>
                  </m:oMath>
                </a14:m>
                <a:r>
                  <a:rPr lang="en-US" altLang="zh-CN" dirty="0"/>
                  <a:t> </a:t>
                </a:r>
                <a:r>
                  <a:rPr lang="zh-CN" altLang="en-US" dirty="0"/>
                  <a:t>个不减的位置，且左边必须要选择一个在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oMath>
                </a14:m>
                <a:r>
                  <a:rPr lang="zh-CN" altLang="en-US" dirty="0"/>
                  <a:t>之间的位置。</a:t>
                </a:r>
              </a:p>
            </p:txBody>
          </p:sp>
        </mc:Choice>
        <mc:Fallback xmlns="">
          <p:sp>
            <p:nvSpPr>
              <p:cNvPr id="3" name="内容占位符 2">
                <a:extLst>
                  <a:ext uri="{FF2B5EF4-FFF2-40B4-BE49-F238E27FC236}">
                    <a16:creationId xmlns:a16="http://schemas.microsoft.com/office/drawing/2014/main" id="{659608D9-1801-448A-981F-F85E819F045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5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B46166-B175-4A74-8EB7-9B3C2757A266}"/>
              </a:ext>
            </a:extLst>
          </p:cNvPr>
          <p:cNvSpPr>
            <a:spLocks noGrp="1"/>
          </p:cNvSpPr>
          <p:nvPr>
            <p:ph idx="1"/>
          </p:nvPr>
        </p:nvSpPr>
        <p:spPr>
          <a:xfrm>
            <a:off x="1615510" y="1016948"/>
            <a:ext cx="8960980" cy="4824103"/>
          </a:xfrm>
        </p:spPr>
        <p:txBody>
          <a:bodyPr/>
          <a:lstStyle/>
          <a:p>
            <a:r>
              <a:rPr lang="en-US" altLang="zh-CN" dirty="0"/>
              <a:t>Contents</a:t>
            </a:r>
          </a:p>
          <a:p>
            <a:r>
              <a:rPr lang="en-US" altLang="zh-CN" dirty="0"/>
              <a:t>A </a:t>
            </a:r>
            <a:r>
              <a:rPr lang="zh-CN" altLang="en-US" dirty="0"/>
              <a:t>正方</a:t>
            </a:r>
            <a:endParaRPr lang="en-US" altLang="zh-CN" dirty="0"/>
          </a:p>
          <a:p>
            <a:r>
              <a:rPr lang="en-US" altLang="zh-CN" dirty="0"/>
              <a:t>B </a:t>
            </a:r>
            <a:r>
              <a:rPr lang="zh-CN" altLang="en-US" dirty="0"/>
              <a:t>村国</a:t>
            </a:r>
            <a:endParaRPr lang="en-US" altLang="zh-CN" dirty="0"/>
          </a:p>
          <a:p>
            <a:r>
              <a:rPr lang="en-US" altLang="zh-CN" dirty="0"/>
              <a:t>C </a:t>
            </a:r>
            <a:r>
              <a:rPr lang="zh-CN" altLang="en-US" dirty="0"/>
              <a:t>括号</a:t>
            </a:r>
            <a:endParaRPr lang="en-US" altLang="zh-CN" dirty="0"/>
          </a:p>
          <a:p>
            <a:r>
              <a:rPr lang="en-US" altLang="zh-CN" dirty="0"/>
              <a:t>D </a:t>
            </a:r>
            <a:r>
              <a:rPr lang="zh-CN" altLang="en-US" dirty="0"/>
              <a:t>序列</a:t>
            </a:r>
            <a:endParaRPr lang="en-US" altLang="zh-CN" dirty="0"/>
          </a:p>
          <a:p>
            <a:r>
              <a:rPr lang="en-US" altLang="zh-CN" dirty="0"/>
              <a:t>E </a:t>
            </a:r>
            <a:r>
              <a:rPr lang="zh-CN" altLang="en-US" dirty="0"/>
              <a:t>数据</a:t>
            </a:r>
            <a:endParaRPr lang="en-US" altLang="zh-CN" dirty="0"/>
          </a:p>
          <a:p>
            <a:r>
              <a:rPr lang="en-US" altLang="zh-CN" dirty="0"/>
              <a:t>F </a:t>
            </a:r>
            <a:r>
              <a:rPr lang="zh-CN" altLang="en-US" dirty="0"/>
              <a:t>诗韵</a:t>
            </a:r>
          </a:p>
        </p:txBody>
      </p:sp>
    </p:spTree>
    <p:extLst>
      <p:ext uri="{BB962C8B-B14F-4D97-AF65-F5344CB8AC3E}">
        <p14:creationId xmlns:p14="http://schemas.microsoft.com/office/powerpoint/2010/main" val="3394527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E407F-F28B-4975-9051-94BFCBB7DC2C}"/>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46B086-A0F2-47F5-8197-EF42C238CCCA}"/>
                  </a:ext>
                </a:extLst>
              </p:cNvPr>
              <p:cNvSpPr>
                <a:spLocks noGrp="1"/>
              </p:cNvSpPr>
              <p:nvPr>
                <p:ph idx="1"/>
              </p:nvPr>
            </p:nvSpPr>
            <p:spPr>
              <a:xfrm>
                <a:off x="838199" y="1825625"/>
                <a:ext cx="10832185" cy="4351338"/>
              </a:xfrm>
            </p:spPr>
            <p:txBody>
              <a:bodyPr>
                <a:normAutofit/>
              </a:bodyPr>
              <a:lstStyle/>
              <a:p>
                <a:r>
                  <a:rPr lang="zh-CN" altLang="en-US" dirty="0"/>
                  <a:t>这样贡献为：</a:t>
                </a:r>
                <a:endParaRPr lang="en-US" altLang="zh-CN" dirty="0"/>
              </a:p>
              <a:p>
                <a:pPr marL="0" indent="0" algn="ctr">
                  <a:buNone/>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nary>
                            <m:naryPr>
                              <m:chr m:val="∑"/>
                              <m:supHide m:val="on"/>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1</m:t>
                              </m:r>
                            </m:e>
                          </m:nary>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i="1" smtClean="0">
                                  <a:latin typeface="Cambria Math" panose="02040503050406030204" pitchFamily="18" charset="0"/>
                                </a:rPr>
                                <m:t> </m:t>
                              </m:r>
                            </m:sub>
                            <m:sup/>
                            <m:e>
                              <m:r>
                                <a:rPr lang="en-US" altLang="zh-CN" i="1">
                                  <a:latin typeface="Cambria Math" panose="02040503050406030204" pitchFamily="18" charset="0"/>
                                </a:rPr>
                                <m:t>1</m:t>
                              </m:r>
                            </m:e>
                          </m:nary>
                        </m:e>
                      </m:d>
                    </m:oMath>
                  </m:oMathPara>
                </a14:m>
                <a:endParaRPr lang="en-US" altLang="zh-CN" dirty="0"/>
              </a:p>
              <a:p>
                <a:r>
                  <a:rPr lang="zh-CN" altLang="en-US" dirty="0"/>
                  <a:t>两边可以分开算。选 </a:t>
                </a:r>
                <a14:m>
                  <m:oMath xmlns:m="http://schemas.openxmlformats.org/officeDocument/2006/math">
                    <m:r>
                      <a:rPr lang="en-US" altLang="zh-CN" i="1" dirty="0" smtClean="0">
                        <a:latin typeface="Cambria Math" panose="02040503050406030204" pitchFamily="18" charset="0"/>
                      </a:rPr>
                      <m:t>𝑘</m:t>
                    </m:r>
                  </m:oMath>
                </a14:m>
                <a:r>
                  <a:rPr lang="en-US" altLang="zh-CN" dirty="0"/>
                  <a:t> </a:t>
                </a:r>
                <a:r>
                  <a:rPr lang="zh-CN" altLang="en-US" dirty="0"/>
                  <a:t>个不减的位置等价于在 </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oMath>
                </a14:m>
                <a:r>
                  <a:rPr lang="en-US" altLang="zh-CN" dirty="0"/>
                  <a:t> </a:t>
                </a:r>
                <a:r>
                  <a:rPr lang="zh-CN" altLang="en-US" dirty="0"/>
                  <a:t>中选择 </a:t>
                </a:r>
                <a14:m>
                  <m:oMath xmlns:m="http://schemas.openxmlformats.org/officeDocument/2006/math">
                    <m:r>
                      <a:rPr lang="en-US" altLang="zh-CN" i="1" dirty="0" smtClean="0">
                        <a:latin typeface="Cambria Math" panose="02040503050406030204" pitchFamily="18" charset="0"/>
                      </a:rPr>
                      <m:t>𝑘</m:t>
                    </m:r>
                  </m:oMath>
                </a14:m>
                <a:r>
                  <a:rPr lang="en-US" altLang="zh-CN" dirty="0"/>
                  <a:t> </a:t>
                </a:r>
                <a:r>
                  <a:rPr lang="zh-CN" altLang="en-US" dirty="0"/>
                  <a:t>个数，一个数可以重复选，这就是可重集组合，方案数为 </a:t>
                </a:r>
                <a14:m>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m:t>
                            </m:r>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𝑘</m:t>
                            </m:r>
                          </m:den>
                        </m:f>
                      </m:e>
                    </m:d>
                  </m:oMath>
                </a14:m>
                <a:r>
                  <a:rPr lang="zh-CN" altLang="en-US" dirty="0"/>
                  <a:t>。</a:t>
                </a:r>
              </a:p>
              <a:p>
                <a:r>
                  <a:rPr lang="zh-CN" altLang="en-US" dirty="0"/>
                  <a:t>对于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r>
                      <a:rPr lang="en-US" altLang="zh-CN" i="1" dirty="0" smtClean="0">
                        <a:latin typeface="Cambria Math" panose="02040503050406030204" pitchFamily="18" charset="0"/>
                      </a:rPr>
                      <m:t>&gt;</m:t>
                    </m:r>
                    <m:r>
                      <a:rPr lang="en-US" altLang="zh-CN" i="1" dirty="0" err="1" smtClean="0">
                        <a:latin typeface="Cambria Math" panose="02040503050406030204" pitchFamily="18" charset="0"/>
                      </a:rPr>
                      <m:t>𝑖</m:t>
                    </m:r>
                  </m:oMath>
                </a14:m>
                <a:r>
                  <a:rPr lang="en-US" altLang="zh-CN" dirty="0"/>
                  <a:t> </a:t>
                </a:r>
                <a:r>
                  <a:rPr lang="zh-CN" altLang="en-US" dirty="0"/>
                  <a:t>的条件，容斥一下即可。</a:t>
                </a:r>
              </a:p>
              <a:p>
                <a:r>
                  <a:rPr lang="zh-CN" altLang="en-US" dirty="0"/>
                  <a:t>时间复杂度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r>
                      <a:rPr lang="en-US" altLang="zh-CN" b="0" i="1" dirty="0" smtClean="0">
                        <a:latin typeface="Cambria Math" panose="02040503050406030204" pitchFamily="18" charset="0"/>
                      </a:rPr>
                      <m:t> </m:t>
                    </m:r>
                    <m:r>
                      <m:rPr>
                        <m:sty m:val="p"/>
                      </m:rPr>
                      <a:rPr lang="en-US" altLang="zh-CN" i="1" dirty="0" smtClean="0">
                        <a:latin typeface="Cambria Math" panose="02040503050406030204" pitchFamily="18" charset="0"/>
                      </a:rPr>
                      <m:t>log</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zh-CN" altLang="en-US" dirty="0"/>
                  <a:t>，可以线性求逆元，将时间复杂度优化到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oMath>
                </a14:m>
                <a:r>
                  <a:rPr lang="zh-CN" altLang="en-US" dirty="0"/>
                  <a:t>。（</a:t>
                </a:r>
                <a14:m>
                  <m:oMath xmlns:m="http://schemas.openxmlformats.org/officeDocument/2006/math">
                    <m:r>
                      <a:rPr lang="en-US" altLang="zh-CN" i="1" dirty="0" smtClean="0">
                        <a:latin typeface="Cambria Math" panose="02040503050406030204" pitchFamily="18" charset="0"/>
                      </a:rPr>
                      <m:t>𝑃</m:t>
                    </m:r>
                  </m:oMath>
                </a14:m>
                <a:r>
                  <a:rPr lang="en-US" altLang="zh-CN" dirty="0"/>
                  <a:t> </a:t>
                </a:r>
                <a:r>
                  <a:rPr lang="zh-CN" altLang="en-US" dirty="0"/>
                  <a:t>即为模数）</a:t>
                </a:r>
              </a:p>
            </p:txBody>
          </p:sp>
        </mc:Choice>
        <mc:Fallback xmlns="">
          <p:sp>
            <p:nvSpPr>
              <p:cNvPr id="3" name="内容占位符 2">
                <a:extLst>
                  <a:ext uri="{FF2B5EF4-FFF2-40B4-BE49-F238E27FC236}">
                    <a16:creationId xmlns:a16="http://schemas.microsoft.com/office/drawing/2014/main" id="{6046B086-A0F2-47F5-8197-EF42C238CCCA}"/>
                  </a:ext>
                </a:extLst>
              </p:cNvPr>
              <p:cNvSpPr>
                <a:spLocks noGrp="1" noRot="1" noChangeAspect="1" noMove="1" noResize="1" noEditPoints="1" noAdjustHandles="1" noChangeArrowheads="1" noChangeShapeType="1" noTextEdit="1"/>
              </p:cNvSpPr>
              <p:nvPr>
                <p:ph idx="1"/>
              </p:nvPr>
            </p:nvSpPr>
            <p:spPr>
              <a:xfrm>
                <a:off x="838199" y="1825625"/>
                <a:ext cx="10832185" cy="4351338"/>
              </a:xfrm>
              <a:blipFill>
                <a:blip r:embed="rId2"/>
                <a:stretch>
                  <a:fillRect l="-957" t="-2521" r="-4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11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7B4A4-74B6-4341-B681-BD8CDDB15D35}"/>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CB3E78-BF40-4DEA-8287-C80997C15B38}"/>
                  </a:ext>
                </a:extLst>
              </p:cNvPr>
              <p:cNvSpPr>
                <a:spLocks noGrp="1"/>
              </p:cNvSpPr>
              <p:nvPr>
                <p:ph idx="1"/>
              </p:nvPr>
            </p:nvSpPr>
            <p:spPr/>
            <p:txBody>
              <a:bodyPr/>
              <a:lstStyle/>
              <a:p>
                <a:r>
                  <a:rPr lang="en-US" altLang="zh-CN" dirty="0"/>
                  <a:t>Subtask 5</a:t>
                </a:r>
                <a:r>
                  <a:rPr lang="zh-CN" altLang="en-US" dirty="0"/>
                  <a:t>：如果你不会预处理阶乘求组合数</a:t>
                </a:r>
                <a:r>
                  <a:rPr lang="en-US" altLang="zh-CN" dirty="0"/>
                  <a:t>/</a:t>
                </a:r>
                <a:r>
                  <a:rPr lang="zh-CN" altLang="en-US" dirty="0"/>
                  <a:t>没想到容斥</a:t>
                </a:r>
                <a:r>
                  <a:rPr lang="en-US" altLang="zh-CN" dirty="0"/>
                  <a:t>/</a:t>
                </a:r>
                <a:r>
                  <a:rPr lang="zh-CN" altLang="en-US" dirty="0"/>
                  <a:t>没想到分开贡献</a:t>
                </a:r>
                <a:r>
                  <a:rPr lang="en-US" altLang="zh-CN" dirty="0"/>
                  <a:t>/</a:t>
                </a:r>
                <a:r>
                  <a:rPr lang="zh-CN" altLang="en-US" dirty="0"/>
                  <a:t>其他位置原因，</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𝑁𝐾</m:t>
                    </m:r>
                    <m:r>
                      <a:rPr lang="en-US" altLang="zh-CN" i="1" dirty="0" smtClean="0">
                        <a:latin typeface="Cambria Math" panose="02040503050406030204" pitchFamily="18" charset="0"/>
                      </a:rPr>
                      <m:t>) </m:t>
                    </m:r>
                  </m:oMath>
                </a14:m>
                <a:r>
                  <a:rPr lang="en-US" altLang="zh-CN"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𝐾</m:t>
                    </m:r>
                    <m:r>
                      <a:rPr lang="en-US" altLang="zh-CN" i="1" dirty="0" smtClean="0">
                        <a:latin typeface="Cambria Math" panose="02040503050406030204" pitchFamily="18" charset="0"/>
                      </a:rPr>
                      <m:t>)</m:t>
                    </m:r>
                  </m:oMath>
                </a14:m>
                <a:r>
                  <a:rPr lang="en-US" altLang="zh-CN" dirty="0"/>
                  <a:t> /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𝐾</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m:t>
                    </m:r>
                  </m:oMath>
                </a14:m>
                <a:r>
                  <a:rPr lang="en-US" altLang="zh-CN" dirty="0"/>
                  <a:t> /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𝑁</m:t>
                        </m:r>
                      </m:e>
                      <m:sup>
                        <m:r>
                          <a:rPr lang="en-US" altLang="zh-CN" b="0" i="1" dirty="0" smtClean="0">
                            <a:latin typeface="Cambria Math" panose="02040503050406030204" pitchFamily="18" charset="0"/>
                          </a:rPr>
                          <m:t>2</m:t>
                        </m:r>
                      </m:sup>
                    </m:sSup>
                    <m:r>
                      <a:rPr lang="en-US" altLang="zh-CN"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𝐾</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m:t>
                    </m:r>
                  </m:oMath>
                </a14:m>
                <a:r>
                  <a:rPr lang="en-US" altLang="zh-CN" dirty="0"/>
                  <a:t> </a:t>
                </a:r>
                <a:r>
                  <a:rPr lang="zh-CN" altLang="en-US" dirty="0"/>
                  <a:t>的时间复杂度都是可以的。</a:t>
                </a:r>
              </a:p>
            </p:txBody>
          </p:sp>
        </mc:Choice>
        <mc:Fallback xmlns="">
          <p:sp>
            <p:nvSpPr>
              <p:cNvPr id="3" name="内容占位符 2">
                <a:extLst>
                  <a:ext uri="{FF2B5EF4-FFF2-40B4-BE49-F238E27FC236}">
                    <a16:creationId xmlns:a16="http://schemas.microsoft.com/office/drawing/2014/main" id="{9BCB3E78-BF40-4DEA-8287-C80997C15B3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295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C59A-E4AF-4F6D-BD07-27268ECD5F3E}"/>
              </a:ext>
            </a:extLst>
          </p:cNvPr>
          <p:cNvSpPr>
            <a:spLocks noGrp="1"/>
          </p:cNvSpPr>
          <p:nvPr>
            <p:ph type="title"/>
          </p:nvPr>
        </p:nvSpPr>
        <p:spPr/>
        <p:txBody>
          <a:bodyPr/>
          <a:lstStyle/>
          <a:p>
            <a:r>
              <a:rPr lang="en-US" altLang="zh-CN" dirty="0"/>
              <a:t>D </a:t>
            </a:r>
            <a:r>
              <a:rPr lang="zh-CN" altLang="en-US" dirty="0"/>
              <a:t>金牌</a:t>
            </a:r>
          </a:p>
        </p:txBody>
      </p:sp>
      <p:sp>
        <p:nvSpPr>
          <p:cNvPr id="3" name="文本占位符 2">
            <a:extLst>
              <a:ext uri="{FF2B5EF4-FFF2-40B4-BE49-F238E27FC236}">
                <a16:creationId xmlns:a16="http://schemas.microsoft.com/office/drawing/2014/main" id="{CBB59CCE-8713-46BC-8769-47FC9BE7631C}"/>
              </a:ext>
            </a:extLst>
          </p:cNvPr>
          <p:cNvSpPr>
            <a:spLocks noGrp="1"/>
          </p:cNvSpPr>
          <p:nvPr>
            <p:ph type="body" idx="1"/>
          </p:nvPr>
        </p:nvSpPr>
        <p:spPr/>
        <p:txBody>
          <a:bodyPr/>
          <a:lstStyle/>
          <a:p>
            <a:r>
              <a:rPr lang="zh-CN" altLang="en-US" dirty="0">
                <a:solidFill>
                  <a:schemeClr val="tx2">
                    <a:lumMod val="75000"/>
                  </a:schemeClr>
                </a:solidFill>
              </a:rPr>
              <a:t>出题人：鏡音</a:t>
            </a:r>
            <a:r>
              <a:rPr lang="ja-JP" altLang="en-US" dirty="0">
                <a:solidFill>
                  <a:schemeClr val="tx2">
                    <a:lumMod val="75000"/>
                  </a:schemeClr>
                </a:solidFill>
              </a:rPr>
              <a:t>リン</a:t>
            </a:r>
            <a:endParaRPr lang="zh-CN" altLang="en-US" dirty="0">
              <a:solidFill>
                <a:schemeClr val="tx2">
                  <a:lumMod val="75000"/>
                </a:schemeClr>
              </a:solidFill>
            </a:endParaRPr>
          </a:p>
        </p:txBody>
      </p:sp>
    </p:spTree>
    <p:extLst>
      <p:ext uri="{BB962C8B-B14F-4D97-AF65-F5344CB8AC3E}">
        <p14:creationId xmlns:p14="http://schemas.microsoft.com/office/powerpoint/2010/main" val="3992051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D82A-2F51-4D4A-AB3E-41C13E8A0658}"/>
              </a:ext>
            </a:extLst>
          </p:cNvPr>
          <p:cNvSpPr>
            <a:spLocks noGrp="1"/>
          </p:cNvSpPr>
          <p:nvPr>
            <p:ph type="title"/>
          </p:nvPr>
        </p:nvSpPr>
        <p:spPr/>
        <p:txBody>
          <a:bodyPr/>
          <a:lstStyle/>
          <a:p>
            <a:r>
              <a:rPr lang="en-US" altLang="zh-CN" dirty="0"/>
              <a:t>Description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5D323C-B7F2-466D-8BF7-7C0E479739D7}"/>
                  </a:ext>
                </a:extLst>
              </p:cNvPr>
              <p:cNvSpPr>
                <a:spLocks noGrp="1"/>
              </p:cNvSpPr>
              <p:nvPr>
                <p:ph idx="1"/>
              </p:nvPr>
            </p:nvSpPr>
            <p:spPr/>
            <p:txBody>
              <a:bodyPr/>
              <a:lstStyle/>
              <a:p>
                <a:pPr algn="l"/>
                <a:r>
                  <a:rPr lang="zh-CN" altLang="en-US" b="1" i="0" dirty="0">
                    <a:effectLst/>
                    <a:latin typeface="-apple-system"/>
                  </a:rPr>
                  <a:t>交互题</a:t>
                </a:r>
                <a:r>
                  <a:rPr lang="zh-CN" altLang="en-US" b="0" i="0" dirty="0">
                    <a:effectLst/>
                    <a:latin typeface="-apple-system"/>
                  </a:rPr>
                  <a:t>，有很多种磁极，相等则相斥，不同则相吸。</a:t>
                </a:r>
              </a:p>
              <a:p>
                <a:pPr algn="l"/>
                <a:r>
                  <a:rPr lang="zh-CN" altLang="en-US" b="0" i="0" dirty="0">
                    <a:effectLst/>
                    <a:latin typeface="-apple-system"/>
                  </a:rPr>
                  <a:t>现在给定 </a:t>
                </a:r>
                <a14:m>
                  <m:oMath xmlns:m="http://schemas.openxmlformats.org/officeDocument/2006/math">
                    <m:r>
                      <a:rPr lang="en-US" altLang="zh-CN" b="0" i="1" dirty="0" smtClean="0">
                        <a:effectLst/>
                        <a:latin typeface="Cambria Math" panose="02040503050406030204" pitchFamily="18" charset="0"/>
                      </a:rPr>
                      <m:t>𝑛</m:t>
                    </m:r>
                  </m:oMath>
                </a14:m>
                <a:r>
                  <a:rPr lang="en-US" altLang="zh-CN" b="0" i="0" dirty="0">
                    <a:effectLst/>
                    <a:latin typeface="-apple-system"/>
                  </a:rPr>
                  <a:t> </a:t>
                </a:r>
                <a:r>
                  <a:rPr lang="zh-CN" altLang="en-US" b="0" i="0" dirty="0">
                    <a:effectLst/>
                    <a:latin typeface="-apple-system"/>
                  </a:rPr>
                  <a:t>个磁石，每次可以向交互库询问两个磁石之间是相斥还是相吸。</a:t>
                </a:r>
              </a:p>
              <a:p>
                <a:pPr algn="l"/>
                <a:r>
                  <a:rPr lang="zh-CN" altLang="en-US" b="0" i="0" dirty="0">
                    <a:effectLst/>
                    <a:latin typeface="-apple-system"/>
                  </a:rPr>
                  <a:t>求任意一种符合要求的磁石磁极排列，或者指出无解。</a:t>
                </a:r>
                <a:endParaRPr lang="en-US" altLang="zh-CN" b="0" i="0" dirty="0">
                  <a:effectLst/>
                  <a:latin typeface="-apple-system"/>
                </a:endParaRPr>
              </a:p>
              <a:p>
                <a:pPr algn="l"/>
                <a:endParaRPr lang="zh-CN" altLang="en-US" b="0" i="0" dirty="0">
                  <a:effectLst/>
                  <a:latin typeface="-apple-system"/>
                </a:endParaRPr>
              </a:p>
              <a:p>
                <a:pPr algn="l"/>
                <a:r>
                  <a:rPr lang="zh-CN" altLang="en-US" b="0" i="0" dirty="0">
                    <a:effectLst/>
                    <a:latin typeface="-apple-system"/>
                  </a:rPr>
                  <a:t>最多进行 </a:t>
                </a:r>
                <a14:m>
                  <m:oMath xmlns:m="http://schemas.openxmlformats.org/officeDocument/2006/math">
                    <m:r>
                      <a:rPr lang="en-US" altLang="zh-CN" b="0" i="1" dirty="0" smtClean="0">
                        <a:effectLst/>
                        <a:latin typeface="Cambria Math" panose="02040503050406030204" pitchFamily="18" charset="0"/>
                      </a:rPr>
                      <m:t>𝑄</m:t>
                    </m:r>
                    <m:r>
                      <a:rPr lang="en-US" altLang="zh-CN" b="0" i="1" dirty="0" smtClean="0">
                        <a:effectLst/>
                        <a:latin typeface="Cambria Math" panose="02040503050406030204" pitchFamily="18" charset="0"/>
                      </a:rPr>
                      <m:t> </m:t>
                    </m:r>
                  </m:oMath>
                </a14:m>
                <a:r>
                  <a:rPr lang="zh-CN" altLang="en-US" b="0" i="0" dirty="0">
                    <a:effectLst/>
                    <a:latin typeface="-apple-system"/>
                  </a:rPr>
                  <a:t>次交互，</a:t>
                </a:r>
                <a14:m>
                  <m:oMath xmlns:m="http://schemas.openxmlformats.org/officeDocument/2006/math">
                    <m:r>
                      <a:rPr lang="en-US" altLang="zh-CN" b="0" i="1" dirty="0" smtClean="0">
                        <a:effectLst/>
                        <a:latin typeface="Cambria Math" panose="02040503050406030204" pitchFamily="18" charset="0"/>
                      </a:rPr>
                      <m:t>𝑄</m:t>
                    </m:r>
                    <m:r>
                      <a:rPr lang="en-US" altLang="zh-CN" b="0" i="1" dirty="0" smtClean="0">
                        <a:effectLst/>
                        <a:latin typeface="Cambria Math" panose="02040503050406030204" pitchFamily="18" charset="0"/>
                      </a:rPr>
                      <m:t>=2</m:t>
                    </m:r>
                    <m:r>
                      <a:rPr lang="en-US" altLang="zh-CN" b="0" i="1" dirty="0" smtClean="0">
                        <a:effectLst/>
                        <a:latin typeface="Cambria Math" panose="02040503050406030204" pitchFamily="18" charset="0"/>
                      </a:rPr>
                      <m:t>𝑛</m:t>
                    </m:r>
                    <m:r>
                      <a:rPr lang="en-US" altLang="zh-CN" b="0" i="1" dirty="0" smtClean="0">
                        <a:effectLst/>
                        <a:latin typeface="Cambria Math" panose="02040503050406030204" pitchFamily="18" charset="0"/>
                      </a:rPr>
                      <m:t>−2</m:t>
                    </m:r>
                  </m:oMath>
                </a14:m>
                <a:r>
                  <a:rPr lang="zh-CN" altLang="en-US" b="0" i="0" dirty="0">
                    <a:effectLst/>
                    <a:latin typeface="-apple-system"/>
                  </a:rPr>
                  <a:t>，</a:t>
                </a:r>
                <a14:m>
                  <m:oMath xmlns:m="http://schemas.openxmlformats.org/officeDocument/2006/math">
                    <m:r>
                      <a:rPr lang="en-US" altLang="zh-CN" b="0" i="1" dirty="0" smtClean="0">
                        <a:effectLst/>
                        <a:latin typeface="Cambria Math" panose="02040503050406030204" pitchFamily="18" charset="0"/>
                      </a:rPr>
                      <m:t>2≤</m:t>
                    </m:r>
                    <m:r>
                      <a:rPr lang="en-US" altLang="zh-CN" b="0" i="1" dirty="0" smtClean="0">
                        <a:effectLst/>
                        <a:latin typeface="Cambria Math" panose="02040503050406030204" pitchFamily="18" charset="0"/>
                      </a:rPr>
                      <m:t>𝑛</m:t>
                    </m:r>
                    <m:r>
                      <a:rPr lang="en-US" altLang="zh-CN" b="0" i="1" dirty="0" smtClean="0">
                        <a:effectLst/>
                        <a:latin typeface="Cambria Math" panose="02040503050406030204" pitchFamily="18" charset="0"/>
                      </a:rPr>
                      <m:t>≤5×</m:t>
                    </m:r>
                    <m:sSup>
                      <m:sSupPr>
                        <m:ctrlPr>
                          <a:rPr lang="en-US"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4</m:t>
                        </m:r>
                      </m:sup>
                    </m:sSup>
                  </m:oMath>
                </a14:m>
                <a:r>
                  <a:rPr lang="zh-CN" altLang="en-US" b="0" i="0" dirty="0">
                    <a:effectLst/>
                    <a:latin typeface="-apple-system"/>
                  </a:rPr>
                  <a:t>，多组数据，</a:t>
                </a:r>
                <a14:m>
                  <m:oMath xmlns:m="http://schemas.openxmlformats.org/officeDocument/2006/math">
                    <m:r>
                      <a:rPr lang="en-US" altLang="zh-CN" b="0" i="1" dirty="0" smtClean="0">
                        <a:effectLst/>
                        <a:latin typeface="Cambria Math" panose="02040503050406030204" pitchFamily="18" charset="0"/>
                      </a:rPr>
                      <m:t>1≤</m:t>
                    </m:r>
                    <m:r>
                      <a:rPr lang="en-US" altLang="zh-CN" b="0" i="1" dirty="0" smtClean="0">
                        <a:effectLst/>
                        <a:latin typeface="Cambria Math" panose="02040503050406030204" pitchFamily="18" charset="0"/>
                      </a:rPr>
                      <m:t>𝑇</m:t>
                    </m:r>
                    <m:r>
                      <a:rPr lang="en-US" altLang="zh-CN" b="0" i="1" dirty="0" smtClean="0">
                        <a:effectLst/>
                        <a:latin typeface="Cambria Math" panose="02040503050406030204" pitchFamily="18" charset="0"/>
                      </a:rPr>
                      <m:t>≤5×</m:t>
                    </m:r>
                    <m:sSup>
                      <m:sSupPr>
                        <m:ctrlPr>
                          <a:rPr lang="en-US"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4</m:t>
                        </m:r>
                      </m:sup>
                    </m:sSup>
                  </m:oMath>
                </a14:m>
                <a:r>
                  <a:rPr lang="zh-CN" altLang="en-US" b="0" i="0" dirty="0">
                    <a:effectLst/>
                    <a:latin typeface="-apple-system"/>
                  </a:rPr>
                  <a:t>，</a:t>
                </a:r>
                <a14:m>
                  <m:oMath xmlns:m="http://schemas.openxmlformats.org/officeDocument/2006/math">
                    <m:r>
                      <a:rPr lang="en-US" altLang="zh-CN" i="1" dirty="0" smtClean="0">
                        <a:latin typeface="Cambria Math" panose="02040503050406030204" pitchFamily="18" charset="0"/>
                      </a:rPr>
                      <m:t>∑</m:t>
                    </m:r>
                    <m:r>
                      <a:rPr lang="en-US" altLang="zh-CN" b="0" i="1" dirty="0" smtClean="0">
                        <a:effectLst/>
                        <a:latin typeface="Cambria Math" panose="02040503050406030204" pitchFamily="18" charset="0"/>
                      </a:rPr>
                      <m:t>𝑄</m:t>
                    </m:r>
                    <m:r>
                      <a:rPr lang="en-US" altLang="zh-CN" b="0" i="1" dirty="0" smtClean="0">
                        <a:effectLst/>
                        <a:latin typeface="Cambria Math" panose="02040503050406030204" pitchFamily="18" charset="0"/>
                      </a:rPr>
                      <m:t>≤</m:t>
                    </m:r>
                    <m:sSup>
                      <m:sSupPr>
                        <m:ctrlPr>
                          <a:rPr lang="en-US"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5</m:t>
                        </m:r>
                      </m:sup>
                    </m:sSup>
                  </m:oMath>
                </a14:m>
                <a:r>
                  <a:rPr lang="zh-CN" altLang="en-US" b="0" i="0" dirty="0">
                    <a:effectLst/>
                    <a:latin typeface="-apple-system"/>
                  </a:rPr>
                  <a:t>。</a:t>
                </a:r>
              </a:p>
              <a:p>
                <a:endParaRPr lang="zh-CN" altLang="en-US" dirty="0"/>
              </a:p>
            </p:txBody>
          </p:sp>
        </mc:Choice>
        <mc:Fallback xmlns="">
          <p:sp>
            <p:nvSpPr>
              <p:cNvPr id="3" name="内容占位符 2">
                <a:extLst>
                  <a:ext uri="{FF2B5EF4-FFF2-40B4-BE49-F238E27FC236}">
                    <a16:creationId xmlns:a16="http://schemas.microsoft.com/office/drawing/2014/main" id="{3F5D323C-B7F2-466D-8BF7-7C0E479739D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437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3714C-BD6E-4FC0-A100-B4E67F8EE387}"/>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A3CEEE-09B3-495A-A670-6FD938A85A62}"/>
                  </a:ext>
                </a:extLst>
              </p:cNvPr>
              <p:cNvSpPr>
                <a:spLocks noGrp="1"/>
              </p:cNvSpPr>
              <p:nvPr>
                <p:ph idx="1"/>
              </p:nvPr>
            </p:nvSpPr>
            <p:spPr/>
            <p:txBody>
              <a:bodyPr>
                <a:normAutofit/>
              </a:bodyPr>
              <a:lstStyle/>
              <a:p>
                <a:r>
                  <a:rPr lang="zh-CN" altLang="en-US" dirty="0"/>
                  <a:t>首先要无解的充分必要条件是：某种磁极的金牌数大于 </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oMath>
                </a14:m>
                <a:r>
                  <a:rPr lang="zh-CN" altLang="en-US" dirty="0"/>
                  <a:t>。</a:t>
                </a:r>
                <a:endParaRPr lang="en-US" altLang="zh-CN" dirty="0"/>
              </a:p>
              <a:p>
                <a:endParaRPr lang="en-US" altLang="zh-CN" dirty="0"/>
              </a:p>
              <a:p>
                <a:r>
                  <a:rPr lang="en-US" altLang="zh-CN" dirty="0"/>
                  <a:t>Subtask 1 /</a:t>
                </a:r>
                <a:r>
                  <a:rPr lang="zh-CN" altLang="en-US" dirty="0"/>
                  <a:t> </a:t>
                </a:r>
                <a:r>
                  <a:rPr lang="en-US" altLang="zh-CN" dirty="0"/>
                  <a:t>3</a:t>
                </a:r>
                <a:r>
                  <a:rPr lang="zh-CN" altLang="en-US" dirty="0"/>
                  <a:t>：可以对每一对金牌都查询一次，能找到同一种磁极的所有金牌，相当于给了每块金牌的磁极编号做传统题。如果最多的一种数量超过 </a:t>
                </a:r>
                <a14:m>
                  <m:oMath xmlns:m="http://schemas.openxmlformats.org/officeDocument/2006/math">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oMath>
                </a14:m>
                <a:r>
                  <a:rPr lang="zh-CN" altLang="en-US" dirty="0"/>
                  <a:t> 则无解，否则先取数量最多的一种，接下来每次取和上次不一样的、数量最多的一种金牌即可。</a:t>
                </a:r>
              </a:p>
              <a:p>
                <a:r>
                  <a:rPr lang="zh-CN" altLang="en-US" dirty="0"/>
                  <a:t>对于 </a:t>
                </a:r>
                <a:r>
                  <a:rPr lang="en-US" altLang="zh-CN" dirty="0"/>
                  <a:t>Subtask 3</a:t>
                </a:r>
                <a:r>
                  <a:rPr lang="zh-CN" altLang="en-US" dirty="0"/>
                  <a:t>，仍然能很容易找到同一种磁极的所有金牌，剩下的同上。</a:t>
                </a:r>
              </a:p>
            </p:txBody>
          </p:sp>
        </mc:Choice>
        <mc:Fallback xmlns="">
          <p:sp>
            <p:nvSpPr>
              <p:cNvPr id="3" name="内容占位符 2">
                <a:extLst>
                  <a:ext uri="{FF2B5EF4-FFF2-40B4-BE49-F238E27FC236}">
                    <a16:creationId xmlns:a16="http://schemas.microsoft.com/office/drawing/2014/main" id="{EBA3CEEE-09B3-495A-A670-6FD938A85A62}"/>
                  </a:ext>
                </a:extLst>
              </p:cNvPr>
              <p:cNvSpPr>
                <a:spLocks noGrp="1" noRot="1" noChangeAspect="1" noMove="1" noResize="1" noEditPoints="1" noAdjustHandles="1" noChangeArrowheads="1" noChangeShapeType="1" noTextEdit="1"/>
              </p:cNvSpPr>
              <p:nvPr>
                <p:ph idx="1"/>
              </p:nvPr>
            </p:nvSpPr>
            <p:spPr>
              <a:blipFill>
                <a:blip r:embed="rId2"/>
                <a:stretch>
                  <a:fillRect l="-1043"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5831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FC1F5-587F-4FD9-A062-88E3AE0013E1}"/>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AF39C2C-70FA-4282-9205-D739C2845A6B}"/>
                  </a:ext>
                </a:extLst>
              </p:cNvPr>
              <p:cNvSpPr>
                <a:spLocks noGrp="1"/>
              </p:cNvSpPr>
              <p:nvPr>
                <p:ph idx="1"/>
              </p:nvPr>
            </p:nvSpPr>
            <p:spPr/>
            <p:txBody>
              <a:bodyPr/>
              <a:lstStyle/>
              <a:p>
                <a:r>
                  <a:rPr lang="en-US" altLang="zh-CN" dirty="0"/>
                  <a:t>Subtask 2</a:t>
                </a:r>
                <a:r>
                  <a:rPr lang="zh-CN" altLang="en-US" dirty="0"/>
                  <a:t>：此时无解只有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=2 </m:t>
                    </m:r>
                  </m:oMath>
                </a14:m>
                <a:r>
                  <a:rPr lang="zh-CN" altLang="en-US" dirty="0"/>
                  <a:t>一种情况，特判。之后可以如下构造：如果前两个一样就把第一个和最后一个交换，然后把前两个放入序列。接下来的每块金牌如果和序列末尾排斥就追加到序列开头，否则追加到序列末尾。</a:t>
                </a:r>
              </a:p>
            </p:txBody>
          </p:sp>
        </mc:Choice>
        <mc:Fallback xmlns="">
          <p:sp>
            <p:nvSpPr>
              <p:cNvPr id="3" name="内容占位符 2">
                <a:extLst>
                  <a:ext uri="{FF2B5EF4-FFF2-40B4-BE49-F238E27FC236}">
                    <a16:creationId xmlns:a16="http://schemas.microsoft.com/office/drawing/2014/main" id="{9AF39C2C-70FA-4282-9205-D739C2845A6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7213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382FF-F60E-4D1D-9442-B6BE27BF691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B62CA7-64DC-4C68-9EFD-568493E7B495}"/>
              </a:ext>
            </a:extLst>
          </p:cNvPr>
          <p:cNvSpPr>
            <a:spLocks noGrp="1"/>
          </p:cNvSpPr>
          <p:nvPr>
            <p:ph idx="1"/>
          </p:nvPr>
        </p:nvSpPr>
        <p:spPr>
          <a:xfrm>
            <a:off x="838200" y="1885361"/>
            <a:ext cx="10515600" cy="4873658"/>
          </a:xfrm>
        </p:spPr>
        <p:txBody>
          <a:bodyPr>
            <a:normAutofit/>
          </a:bodyPr>
          <a:lstStyle/>
          <a:p>
            <a:r>
              <a:rPr lang="zh-CN" altLang="en-US" dirty="0"/>
              <a:t>正解：可以想到求“出现次数过半的众数”的经典算法：假设有一个能放很多同一种金牌的盒子，依次处理所有的金牌，如果盒子为空或者这块金牌和盒子里的金牌磁极一样就放进去，否则就取出一块盒子里的金牌，把这两块一起扔到一边去。如果出现次数过半的众数存在，它一定是最后盒子里的金牌。</a:t>
            </a:r>
          </a:p>
          <a:p>
            <a:r>
              <a:rPr lang="zh-CN" altLang="en-US" dirty="0"/>
              <a:t>在这个过程中，被扔到一边的一对金牌一定是相吸引的。我们可以利用这一点构造序列。开始序列为空，上述算法每次产生一对金牌时我们就把它们追加到序列末尾。注意当盒子里的磁性改变的时候，我们需要重新判断一下金牌对内的顺序。算法结束时，我们会得到一个合法的序列和一个装着同一种金牌的盒子。</a:t>
            </a:r>
          </a:p>
        </p:txBody>
      </p:sp>
    </p:spTree>
    <p:extLst>
      <p:ext uri="{BB962C8B-B14F-4D97-AF65-F5344CB8AC3E}">
        <p14:creationId xmlns:p14="http://schemas.microsoft.com/office/powerpoint/2010/main" val="2496141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23B67-077D-4A86-9BDD-F45300948A34}"/>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B6258F-6A3C-40B2-9FEA-0CE6C045C169}"/>
                  </a:ext>
                </a:extLst>
              </p:cNvPr>
              <p:cNvSpPr>
                <a:spLocks noGrp="1"/>
              </p:cNvSpPr>
              <p:nvPr>
                <p:ph idx="1"/>
              </p:nvPr>
            </p:nvSpPr>
            <p:spPr/>
            <p:txBody>
              <a:bodyPr/>
              <a:lstStyle/>
              <a:p>
                <a:r>
                  <a:rPr lang="zh-CN" altLang="en-US" dirty="0"/>
                  <a:t>接下来我们只需要询问序列中所有金牌和盒子中金牌的情况，如果序列中连续两个都是吸引，就可以从盒子中取出一块插入到中间。如果能插入的位置少于盒子中的金牌数一定无解。最坏情况下交互次数不会超过 </a:t>
                </a:r>
                <a14:m>
                  <m:oMath xmlns:m="http://schemas.openxmlformats.org/officeDocument/2006/math">
                    <m:r>
                      <a:rPr lang="en-US" altLang="zh-CN" i="1" dirty="0" smtClean="0">
                        <a:latin typeface="Cambria Math" panose="02040503050406030204" pitchFamily="18" charset="0"/>
                      </a:rPr>
                      <m:t>2</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−2</m:t>
                    </m:r>
                  </m:oMath>
                </a14:m>
                <a:r>
                  <a:rPr lang="en-US" altLang="zh-CN" dirty="0"/>
                  <a:t> </a:t>
                </a:r>
                <a:r>
                  <a:rPr lang="zh-CN" altLang="en-US" dirty="0"/>
                  <a:t>次。</a:t>
                </a:r>
              </a:p>
              <a:p>
                <a:r>
                  <a:rPr lang="en-US" altLang="zh-CN" dirty="0"/>
                  <a:t>Subtask 4</a:t>
                </a:r>
                <a:r>
                  <a:rPr lang="zh-CN" altLang="en-US" dirty="0"/>
                  <a:t>：各种写挂了的正解思路，比如每产生一对金牌都判了一下对内顺序。</a:t>
                </a:r>
              </a:p>
            </p:txBody>
          </p:sp>
        </mc:Choice>
        <mc:Fallback xmlns="">
          <p:sp>
            <p:nvSpPr>
              <p:cNvPr id="3" name="内容占位符 2">
                <a:extLst>
                  <a:ext uri="{FF2B5EF4-FFF2-40B4-BE49-F238E27FC236}">
                    <a16:creationId xmlns:a16="http://schemas.microsoft.com/office/drawing/2014/main" id="{B6B6258F-6A3C-40B2-9FEA-0CE6C045C16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843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C59A-E4AF-4F6D-BD07-27268ECD5F3E}"/>
              </a:ext>
            </a:extLst>
          </p:cNvPr>
          <p:cNvSpPr>
            <a:spLocks noGrp="1"/>
          </p:cNvSpPr>
          <p:nvPr>
            <p:ph type="title"/>
          </p:nvPr>
        </p:nvSpPr>
        <p:spPr/>
        <p:txBody>
          <a:bodyPr/>
          <a:lstStyle/>
          <a:p>
            <a:r>
              <a:rPr lang="en-US" altLang="zh-CN" dirty="0"/>
              <a:t>E </a:t>
            </a:r>
            <a:r>
              <a:rPr lang="zh-CN" altLang="en-US" dirty="0"/>
              <a:t>诗韵</a:t>
            </a:r>
          </a:p>
        </p:txBody>
      </p:sp>
      <p:sp>
        <p:nvSpPr>
          <p:cNvPr id="3" name="文本占位符 2">
            <a:extLst>
              <a:ext uri="{FF2B5EF4-FFF2-40B4-BE49-F238E27FC236}">
                <a16:creationId xmlns:a16="http://schemas.microsoft.com/office/drawing/2014/main" id="{CBB59CCE-8713-46BC-8769-47FC9BE7631C}"/>
              </a:ext>
            </a:extLst>
          </p:cNvPr>
          <p:cNvSpPr>
            <a:spLocks noGrp="1"/>
          </p:cNvSpPr>
          <p:nvPr>
            <p:ph type="body" idx="1"/>
          </p:nvPr>
        </p:nvSpPr>
        <p:spPr/>
        <p:txBody>
          <a:bodyPr/>
          <a:lstStyle/>
          <a:p>
            <a:r>
              <a:rPr lang="zh-CN" altLang="en-US" dirty="0">
                <a:solidFill>
                  <a:schemeClr val="tx2">
                    <a:lumMod val="75000"/>
                  </a:schemeClr>
                </a:solidFill>
              </a:rPr>
              <a:t>出题人：</a:t>
            </a:r>
            <a:r>
              <a:rPr lang="en-US" altLang="zh-CN" dirty="0" err="1">
                <a:solidFill>
                  <a:schemeClr val="tx2">
                    <a:lumMod val="75000"/>
                  </a:schemeClr>
                </a:solidFill>
              </a:rPr>
              <a:t>Inf_Voltage</a:t>
            </a:r>
            <a:endParaRPr lang="zh-CN" altLang="en-US" dirty="0">
              <a:solidFill>
                <a:schemeClr val="tx2">
                  <a:lumMod val="75000"/>
                </a:schemeClr>
              </a:solidFill>
            </a:endParaRPr>
          </a:p>
        </p:txBody>
      </p:sp>
    </p:spTree>
    <p:extLst>
      <p:ext uri="{BB962C8B-B14F-4D97-AF65-F5344CB8AC3E}">
        <p14:creationId xmlns:p14="http://schemas.microsoft.com/office/powerpoint/2010/main" val="1489274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2A3B1-216C-4B93-8664-F96A0AF9F3E3}"/>
              </a:ext>
            </a:extLst>
          </p:cNvPr>
          <p:cNvSpPr>
            <a:spLocks noGrp="1"/>
          </p:cNvSpPr>
          <p:nvPr>
            <p:ph type="title"/>
          </p:nvPr>
        </p:nvSpPr>
        <p:spPr/>
        <p:txBody>
          <a:bodyPr/>
          <a:lstStyle/>
          <a:p>
            <a:r>
              <a:rPr lang="en-US" altLang="zh-CN" dirty="0"/>
              <a:t>Description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EB7F38-AFA3-4C3C-A0D3-FCD257A8AD82}"/>
                  </a:ext>
                </a:extLst>
              </p:cNvPr>
              <p:cNvSpPr>
                <a:spLocks noGrp="1"/>
              </p:cNvSpPr>
              <p:nvPr>
                <p:ph idx="1"/>
              </p:nvPr>
            </p:nvSpPr>
            <p:spPr/>
            <p:txBody>
              <a:bodyPr/>
              <a:lstStyle/>
              <a:p>
                <a:pPr algn="l"/>
                <a:r>
                  <a:rPr lang="zh-CN" altLang="en-US" b="0" i="0" dirty="0">
                    <a:effectLst/>
                    <a:latin typeface="-apple-system"/>
                  </a:rPr>
                  <a:t>给定一个长度为 </a:t>
                </a:r>
                <a14:m>
                  <m:oMath xmlns:m="http://schemas.openxmlformats.org/officeDocument/2006/math">
                    <m:r>
                      <a:rPr lang="en-US" altLang="zh-CN" b="0" i="1" dirty="0" smtClean="0">
                        <a:effectLst/>
                        <a:latin typeface="Cambria Math" panose="02040503050406030204" pitchFamily="18" charset="0"/>
                      </a:rPr>
                      <m:t>𝑁</m:t>
                    </m:r>
                    <m:r>
                      <a:rPr lang="zh-CN" altLang="en-US" b="0" i="1" dirty="0" smtClean="0">
                        <a:effectLst/>
                        <a:latin typeface="Cambria Math" panose="02040503050406030204" pitchFamily="18" charset="0"/>
                      </a:rPr>
                      <m:t> </m:t>
                    </m:r>
                  </m:oMath>
                </a14:m>
                <a:r>
                  <a:rPr lang="zh-CN" altLang="en-US" b="0" i="0" dirty="0">
                    <a:effectLst/>
                    <a:latin typeface="-apple-system"/>
                  </a:rPr>
                  <a:t>的母串</a:t>
                </a:r>
                <a14:m>
                  <m:oMath xmlns:m="http://schemas.openxmlformats.org/officeDocument/2006/math">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𝑇</m:t>
                    </m:r>
                  </m:oMath>
                </a14:m>
                <a:r>
                  <a:rPr lang="zh-CN" altLang="en-US" b="0" i="0" dirty="0">
                    <a:effectLst/>
                    <a:latin typeface="-apple-system"/>
                  </a:rPr>
                  <a:t>，维护一个字符串集合，支持加入给定母串的一个子串，查询至少为集合内 </a:t>
                </a:r>
                <a14:m>
                  <m:oMath xmlns:m="http://schemas.openxmlformats.org/officeDocument/2006/math">
                    <m:r>
                      <a:rPr lang="en-US" altLang="zh-CN" b="0" i="1" dirty="0" smtClean="0">
                        <a:effectLst/>
                        <a:latin typeface="Cambria Math" panose="02040503050406030204" pitchFamily="18" charset="0"/>
                      </a:rPr>
                      <m:t>𝐾</m:t>
                    </m:r>
                  </m:oMath>
                </a14:m>
                <a:r>
                  <a:rPr lang="zh-CN" altLang="en-US" b="0" i="0" dirty="0">
                    <a:effectLst/>
                    <a:latin typeface="-apple-system"/>
                  </a:rPr>
                  <a:t> 个元素的后缀的字符串的个数，和它们的最长长度。</a:t>
                </a:r>
              </a:p>
              <a:p>
                <a:pPr algn="l"/>
                <a:r>
                  <a:rPr lang="zh-CN" altLang="en-US" b="0" i="0" dirty="0">
                    <a:effectLst/>
                    <a:latin typeface="-apple-system"/>
                  </a:rPr>
                  <a:t>每次加入完后都要进行一次查询，操作次数为 </a:t>
                </a:r>
                <a14:m>
                  <m:oMath xmlns:m="http://schemas.openxmlformats.org/officeDocument/2006/math">
                    <m:r>
                      <a:rPr lang="en-US" altLang="zh-CN" b="0" i="1" dirty="0" smtClean="0">
                        <a:effectLst/>
                        <a:latin typeface="Cambria Math" panose="02040503050406030204" pitchFamily="18" charset="0"/>
                      </a:rPr>
                      <m:t>𝑀</m:t>
                    </m:r>
                  </m:oMath>
                </a14:m>
                <a:r>
                  <a:rPr lang="zh-CN" altLang="en-US" b="0" i="0" dirty="0">
                    <a:effectLst/>
                    <a:latin typeface="-apple-system"/>
                  </a:rPr>
                  <a:t>。</a:t>
                </a:r>
                <a:endParaRPr lang="en-US" altLang="zh-CN" b="0" i="0" dirty="0">
                  <a:effectLst/>
                  <a:latin typeface="-apple-system"/>
                </a:endParaRPr>
              </a:p>
              <a:p>
                <a:pPr algn="l"/>
                <a:endParaRPr lang="zh-CN" altLang="en-US" b="0" i="0" dirty="0">
                  <a:effectLst/>
                  <a:latin typeface="-apple-system"/>
                </a:endParaRPr>
              </a:p>
              <a:p>
                <a:pPr algn="l"/>
                <a14:m>
                  <m:oMath xmlns:m="http://schemas.openxmlformats.org/officeDocument/2006/math">
                    <m:r>
                      <a:rPr lang="en-US" altLang="zh-CN" b="0" i="1" dirty="0" smtClean="0">
                        <a:effectLst/>
                        <a:latin typeface="Cambria Math" panose="02040503050406030204" pitchFamily="18" charset="0"/>
                      </a:rPr>
                      <m:t>1≤</m:t>
                    </m:r>
                    <m:r>
                      <a:rPr lang="en-US" altLang="zh-CN" b="0" i="1" dirty="0" smtClean="0">
                        <a:effectLst/>
                        <a:latin typeface="Cambria Math" panose="02040503050406030204" pitchFamily="18" charset="0"/>
                      </a:rPr>
                      <m:t>𝑁</m:t>
                    </m:r>
                    <m:r>
                      <a:rPr lang="zh-CN" altLang="en-US" b="0" i="1" dirty="0" smtClean="0">
                        <a:effectLst/>
                        <a:latin typeface="Cambria Math" panose="02040503050406030204" pitchFamily="18" charset="0"/>
                      </a:rPr>
                      <m:t>≤</m:t>
                    </m:r>
                    <m:sSup>
                      <m:sSupPr>
                        <m:ctrlPr>
                          <a:rPr lang="en-US"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6</m:t>
                        </m:r>
                      </m:sup>
                    </m:sSup>
                  </m:oMath>
                </a14:m>
                <a:r>
                  <a:rPr lang="zh-CN" altLang="en-US" b="0" i="0" dirty="0">
                    <a:effectLst/>
                    <a:latin typeface="-apple-system"/>
                  </a:rPr>
                  <a:t>，</a:t>
                </a:r>
                <a14:m>
                  <m:oMath xmlns:m="http://schemas.openxmlformats.org/officeDocument/2006/math">
                    <m:r>
                      <a:rPr lang="en-US" altLang="zh-CN" b="0" i="1" dirty="0" smtClean="0">
                        <a:effectLst/>
                        <a:latin typeface="Cambria Math" panose="02040503050406030204" pitchFamily="18" charset="0"/>
                      </a:rPr>
                      <m:t>1≤</m:t>
                    </m:r>
                    <m:r>
                      <a:rPr lang="en-US" altLang="zh-CN" b="0" i="1" dirty="0" smtClean="0">
                        <a:effectLst/>
                        <a:latin typeface="Cambria Math" panose="02040503050406030204" pitchFamily="18" charset="0"/>
                      </a:rPr>
                      <m:t>𝑀</m:t>
                    </m:r>
                    <m:r>
                      <a:rPr lang="zh-CN" altLang="en-US" b="0" i="1" dirty="0" smtClean="0">
                        <a:effectLst/>
                        <a:latin typeface="Cambria Math" panose="02040503050406030204" pitchFamily="18" charset="0"/>
                      </a:rPr>
                      <m:t>≤</m:t>
                    </m:r>
                    <m:r>
                      <a:rPr lang="en-US" altLang="zh-CN" b="0" i="1" dirty="0" smtClean="0">
                        <a:effectLst/>
                        <a:latin typeface="Cambria Math" panose="02040503050406030204" pitchFamily="18" charset="0"/>
                      </a:rPr>
                      <m:t>2×</m:t>
                    </m:r>
                    <m:sSup>
                      <m:sSupPr>
                        <m:ctrlPr>
                          <a:rPr lang="en-US"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5</m:t>
                        </m:r>
                      </m:sup>
                    </m:sSup>
                  </m:oMath>
                </a14:m>
                <a:r>
                  <a:rPr lang="zh-CN" altLang="en-US" b="0" i="0" dirty="0">
                    <a:effectLst/>
                    <a:latin typeface="-apple-system"/>
                  </a:rPr>
                  <a:t>，</a:t>
                </a:r>
                <a14:m>
                  <m:oMath xmlns:m="http://schemas.openxmlformats.org/officeDocument/2006/math">
                    <m:r>
                      <a:rPr lang="en-US" altLang="zh-CN" b="0" i="1" dirty="0" smtClean="0">
                        <a:effectLst/>
                        <a:latin typeface="Cambria Math" panose="02040503050406030204" pitchFamily="18" charset="0"/>
                      </a:rPr>
                      <m:t>𝑇</m:t>
                    </m:r>
                  </m:oMath>
                </a14:m>
                <a:r>
                  <a:rPr lang="zh-CN" altLang="en-US" b="0" i="0" dirty="0">
                    <a:effectLst/>
                    <a:latin typeface="-apple-system"/>
                  </a:rPr>
                  <a:t> 只包含 </a:t>
                </a:r>
                <a:r>
                  <a:rPr lang="en-US" altLang="zh-CN" b="0" i="0" dirty="0">
                    <a:effectLst/>
                    <a:latin typeface="KaTeX_Typewriter"/>
                  </a:rPr>
                  <a:t>a</a:t>
                </a:r>
                <a:r>
                  <a:rPr lang="zh-CN" altLang="en-US" b="0" i="0" dirty="0">
                    <a:effectLst/>
                    <a:latin typeface="KaTeX_Main"/>
                  </a:rPr>
                  <a:t> </a:t>
                </a:r>
                <a14:m>
                  <m:oMath xmlns:m="http://schemas.openxmlformats.org/officeDocument/2006/math">
                    <m:r>
                      <a:rPr lang="en-US" altLang="zh-CN" b="0" i="1" smtClean="0">
                        <a:effectLst/>
                        <a:latin typeface="Cambria Math" panose="02040503050406030204" pitchFamily="18" charset="0"/>
                      </a:rPr>
                      <m:t>∼</m:t>
                    </m:r>
                  </m:oMath>
                </a14:m>
                <a:r>
                  <a:rPr lang="zh-CN" altLang="en-US" b="0" i="0" dirty="0">
                    <a:effectLst/>
                    <a:latin typeface="KaTeX_Main"/>
                  </a:rPr>
                  <a:t> </a:t>
                </a:r>
                <a:r>
                  <a:rPr lang="en-US" altLang="zh-CN" b="0" i="0" dirty="0">
                    <a:effectLst/>
                    <a:latin typeface="KaTeX_Typewriter"/>
                  </a:rPr>
                  <a:t>z</a:t>
                </a:r>
                <a:r>
                  <a:rPr lang="zh-CN" altLang="en-US" b="0" i="0" dirty="0">
                    <a:effectLst/>
                    <a:latin typeface="-apple-system"/>
                  </a:rPr>
                  <a:t>。</a:t>
                </a:r>
              </a:p>
              <a:p>
                <a:endParaRPr lang="zh-CN" altLang="en-US" dirty="0"/>
              </a:p>
            </p:txBody>
          </p:sp>
        </mc:Choice>
        <mc:Fallback xmlns="">
          <p:sp>
            <p:nvSpPr>
              <p:cNvPr id="3" name="内容占位符 2">
                <a:extLst>
                  <a:ext uri="{FF2B5EF4-FFF2-40B4-BE49-F238E27FC236}">
                    <a16:creationId xmlns:a16="http://schemas.microsoft.com/office/drawing/2014/main" id="{DDEB7F38-AFA3-4C3C-A0D3-FCD257A8AD82}"/>
                  </a:ext>
                </a:extLst>
              </p:cNvPr>
              <p:cNvSpPr>
                <a:spLocks noGrp="1" noRot="1" noChangeAspect="1" noMove="1" noResize="1" noEditPoints="1" noAdjustHandles="1" noChangeArrowheads="1" noChangeShapeType="1" noTextEdit="1"/>
              </p:cNvSpPr>
              <p:nvPr>
                <p:ph idx="1"/>
              </p:nvPr>
            </p:nvSpPr>
            <p:spPr>
              <a:blipFill>
                <a:blip r:embed="rId2"/>
                <a:stretch>
                  <a:fillRect l="-1043" t="-126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15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C59A-E4AF-4F6D-BD07-27268ECD5F3E}"/>
              </a:ext>
            </a:extLst>
          </p:cNvPr>
          <p:cNvSpPr>
            <a:spLocks noGrp="1"/>
          </p:cNvSpPr>
          <p:nvPr>
            <p:ph type="title"/>
          </p:nvPr>
        </p:nvSpPr>
        <p:spPr/>
        <p:txBody>
          <a:bodyPr/>
          <a:lstStyle/>
          <a:p>
            <a:r>
              <a:rPr lang="en-US" altLang="zh-CN" dirty="0"/>
              <a:t>A </a:t>
            </a:r>
            <a:r>
              <a:rPr lang="zh-CN" altLang="en-US" dirty="0"/>
              <a:t>正方</a:t>
            </a:r>
          </a:p>
        </p:txBody>
      </p:sp>
      <p:sp>
        <p:nvSpPr>
          <p:cNvPr id="3" name="文本占位符 2">
            <a:extLst>
              <a:ext uri="{FF2B5EF4-FFF2-40B4-BE49-F238E27FC236}">
                <a16:creationId xmlns:a16="http://schemas.microsoft.com/office/drawing/2014/main" id="{CBB59CCE-8713-46BC-8769-47FC9BE7631C}"/>
              </a:ext>
            </a:extLst>
          </p:cNvPr>
          <p:cNvSpPr>
            <a:spLocks noGrp="1"/>
          </p:cNvSpPr>
          <p:nvPr>
            <p:ph type="body" idx="1"/>
          </p:nvPr>
        </p:nvSpPr>
        <p:spPr/>
        <p:txBody>
          <a:bodyPr/>
          <a:lstStyle/>
          <a:p>
            <a:r>
              <a:rPr lang="zh-CN" altLang="en-US" dirty="0">
                <a:solidFill>
                  <a:schemeClr val="tx2">
                    <a:lumMod val="75000"/>
                  </a:schemeClr>
                </a:solidFill>
              </a:rPr>
              <a:t>出题人：一只书虫仔</a:t>
            </a:r>
          </a:p>
        </p:txBody>
      </p:sp>
    </p:spTree>
    <p:extLst>
      <p:ext uri="{BB962C8B-B14F-4D97-AF65-F5344CB8AC3E}">
        <p14:creationId xmlns:p14="http://schemas.microsoft.com/office/powerpoint/2010/main" val="3650535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8AE6E-4616-47FC-9725-2F93C0CE16C0}"/>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494C8F-3646-4482-ABFE-371E8C67B617}"/>
                  </a:ext>
                </a:extLst>
              </p:cNvPr>
              <p:cNvSpPr>
                <a:spLocks noGrp="1"/>
              </p:cNvSpPr>
              <p:nvPr>
                <p:ph idx="1"/>
              </p:nvPr>
            </p:nvSpPr>
            <p:spPr/>
            <p:txBody>
              <a:bodyPr/>
              <a:lstStyle/>
              <a:p>
                <a:pPr algn="l"/>
                <a:r>
                  <a:rPr lang="en-US" altLang="zh-CN" dirty="0"/>
                  <a:t>Subtask 1</a:t>
                </a:r>
                <a:r>
                  <a:rPr lang="zh-CN" altLang="en-US" dirty="0"/>
                  <a:t>：</a:t>
                </a:r>
                <a:r>
                  <a:rPr lang="zh-CN" altLang="en-US" b="0" i="0" dirty="0">
                    <a:effectLst/>
                    <a:latin typeface="-apple-system"/>
                  </a:rPr>
                  <a:t>读题分。暴力枚举一下子集再按题意模拟一下即可。</a:t>
                </a:r>
              </a:p>
              <a:p>
                <a:pPr algn="l"/>
                <a:r>
                  <a:rPr lang="zh-CN" altLang="en-US" b="0" i="0" dirty="0">
                    <a:effectLst/>
                    <a:latin typeface="-apple-system"/>
                  </a:rPr>
                  <a:t>时间复杂度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𝑁𝑀</m:t>
                    </m:r>
                    <m:sSup>
                      <m:sSupPr>
                        <m:ctrlPr>
                          <a:rPr lang="en-US"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2</m:t>
                        </m:r>
                      </m:e>
                      <m:sup>
                        <m:r>
                          <a:rPr lang="en-US" altLang="zh-CN" b="0" i="1" dirty="0" smtClean="0">
                            <a:effectLst/>
                            <a:latin typeface="Cambria Math" panose="02040503050406030204" pitchFamily="18" charset="0"/>
                          </a:rPr>
                          <m:t>𝑀</m:t>
                        </m:r>
                      </m:sup>
                    </m:sSup>
                    <m:r>
                      <a:rPr lang="en-US" altLang="zh-CN" b="0" i="1" dirty="0" smtClean="0">
                        <a:effectLst/>
                        <a:latin typeface="Cambria Math" panose="02040503050406030204" pitchFamily="18" charset="0"/>
                      </a:rPr>
                      <m:t>)</m:t>
                    </m:r>
                  </m:oMath>
                </a14:m>
                <a:r>
                  <a:rPr lang="zh-CN" altLang="en-US" b="0" i="0" dirty="0">
                    <a:effectLst/>
                    <a:latin typeface="-apple-system"/>
                  </a:rPr>
                  <a:t>，实际上跑不满。</a:t>
                </a:r>
              </a:p>
              <a:p>
                <a:endParaRPr lang="en-US" altLang="zh-CN" dirty="0"/>
              </a:p>
              <a:p>
                <a:pPr algn="l"/>
                <a:r>
                  <a:rPr lang="en-US" altLang="zh-CN" dirty="0"/>
                  <a:t>Subtask 2</a:t>
                </a:r>
                <a:r>
                  <a:rPr lang="zh-CN" altLang="en-US" dirty="0"/>
                  <a:t>：</a:t>
                </a:r>
                <a:r>
                  <a:rPr lang="zh-CN" altLang="en-US" b="0" i="0" dirty="0">
                    <a:effectLst/>
                    <a:latin typeface="-apple-system"/>
                  </a:rPr>
                  <a:t>乱搞分。我们建立一棵字典树，然后每次插入反串。插入的时候顺便维护信息即可。</a:t>
                </a:r>
              </a:p>
              <a:p>
                <a:pPr algn="l"/>
                <a:r>
                  <a:rPr lang="zh-CN" altLang="en-US" b="0" i="0" dirty="0">
                    <a:effectLst/>
                    <a:latin typeface="-apple-system"/>
                  </a:rPr>
                  <a:t>时间复杂度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𝑁𝑀</m:t>
                    </m:r>
                    <m:r>
                      <a:rPr lang="en-US" altLang="zh-CN" b="0" i="1" dirty="0" smtClean="0">
                        <a:effectLst/>
                        <a:latin typeface="Cambria Math" panose="02040503050406030204" pitchFamily="18" charset="0"/>
                      </a:rPr>
                      <m:t>)</m:t>
                    </m:r>
                  </m:oMath>
                </a14:m>
                <a:r>
                  <a:rPr lang="zh-CN" altLang="en-US" b="0" i="0" dirty="0">
                    <a:effectLst/>
                    <a:latin typeface="-apple-system"/>
                  </a:rPr>
                  <a:t>。</a:t>
                </a:r>
              </a:p>
              <a:p>
                <a:endParaRPr lang="en-US" altLang="zh-CN" dirty="0"/>
              </a:p>
            </p:txBody>
          </p:sp>
        </mc:Choice>
        <mc:Fallback xmlns="">
          <p:sp>
            <p:nvSpPr>
              <p:cNvPr id="3" name="内容占位符 2">
                <a:extLst>
                  <a:ext uri="{FF2B5EF4-FFF2-40B4-BE49-F238E27FC236}">
                    <a16:creationId xmlns:a16="http://schemas.microsoft.com/office/drawing/2014/main" id="{FB494C8F-3646-4482-ABFE-371E8C67B61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0107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FEB32-1FDD-44D1-9A00-589726C9591D}"/>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13E854-46B8-494D-AAB2-FF3BADC76F87}"/>
                  </a:ext>
                </a:extLst>
              </p:cNvPr>
              <p:cNvSpPr>
                <a:spLocks noGrp="1"/>
              </p:cNvSpPr>
              <p:nvPr>
                <p:ph idx="1"/>
              </p:nvPr>
            </p:nvSpPr>
            <p:spPr>
              <a:xfrm>
                <a:off x="838200" y="1498862"/>
                <a:ext cx="10515600" cy="5062193"/>
              </a:xfrm>
            </p:spPr>
            <p:txBody>
              <a:bodyPr>
                <a:normAutofit fontScale="92500" lnSpcReduction="10000"/>
              </a:bodyPr>
              <a:lstStyle/>
              <a:p>
                <a:pPr algn="l"/>
                <a:r>
                  <a:rPr lang="en-US" altLang="zh-CN" dirty="0"/>
                  <a:t>Subtask 3</a:t>
                </a:r>
                <a:r>
                  <a:rPr lang="zh-CN" altLang="en-US" dirty="0"/>
                  <a:t>：</a:t>
                </a:r>
                <a:r>
                  <a:rPr lang="zh-CN" altLang="en-US" b="0" i="0" dirty="0">
                    <a:effectLst/>
                    <a:latin typeface="-apple-system"/>
                  </a:rPr>
                  <a:t>延续 </a:t>
                </a:r>
                <a:r>
                  <a:rPr lang="en-US" altLang="zh-CN" b="0" i="0" dirty="0">
                    <a:effectLst/>
                    <a:latin typeface="-apple-system"/>
                  </a:rPr>
                  <a:t>Subtask 2 </a:t>
                </a:r>
                <a:r>
                  <a:rPr lang="zh-CN" altLang="en-US" b="0" i="0" dirty="0">
                    <a:effectLst/>
                    <a:latin typeface="-apple-system"/>
                  </a:rPr>
                  <a:t>的思路，我们考虑使用后缀自动机。</a:t>
                </a:r>
              </a:p>
              <a:p>
                <a:pPr algn="l"/>
                <a:r>
                  <a:rPr lang="zh-CN" altLang="en-US" b="0" i="0" dirty="0">
                    <a:effectLst/>
                    <a:latin typeface="-apple-system"/>
                  </a:rPr>
                  <a:t>首先对母串建立后缀自动机。</a:t>
                </a:r>
              </a:p>
              <a:p>
                <a:pPr algn="l"/>
                <a:r>
                  <a:rPr lang="zh-CN" altLang="en-US" b="0" i="0" dirty="0">
                    <a:effectLst/>
                    <a:latin typeface="-apple-system"/>
                  </a:rPr>
                  <a:t>观察下发现一个给定串的后缀一定在自动机对应节点沿着 </a:t>
                </a:r>
                <a:r>
                  <a:rPr lang="en-US" altLang="zh-CN" b="0" i="0" dirty="0">
                    <a:effectLst/>
                    <a:latin typeface="-apple-system"/>
                  </a:rPr>
                  <a:t>parent </a:t>
                </a:r>
                <a:r>
                  <a:rPr lang="zh-CN" altLang="en-US" b="0" i="0" dirty="0">
                    <a:effectLst/>
                    <a:latin typeface="-apple-system"/>
                  </a:rPr>
                  <a:t>指针一直到根的路径上。</a:t>
                </a:r>
              </a:p>
              <a:p>
                <a:pPr algn="l"/>
                <a:r>
                  <a:rPr lang="zh-CN" altLang="en-US" b="0" i="0" dirty="0">
                    <a:effectLst/>
                    <a:latin typeface="-apple-system"/>
                  </a:rPr>
                  <a:t>一个比较套路的做法是预处理树上倍增数组，然后对于倍增求出区间 </a:t>
                </a:r>
                <a:r>
                  <a:rPr lang="en-US" altLang="zh-CN" b="0" i="0" dirty="0">
                    <a:effectLst/>
                    <a:latin typeface="KaTeX_Main"/>
                  </a:rPr>
                  <a:t> </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𝑙</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𝑟</m:t>
                    </m:r>
                    <m:r>
                      <a:rPr lang="en-US" altLang="zh-CN" b="0" i="1" dirty="0" smtClean="0">
                        <a:effectLst/>
                        <a:latin typeface="Cambria Math" panose="02040503050406030204" pitchFamily="18" charset="0"/>
                      </a:rPr>
                      <m:t>]</m:t>
                    </m:r>
                  </m:oMath>
                </a14:m>
                <a:r>
                  <a:rPr lang="zh-CN" altLang="en-US" b="0" i="0" dirty="0">
                    <a:effectLst/>
                    <a:latin typeface="-apple-system"/>
                  </a:rPr>
                  <a:t> 对应的后缀自动机上的节点。</a:t>
                </a:r>
              </a:p>
              <a:p>
                <a:pPr algn="l"/>
                <a:r>
                  <a:rPr lang="zh-CN" altLang="en-US" b="0" i="0" dirty="0">
                    <a:effectLst/>
                    <a:latin typeface="-apple-system"/>
                  </a:rPr>
                  <a:t>但后缀自动机的一个节点是一个等价类，也就是说可能有多个区间对应一个相同的节点。</a:t>
                </a:r>
              </a:p>
              <a:p>
                <a:pPr algn="l"/>
                <a:r>
                  <a:rPr lang="zh-CN" altLang="en-US" b="0" i="0" dirty="0">
                    <a:effectLst/>
                    <a:latin typeface="-apple-system"/>
                  </a:rPr>
                  <a:t>显然不能直接建 </a:t>
                </a:r>
                <a:r>
                  <a:rPr lang="en-US" altLang="zh-CN" b="0" i="0" dirty="0">
                    <a:effectLst/>
                    <a:latin typeface="-apple-system"/>
                  </a:rPr>
                  <a:t>parent </a:t>
                </a:r>
                <a:r>
                  <a:rPr lang="zh-CN" altLang="en-US" b="0" i="0" dirty="0">
                    <a:effectLst/>
                    <a:latin typeface="-apple-system"/>
                  </a:rPr>
                  <a:t>树，我们需要将一个后缀机上的节点拆成多个节点。首先将所有操作记录下来，然后算出每个后缀机节点对应多少个节点，然后拆成对应的节点即可。</a:t>
                </a:r>
              </a:p>
              <a:p>
                <a:pPr algn="l"/>
                <a:r>
                  <a:rPr lang="zh-CN" altLang="en-US" b="0" i="0" dirty="0">
                    <a:effectLst/>
                    <a:latin typeface="-apple-system"/>
                  </a:rPr>
                  <a:t>我们要在 </a:t>
                </a:r>
                <a14:m>
                  <m:oMath xmlns:m="http://schemas.openxmlformats.org/officeDocument/2006/math">
                    <m:r>
                      <a:rPr lang="en-US" altLang="zh-CN" b="0" i="1" dirty="0" smtClean="0">
                        <a:effectLst/>
                        <a:latin typeface="Cambria Math" panose="02040503050406030204" pitchFamily="18" charset="0"/>
                      </a:rPr>
                      <m:t>𝑛</m:t>
                    </m:r>
                  </m:oMath>
                </a14:m>
                <a:r>
                  <a:rPr lang="zh-CN" altLang="en-US" b="0" i="0" dirty="0">
                    <a:effectLst/>
                    <a:latin typeface="-apple-system"/>
                  </a:rPr>
                  <a:t> 拆出的点之间连边。同一个等价类之间按 </a:t>
                </a:r>
                <a14:m>
                  <m:oMath xmlns:m="http://schemas.openxmlformats.org/officeDocument/2006/math">
                    <m:r>
                      <a:rPr lang="en-US" altLang="zh-CN" b="0" i="1" dirty="0" smtClean="0">
                        <a:effectLst/>
                        <a:latin typeface="Cambria Math" panose="02040503050406030204" pitchFamily="18" charset="0"/>
                      </a:rPr>
                      <m:t>𝐿𝑒𝑛</m:t>
                    </m:r>
                  </m:oMath>
                </a14:m>
                <a:r>
                  <a:rPr lang="zh-CN" altLang="en-US" b="0" i="0" dirty="0">
                    <a:effectLst/>
                    <a:latin typeface="-apple-system"/>
                  </a:rPr>
                  <a:t> 从小到大连边，不同等价类按 </a:t>
                </a:r>
                <a:r>
                  <a:rPr lang="en-US" altLang="zh-CN" b="0" i="0" dirty="0">
                    <a:effectLst/>
                    <a:latin typeface="-apple-system"/>
                  </a:rPr>
                  <a:t>parent </a:t>
                </a:r>
                <a:r>
                  <a:rPr lang="zh-CN" altLang="en-US" b="0" i="0" dirty="0">
                    <a:effectLst/>
                    <a:latin typeface="-apple-system"/>
                  </a:rPr>
                  <a:t>指针连边。</a:t>
                </a:r>
              </a:p>
            </p:txBody>
          </p:sp>
        </mc:Choice>
        <mc:Fallback xmlns="">
          <p:sp>
            <p:nvSpPr>
              <p:cNvPr id="3" name="内容占位符 2">
                <a:extLst>
                  <a:ext uri="{FF2B5EF4-FFF2-40B4-BE49-F238E27FC236}">
                    <a16:creationId xmlns:a16="http://schemas.microsoft.com/office/drawing/2014/main" id="{D213E854-46B8-494D-AAB2-FF3BADC76F87}"/>
                  </a:ext>
                </a:extLst>
              </p:cNvPr>
              <p:cNvSpPr>
                <a:spLocks noGrp="1" noRot="1" noChangeAspect="1" noMove="1" noResize="1" noEditPoints="1" noAdjustHandles="1" noChangeArrowheads="1" noChangeShapeType="1" noTextEdit="1"/>
              </p:cNvSpPr>
              <p:nvPr>
                <p:ph idx="1"/>
              </p:nvPr>
            </p:nvSpPr>
            <p:spPr>
              <a:xfrm>
                <a:off x="838200" y="1498862"/>
                <a:ext cx="10515600" cy="5062193"/>
              </a:xfrm>
              <a:blipFill>
                <a:blip r:embed="rId2"/>
                <a:stretch>
                  <a:fillRect l="-928" t="-2410" b="-15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7458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F6338-3B82-4001-8A63-8F11F7B3791E}"/>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B1FFCF-2B1F-4A3E-A85C-6B9AD4E1B59E}"/>
                  </a:ext>
                </a:extLst>
              </p:cNvPr>
              <p:cNvSpPr>
                <a:spLocks noGrp="1"/>
              </p:cNvSpPr>
              <p:nvPr>
                <p:ph idx="1"/>
              </p:nvPr>
            </p:nvSpPr>
            <p:spPr>
              <a:xfrm>
                <a:off x="838200" y="1587762"/>
                <a:ext cx="10515600" cy="4905113"/>
              </a:xfrm>
            </p:spPr>
            <p:txBody>
              <a:bodyPr>
                <a:normAutofit fontScale="92500" lnSpcReduction="10000"/>
              </a:bodyPr>
              <a:lstStyle/>
              <a:p>
                <a:pPr algn="l"/>
                <a:r>
                  <a:rPr lang="zh-CN" altLang="en-US" b="0" i="0" dirty="0">
                    <a:effectLst/>
                    <a:latin typeface="-apple-system"/>
                  </a:rPr>
                  <a:t>注意边权不应该是 </a:t>
                </a:r>
                <a14:m>
                  <m:oMath xmlns:m="http://schemas.openxmlformats.org/officeDocument/2006/math">
                    <m:r>
                      <a:rPr lang="en-US" altLang="zh-CN" b="0" i="1" dirty="0" smtClean="0">
                        <a:effectLst/>
                        <a:latin typeface="Cambria Math" panose="02040503050406030204" pitchFamily="18" charset="0"/>
                      </a:rPr>
                      <m:t>1</m:t>
                    </m:r>
                  </m:oMath>
                </a14:m>
                <a:r>
                  <a:rPr lang="zh-CN" altLang="en-US" b="0" i="0" dirty="0">
                    <a:effectLst/>
                    <a:latin typeface="-apple-system"/>
                  </a:rPr>
                  <a:t>，而是两个节点 </a:t>
                </a:r>
                <a14:m>
                  <m:oMath xmlns:m="http://schemas.openxmlformats.org/officeDocument/2006/math">
                    <m:r>
                      <a:rPr lang="en-US" altLang="zh-CN" b="0" i="1" dirty="0" smtClean="0">
                        <a:effectLst/>
                        <a:latin typeface="Cambria Math" panose="02040503050406030204" pitchFamily="18" charset="0"/>
                      </a:rPr>
                      <m:t>𝐿𝑒𝑛</m:t>
                    </m:r>
                  </m:oMath>
                </a14:m>
                <a:r>
                  <a:rPr lang="zh-CN" altLang="en-US" b="0" i="0" dirty="0">
                    <a:effectLst/>
                    <a:latin typeface="-apple-system"/>
                  </a:rPr>
                  <a:t> 的差值。</a:t>
                </a:r>
              </a:p>
              <a:p>
                <a:pPr algn="l"/>
                <a:r>
                  <a:rPr lang="zh-CN" altLang="en-US" b="0" i="0" dirty="0">
                    <a:effectLst/>
                    <a:latin typeface="-apple-system"/>
                  </a:rPr>
                  <a:t>这样我们就重构了一棵树。观察发现一个句子的所有后缀就是重构树上对应节点到根节点的路径。</a:t>
                </a:r>
              </a:p>
              <a:p>
                <a:pPr algn="l"/>
                <a:r>
                  <a:rPr lang="zh-CN" altLang="en-US" b="0" i="0" dirty="0">
                    <a:effectLst/>
                    <a:latin typeface="-apple-system"/>
                  </a:rPr>
                  <a:t>一个比较套路的做法就是树链剖分成 </a:t>
                </a:r>
                <a14:m>
                  <m:oMath xmlns:m="http://schemas.openxmlformats.org/officeDocument/2006/math">
                    <m:r>
                      <m:rPr>
                        <m:sty m:val="p"/>
                      </m:rPr>
                      <a:rPr lang="en-US" altLang="zh-CN" b="0" i="1" dirty="0" smtClean="0">
                        <a:effectLst/>
                        <a:latin typeface="Cambria Math" panose="02040503050406030204" pitchFamily="18" charset="0"/>
                      </a:rPr>
                      <m:t>log</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m:t>
                    </m:r>
                  </m:oMath>
                </a14:m>
                <a:r>
                  <a:rPr lang="zh-CN" altLang="en-US" b="0" i="0" dirty="0">
                    <a:effectLst/>
                    <a:latin typeface="-apple-system"/>
                  </a:rPr>
                  <a:t> 个连续线段。</a:t>
                </a:r>
              </a:p>
              <a:p>
                <a:pPr algn="l"/>
                <a:r>
                  <a:rPr lang="zh-CN" altLang="en-US" b="0" i="0" dirty="0">
                    <a:effectLst/>
                    <a:latin typeface="-apple-system"/>
                  </a:rPr>
                  <a:t>观察一下要维护的东西。如果我们每次将节点到根路径上的点的点权 </a:t>
                </a:r>
                <a14:m>
                  <m:oMath xmlns:m="http://schemas.openxmlformats.org/officeDocument/2006/math">
                    <m:r>
                      <a:rPr lang="en-US" altLang="zh-CN" b="0" i="1" dirty="0" smtClean="0">
                        <a:effectLst/>
                        <a:latin typeface="Cambria Math" panose="02040503050406030204" pitchFamily="18" charset="0"/>
                      </a:rPr>
                      <m:t>+ 1</m:t>
                    </m:r>
                  </m:oMath>
                </a14:m>
                <a:r>
                  <a:rPr lang="zh-CN" altLang="en-US" b="0" i="0" dirty="0">
                    <a:effectLst/>
                    <a:latin typeface="-apple-system"/>
                  </a:rPr>
                  <a:t>，那么点权大于 </a:t>
                </a:r>
                <a14:m>
                  <m:oMath xmlns:m="http://schemas.openxmlformats.org/officeDocument/2006/math">
                    <m:r>
                      <a:rPr lang="en-US" altLang="zh-CN" b="0" i="1" dirty="0" smtClean="0">
                        <a:effectLst/>
                        <a:latin typeface="Cambria Math" panose="02040503050406030204" pitchFamily="18" charset="0"/>
                      </a:rPr>
                      <m:t>𝑘</m:t>
                    </m:r>
                  </m:oMath>
                </a14:m>
                <a:r>
                  <a:rPr lang="zh-CN" altLang="en-US" b="0" i="0" dirty="0">
                    <a:effectLst/>
                    <a:latin typeface="-apple-system"/>
                  </a:rPr>
                  <a:t> 的节点对应的串就是一个满足条件的韵脚。</a:t>
                </a:r>
              </a:p>
              <a:p>
                <a:pPr algn="l"/>
                <a:r>
                  <a:rPr lang="zh-CN" altLang="en-US" b="0" i="0" dirty="0">
                    <a:effectLst/>
                    <a:latin typeface="-apple-system"/>
                  </a:rPr>
                  <a:t>于是我们得出一个结论，就是不同韵脚个数不超过 </a:t>
                </a:r>
                <a14:m>
                  <m:oMath xmlns:m="http://schemas.openxmlformats.org/officeDocument/2006/math">
                    <m:sSup>
                      <m:sSupPr>
                        <m:ctrlPr>
                          <a:rPr lang="en-US" altLang="zh-CN" b="0" i="1" smtClean="0">
                            <a:effectLst/>
                            <a:latin typeface="Cambria Math" panose="02040503050406030204" pitchFamily="18" charset="0"/>
                          </a:rPr>
                        </m:ctrlPr>
                      </m:sSupPr>
                      <m:e>
                        <m:r>
                          <a:rPr lang="en-US" altLang="zh-CN" b="0" i="1" smtClean="0">
                            <a:effectLst/>
                            <a:latin typeface="Cambria Math" panose="02040503050406030204" pitchFamily="18" charset="0"/>
                          </a:rPr>
                          <m:t>𝑁</m:t>
                        </m:r>
                      </m:e>
                      <m:sup>
                        <m:r>
                          <a:rPr lang="en-US" altLang="zh-CN" b="0" i="1" smtClean="0">
                            <a:effectLst/>
                            <a:latin typeface="Cambria Math" panose="02040503050406030204" pitchFamily="18" charset="0"/>
                          </a:rPr>
                          <m:t>2</m:t>
                        </m:r>
                      </m:sup>
                    </m:sSup>
                  </m:oMath>
                </a14:m>
                <a:r>
                  <a:rPr lang="zh-CN" altLang="en-US" b="0" i="0" dirty="0">
                    <a:effectLst/>
                    <a:latin typeface="-apple-system"/>
                  </a:rPr>
                  <a:t>，正确性显然。</a:t>
                </a:r>
              </a:p>
              <a:p>
                <a:pPr algn="l"/>
                <a:r>
                  <a:rPr lang="zh-CN" altLang="en-US" b="0" i="0" dirty="0">
                    <a:effectLst/>
                    <a:latin typeface="-apple-system"/>
                  </a:rPr>
                  <a:t>所以问题转换为树上路径加，和全局查询点权大于 </a:t>
                </a:r>
                <a14:m>
                  <m:oMath xmlns:m="http://schemas.openxmlformats.org/officeDocument/2006/math">
                    <m:r>
                      <a:rPr lang="en-US" altLang="zh-CN" b="0" i="1" dirty="0" smtClean="0">
                        <a:effectLst/>
                        <a:latin typeface="Cambria Math" panose="02040503050406030204" pitchFamily="18" charset="0"/>
                      </a:rPr>
                      <m:t>𝑘</m:t>
                    </m:r>
                  </m:oMath>
                </a14:m>
                <a:r>
                  <a:rPr lang="zh-CN" altLang="en-US" b="0" i="0" dirty="0">
                    <a:effectLst/>
                    <a:latin typeface="-apple-system"/>
                  </a:rPr>
                  <a:t> 的节点的最大深度，以及这样的节点个数。</a:t>
                </a:r>
              </a:p>
              <a:p>
                <a:pPr algn="l"/>
                <a:r>
                  <a:rPr lang="zh-CN" altLang="en-US" b="0" i="0" dirty="0">
                    <a:effectLst/>
                    <a:latin typeface="-apple-system"/>
                  </a:rPr>
                  <a:t>观察下可以发现全局查询的答案单调不降。一个点从 </a:t>
                </a:r>
                <a14:m>
                  <m:oMath xmlns:m="http://schemas.openxmlformats.org/officeDocument/2006/math">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𝑘</m:t>
                    </m:r>
                  </m:oMath>
                </a14:m>
                <a:r>
                  <a:rPr lang="zh-CN" altLang="en-US" b="0" i="0" dirty="0">
                    <a:effectLst/>
                    <a:latin typeface="-apple-system"/>
                  </a:rPr>
                  <a:t> 到 </a:t>
                </a:r>
                <a14:m>
                  <m:oMath xmlns:m="http://schemas.openxmlformats.org/officeDocument/2006/math">
                    <m:r>
                      <a:rPr lang="en-US" altLang="zh-CN" b="0" i="1" dirty="0" smtClean="0">
                        <a:effectLst/>
                        <a:latin typeface="Cambria Math" panose="02040503050406030204" pitchFamily="18" charset="0"/>
                      </a:rPr>
                      <m:t>&gt;</m:t>
                    </m:r>
                    <m:r>
                      <a:rPr lang="en-US" altLang="zh-CN" b="0" i="1" dirty="0" smtClean="0">
                        <a:effectLst/>
                        <a:latin typeface="Cambria Math" panose="02040503050406030204" pitchFamily="18" charset="0"/>
                      </a:rPr>
                      <m:t>𝑘</m:t>
                    </m:r>
                  </m:oMath>
                </a14:m>
                <a:r>
                  <a:rPr lang="zh-CN" altLang="en-US" b="0" i="0" dirty="0">
                    <a:effectLst/>
                    <a:latin typeface="-apple-system"/>
                  </a:rPr>
                  <a:t> 只有一次。这样我们均摊线段树即可。</a:t>
                </a:r>
              </a:p>
              <a:p>
                <a:pPr algn="l"/>
                <a:r>
                  <a:rPr lang="zh-CN" altLang="en-US" b="0" i="0" dirty="0">
                    <a:effectLst/>
                    <a:latin typeface="-apple-system"/>
                  </a:rPr>
                  <a:t>时间复杂度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𝑀</m:t>
                    </m:r>
                    <m:r>
                      <a:rPr lang="en-US" altLang="zh-CN" b="0" i="1" dirty="0" smtClean="0">
                        <a:effectLst/>
                        <a:latin typeface="Cambria Math" panose="02040503050406030204" pitchFamily="18" charset="0"/>
                      </a:rPr>
                      <m:t> </m:t>
                    </m:r>
                    <m:sSup>
                      <m:sSupPr>
                        <m:ctrlPr>
                          <a:rPr lang="en-US" altLang="zh-CN" b="0" i="1" dirty="0" smtClean="0">
                            <a:effectLst/>
                            <a:latin typeface="Cambria Math" panose="02040503050406030204" pitchFamily="18" charset="0"/>
                          </a:rPr>
                        </m:ctrlPr>
                      </m:sSupPr>
                      <m:e>
                        <m:r>
                          <m:rPr>
                            <m:sty m:val="p"/>
                          </m:rPr>
                          <a:rPr lang="en-US" altLang="zh-CN" b="0" i="1" dirty="0" smtClean="0">
                            <a:effectLst/>
                            <a:latin typeface="Cambria Math" panose="02040503050406030204" pitchFamily="18" charset="0"/>
                          </a:rPr>
                          <m:t>log</m:t>
                        </m:r>
                      </m:e>
                      <m:sup>
                        <m:r>
                          <a:rPr lang="en-US" altLang="zh-CN" b="0" i="1" dirty="0" smtClean="0">
                            <a:effectLst/>
                            <a:latin typeface="Cambria Math" panose="02040503050406030204" pitchFamily="18" charset="0"/>
                          </a:rPr>
                          <m:t>2</m:t>
                        </m:r>
                      </m:sup>
                    </m:sSup>
                    <m:r>
                      <a:rPr lang="en-US" altLang="zh-CN" b="0" i="1" dirty="0" smtClean="0">
                        <a:effectLst/>
                        <a:latin typeface="Cambria Math" panose="02040503050406030204" pitchFamily="18" charset="0"/>
                      </a:rPr>
                      <m:t> </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 </m:t>
                    </m:r>
                    <m:r>
                      <m:rPr>
                        <m:sty m:val="p"/>
                      </m:rPr>
                      <a:rPr lang="en-US" altLang="zh-CN" b="0" i="1" dirty="0" smtClean="0">
                        <a:effectLst/>
                        <a:latin typeface="Cambria Math" panose="02040503050406030204" pitchFamily="18" charset="0"/>
                      </a:rPr>
                      <m:t>log</m:t>
                    </m:r>
                    <m:r>
                      <a:rPr lang="en-US" altLang="zh-CN" b="0" i="1" dirty="0" smtClean="0">
                        <a:effectLst/>
                        <a:latin typeface="Cambria Math" panose="02040503050406030204" pitchFamily="18" charset="0"/>
                      </a:rPr>
                      <m:t> </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oMath>
                </a14:m>
                <a:endParaRPr lang="zh-CN" altLang="en-US" b="0" i="0" dirty="0">
                  <a:effectLst/>
                  <a:latin typeface="-apple-system"/>
                </a:endParaRPr>
              </a:p>
              <a:p>
                <a:endParaRPr lang="zh-CN" altLang="en-US" dirty="0"/>
              </a:p>
            </p:txBody>
          </p:sp>
        </mc:Choice>
        <mc:Fallback xmlns="">
          <p:sp>
            <p:nvSpPr>
              <p:cNvPr id="3" name="内容占位符 2">
                <a:extLst>
                  <a:ext uri="{FF2B5EF4-FFF2-40B4-BE49-F238E27FC236}">
                    <a16:creationId xmlns:a16="http://schemas.microsoft.com/office/drawing/2014/main" id="{EFB1FFCF-2B1F-4A3E-A85C-6B9AD4E1B59E}"/>
                  </a:ext>
                </a:extLst>
              </p:cNvPr>
              <p:cNvSpPr>
                <a:spLocks noGrp="1" noRot="1" noChangeAspect="1" noMove="1" noResize="1" noEditPoints="1" noAdjustHandles="1" noChangeArrowheads="1" noChangeShapeType="1" noTextEdit="1"/>
              </p:cNvSpPr>
              <p:nvPr>
                <p:ph idx="1"/>
              </p:nvPr>
            </p:nvSpPr>
            <p:spPr>
              <a:xfrm>
                <a:off x="838200" y="1587762"/>
                <a:ext cx="10515600" cy="4905113"/>
              </a:xfrm>
              <a:blipFill>
                <a:blip r:embed="rId2"/>
                <a:stretch>
                  <a:fillRect l="-928" t="-2484" r="-580" b="-1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1209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BD056-FD17-40BE-BE38-7EBDDAD39E2A}"/>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5C1F60-18F8-4563-8688-93AC08EAD383}"/>
                  </a:ext>
                </a:extLst>
              </p:cNvPr>
              <p:cNvSpPr>
                <a:spLocks noGrp="1"/>
              </p:cNvSpPr>
              <p:nvPr>
                <p:ph idx="1"/>
              </p:nvPr>
            </p:nvSpPr>
            <p:spPr/>
            <p:txBody>
              <a:bodyPr/>
              <a:lstStyle/>
              <a:p>
                <a:pPr algn="l"/>
                <a:r>
                  <a:rPr lang="en-US" altLang="zh-CN" dirty="0"/>
                  <a:t>Subtask 4</a:t>
                </a:r>
                <a:r>
                  <a:rPr lang="zh-CN" altLang="en-US" dirty="0"/>
                  <a:t>：</a:t>
                </a:r>
                <a:r>
                  <a:rPr lang="zh-CN" altLang="en-US" b="0" i="0" dirty="0">
                    <a:effectLst/>
                    <a:latin typeface="-apple-system"/>
                  </a:rPr>
                  <a:t>卡常分，如果 </a:t>
                </a:r>
                <a:r>
                  <a:rPr lang="en-US" altLang="zh-CN" b="0" i="0" dirty="0">
                    <a:effectLst/>
                    <a:latin typeface="-apple-system"/>
                  </a:rPr>
                  <a:t>Subtask 3 </a:t>
                </a:r>
                <a:r>
                  <a:rPr lang="zh-CN" altLang="en-US" b="0" i="0" dirty="0">
                    <a:effectLst/>
                    <a:latin typeface="-apple-system"/>
                  </a:rPr>
                  <a:t>写的优秀可以直接过。</a:t>
                </a:r>
              </a:p>
              <a:p>
                <a:pPr algn="l"/>
                <a:r>
                  <a:rPr lang="zh-CN" altLang="en-US" b="0" i="0" dirty="0">
                    <a:effectLst/>
                    <a:latin typeface="-apple-system"/>
                  </a:rPr>
                  <a:t>其实我们可以再拆点后再缩点。</a:t>
                </a:r>
              </a:p>
              <a:p>
                <a:pPr algn="l"/>
                <a:r>
                  <a:rPr lang="zh-CN" altLang="en-US" b="0" i="0" dirty="0">
                    <a:effectLst/>
                    <a:latin typeface="-apple-system"/>
                  </a:rPr>
                  <a:t>最终只保留对应有句子的点，这样重构树的节点树被控制在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𝑀</m:t>
                    </m:r>
                    <m:r>
                      <a:rPr lang="en-US" altLang="zh-CN" b="0" i="1" dirty="0" smtClean="0">
                        <a:effectLst/>
                        <a:latin typeface="Cambria Math" panose="02040503050406030204" pitchFamily="18" charset="0"/>
                      </a:rPr>
                      <m:t>) </m:t>
                    </m:r>
                  </m:oMath>
                </a14:m>
                <a:r>
                  <a:rPr lang="zh-CN" altLang="en-US" b="0" i="0" dirty="0">
                    <a:effectLst/>
                    <a:latin typeface="-apple-system"/>
                  </a:rPr>
                  <a:t>级别。</a:t>
                </a:r>
              </a:p>
              <a:p>
                <a:pPr algn="l"/>
                <a:r>
                  <a:rPr lang="zh-CN" altLang="en-US" b="0" i="0" dirty="0">
                    <a:effectLst/>
                    <a:latin typeface="-apple-system"/>
                  </a:rPr>
                  <a:t>时间复杂度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𝑀</m:t>
                    </m:r>
                    <m:r>
                      <a:rPr lang="en-US" altLang="zh-CN" b="0" i="1" dirty="0" smtClean="0">
                        <a:effectLst/>
                        <a:latin typeface="Cambria Math" panose="02040503050406030204" pitchFamily="18" charset="0"/>
                      </a:rPr>
                      <m:t> </m:t>
                    </m:r>
                    <m:sSup>
                      <m:sSupPr>
                        <m:ctrlPr>
                          <a:rPr lang="en-US" altLang="zh-CN" b="0" i="1" dirty="0" smtClean="0">
                            <a:effectLst/>
                            <a:latin typeface="Cambria Math" panose="02040503050406030204" pitchFamily="18" charset="0"/>
                          </a:rPr>
                        </m:ctrlPr>
                      </m:sSupPr>
                      <m:e>
                        <m:r>
                          <m:rPr>
                            <m:sty m:val="p"/>
                          </m:rPr>
                          <a:rPr lang="en-US" altLang="zh-CN" b="0" i="1" dirty="0" smtClean="0">
                            <a:effectLst/>
                            <a:latin typeface="Cambria Math" panose="02040503050406030204" pitchFamily="18" charset="0"/>
                          </a:rPr>
                          <m:t>log</m:t>
                        </m:r>
                      </m:e>
                      <m:sup>
                        <m:r>
                          <a:rPr lang="en-US" altLang="zh-CN" b="0" i="1" dirty="0" smtClean="0">
                            <a:effectLst/>
                            <a:latin typeface="Cambria Math" panose="02040503050406030204" pitchFamily="18" charset="0"/>
                          </a:rPr>
                          <m:t>2</m:t>
                        </m:r>
                      </m:sup>
                    </m:sSup>
                    <m:r>
                      <a:rPr lang="en-US" altLang="zh-CN" b="0" i="1" dirty="0" smtClean="0">
                        <a:effectLst/>
                        <a:latin typeface="Cambria Math" panose="02040503050406030204" pitchFamily="18" charset="0"/>
                      </a:rPr>
                      <m:t> </m:t>
                    </m:r>
                    <m:r>
                      <a:rPr lang="en-US" altLang="zh-CN" b="0" i="1" dirty="0" smtClean="0">
                        <a:effectLst/>
                        <a:latin typeface="Cambria Math" panose="02040503050406030204" pitchFamily="18" charset="0"/>
                      </a:rPr>
                      <m:t>𝑀</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 </m:t>
                    </m:r>
                    <m:r>
                      <m:rPr>
                        <m:sty m:val="p"/>
                      </m:rPr>
                      <a:rPr lang="en-US" altLang="zh-CN" b="0" i="1" dirty="0" smtClean="0">
                        <a:effectLst/>
                        <a:latin typeface="Cambria Math" panose="02040503050406030204" pitchFamily="18" charset="0"/>
                      </a:rPr>
                      <m:t>log</m:t>
                    </m:r>
                    <m:r>
                      <a:rPr lang="en-US" altLang="zh-CN" b="0" i="1" dirty="0" smtClean="0">
                        <a:effectLst/>
                        <a:latin typeface="Cambria Math" panose="02040503050406030204" pitchFamily="18" charset="0"/>
                      </a:rPr>
                      <m:t> </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oMath>
                </a14:m>
                <a:r>
                  <a:rPr lang="zh-CN" altLang="en-US" b="0" i="0" dirty="0">
                    <a:effectLst/>
                    <a:latin typeface="-apple-system"/>
                  </a:rPr>
                  <a:t>。</a:t>
                </a:r>
              </a:p>
              <a:p>
                <a:pPr algn="l"/>
                <a:r>
                  <a:rPr lang="en-US" altLang="zh-CN" b="0" i="0" dirty="0">
                    <a:effectLst/>
                    <a:latin typeface="-apple-system"/>
                  </a:rPr>
                  <a:t>Solution </a:t>
                </a:r>
                <a:r>
                  <a:rPr lang="zh-CN" altLang="en-US" b="0" i="0" dirty="0">
                    <a:effectLst/>
                    <a:latin typeface="-apple-system"/>
                  </a:rPr>
                  <a:t>可能非常简略 （大家感性理解一下</a:t>
                </a:r>
              </a:p>
              <a:p>
                <a:endParaRPr lang="zh-CN" altLang="en-US" dirty="0"/>
              </a:p>
            </p:txBody>
          </p:sp>
        </mc:Choice>
        <mc:Fallback xmlns="">
          <p:sp>
            <p:nvSpPr>
              <p:cNvPr id="3" name="内容占位符 2">
                <a:extLst>
                  <a:ext uri="{FF2B5EF4-FFF2-40B4-BE49-F238E27FC236}">
                    <a16:creationId xmlns:a16="http://schemas.microsoft.com/office/drawing/2014/main" id="{F15C1F60-18F8-4563-8688-93AC08EAD38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7865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6B800-EF70-4DD2-A38D-BC72B332EA67}"/>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DFDA7B-F44A-4059-A526-BC852AF40409}"/>
                  </a:ext>
                </a:extLst>
              </p:cNvPr>
              <p:cNvSpPr>
                <a:spLocks noGrp="1"/>
              </p:cNvSpPr>
              <p:nvPr>
                <p:ph idx="1"/>
              </p:nvPr>
            </p:nvSpPr>
            <p:spPr>
              <a:xfrm>
                <a:off x="838200" y="1825624"/>
                <a:ext cx="10515600" cy="4735431"/>
              </a:xfrm>
            </p:spPr>
            <p:txBody>
              <a:bodyPr>
                <a:normAutofit/>
              </a:bodyPr>
              <a:lstStyle/>
              <a:p>
                <a:pPr algn="l"/>
                <a:r>
                  <a:rPr lang="zh-CN" altLang="en-US" dirty="0"/>
                  <a:t>附赠铃的题解：</a:t>
                </a:r>
                <a:endParaRPr lang="en-US" altLang="zh-CN" dirty="0"/>
              </a:p>
              <a:p>
                <a:pPr algn="l"/>
                <a:r>
                  <a:rPr lang="zh-CN" altLang="en-US" b="0" i="0" dirty="0">
                    <a:effectLst/>
                    <a:latin typeface="-apple-system"/>
                  </a:rPr>
                  <a:t>暴力思路：每次加入一个字符串时，就给它所有的后缀打一次标记。那么我们要维护的就是那些被打了至少 </a:t>
                </a:r>
                <a14:m>
                  <m:oMath xmlns:m="http://schemas.openxmlformats.org/officeDocument/2006/math">
                    <m:r>
                      <a:rPr lang="en-US" altLang="zh-CN" b="0" i="1" dirty="0" smtClean="0">
                        <a:effectLst/>
                        <a:latin typeface="Cambria Math" panose="02040503050406030204" pitchFamily="18" charset="0"/>
                      </a:rPr>
                      <m:t>𝐾</m:t>
                    </m:r>
                    <m:r>
                      <a:rPr lang="en-US" altLang="zh-CN" b="0" i="1" dirty="0" smtClean="0">
                        <a:effectLst/>
                        <a:latin typeface="Cambria Math" panose="02040503050406030204" pitchFamily="18" charset="0"/>
                      </a:rPr>
                      <m:t>+1</m:t>
                    </m:r>
                  </m:oMath>
                </a14:m>
                <a:r>
                  <a:rPr lang="zh-CN" altLang="en-US" b="0" i="0" dirty="0">
                    <a:effectLst/>
                    <a:latin typeface="-apple-system"/>
                  </a:rPr>
                  <a:t> 次标记的串。字符串到标记次数的对应关系可以用哈希表维护，时间复杂度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𝑁𝑀</m:t>
                    </m:r>
                    <m:r>
                      <a:rPr lang="en-US" altLang="zh-CN" b="0" i="1" dirty="0" smtClean="0">
                        <a:effectLst/>
                        <a:latin typeface="Cambria Math" panose="02040503050406030204" pitchFamily="18" charset="0"/>
                      </a:rPr>
                      <m:t>)</m:t>
                    </m:r>
                  </m:oMath>
                </a14:m>
                <a:r>
                  <a:rPr lang="zh-CN" altLang="en-US" b="0" i="0" dirty="0">
                    <a:effectLst/>
                    <a:latin typeface="-apple-system"/>
                  </a:rPr>
                  <a:t>。</a:t>
                </a:r>
              </a:p>
              <a:p>
                <a:pPr algn="l"/>
                <a:r>
                  <a:rPr lang="zh-CN" altLang="en-US" b="0" i="0" dirty="0">
                    <a:effectLst/>
                    <a:latin typeface="-apple-system"/>
                  </a:rPr>
                  <a:t>考虑如何对这个思路进行优化。注意到一个串的所有后缀对应了后缀自动机 </a:t>
                </a:r>
                <a:r>
                  <a:rPr lang="en-US" altLang="zh-CN" b="0" i="0" dirty="0">
                    <a:effectLst/>
                    <a:latin typeface="-apple-system"/>
                  </a:rPr>
                  <a:t>fail </a:t>
                </a:r>
                <a:r>
                  <a:rPr lang="zh-CN" altLang="en-US" b="0" i="0" dirty="0">
                    <a:effectLst/>
                    <a:latin typeface="-apple-system"/>
                  </a:rPr>
                  <a:t>树上这个串对应节点的所有父节点。我们可以建出后缀自动机 </a:t>
                </a:r>
                <a:r>
                  <a:rPr lang="en-US" altLang="zh-CN" b="0" i="0" dirty="0">
                    <a:effectLst/>
                    <a:latin typeface="-apple-system"/>
                  </a:rPr>
                  <a:t>fail </a:t>
                </a:r>
                <a:r>
                  <a:rPr lang="zh-CN" altLang="en-US" b="0" i="0" dirty="0">
                    <a:effectLst/>
                    <a:latin typeface="-apple-system"/>
                  </a:rPr>
                  <a:t>树，就可以把所有后缀标记转化为某点到根的链标记。这里有一个小问题，后缀自动机上的节点是一个等价类，可能会出现要打标记的串是这个节点的一部分这种情况。可以按照长度进行拆点，保证每次标记的都包含了整个节点。</a:t>
                </a:r>
              </a:p>
            </p:txBody>
          </p:sp>
        </mc:Choice>
        <mc:Fallback xmlns="">
          <p:sp>
            <p:nvSpPr>
              <p:cNvPr id="3" name="内容占位符 2">
                <a:extLst>
                  <a:ext uri="{FF2B5EF4-FFF2-40B4-BE49-F238E27FC236}">
                    <a16:creationId xmlns:a16="http://schemas.microsoft.com/office/drawing/2014/main" id="{FCDFDA7B-F44A-4059-A526-BC852AF40409}"/>
                  </a:ext>
                </a:extLst>
              </p:cNvPr>
              <p:cNvSpPr>
                <a:spLocks noGrp="1" noRot="1" noChangeAspect="1" noMove="1" noResize="1" noEditPoints="1" noAdjustHandles="1" noChangeArrowheads="1" noChangeShapeType="1" noTextEdit="1"/>
              </p:cNvSpPr>
              <p:nvPr>
                <p:ph idx="1"/>
              </p:nvPr>
            </p:nvSpPr>
            <p:spPr>
              <a:xfrm>
                <a:off x="838200" y="1825624"/>
                <a:ext cx="10515600" cy="4735431"/>
              </a:xfrm>
              <a:blipFill>
                <a:blip r:embed="rId2"/>
                <a:stretch>
                  <a:fillRect l="-1043" t="-2317"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8513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475F3-BAA4-4A3F-843F-0099FA087B8B}"/>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D69B89-C30F-4489-8CC5-B575C9179885}"/>
                  </a:ext>
                </a:extLst>
              </p:cNvPr>
              <p:cNvSpPr>
                <a:spLocks noGrp="1"/>
              </p:cNvSpPr>
              <p:nvPr>
                <p:ph idx="1"/>
              </p:nvPr>
            </p:nvSpPr>
            <p:spPr>
              <a:xfrm>
                <a:off x="838200" y="1578334"/>
                <a:ext cx="10515600" cy="5190111"/>
              </a:xfrm>
            </p:spPr>
            <p:txBody>
              <a:bodyPr>
                <a:normAutofit/>
              </a:bodyPr>
              <a:lstStyle/>
              <a:p>
                <a:pPr algn="l"/>
                <a:r>
                  <a:rPr lang="zh-CN" altLang="en-US" b="0" i="0" dirty="0">
                    <a:effectLst/>
                    <a:latin typeface="-apple-system"/>
                  </a:rPr>
                  <a:t>拆完点我们得到了一棵树，现在要做的是：某点到根的链打标记，查询标记至少</a:t>
                </a:r>
                <a14:m>
                  <m:oMath xmlns:m="http://schemas.openxmlformats.org/officeDocument/2006/math">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𝐾</m:t>
                    </m:r>
                    <m:r>
                      <a:rPr lang="en-US" altLang="zh-CN" b="0" i="1" dirty="0" smtClean="0">
                        <a:effectLst/>
                        <a:latin typeface="Cambria Math" panose="02040503050406030204" pitchFamily="18" charset="0"/>
                      </a:rPr>
                      <m:t>+1 </m:t>
                    </m:r>
                  </m:oMath>
                </a14:m>
                <a:r>
                  <a:rPr lang="zh-CN" altLang="en-US" b="0" i="0" dirty="0">
                    <a:effectLst/>
                    <a:latin typeface="-apple-system"/>
                  </a:rPr>
                  <a:t>次的点的信息。有两种做法：</a:t>
                </a:r>
              </a:p>
              <a:p>
                <a:pPr algn="l"/>
                <a:r>
                  <a:rPr lang="zh-CN" altLang="en-US" b="0" i="0" dirty="0">
                    <a:effectLst/>
                    <a:latin typeface="-apple-system"/>
                  </a:rPr>
                  <a:t>在线做法，用重链剖分或者全局平衡二叉树把链修改转化为区间修改，由于每个点只会在第</a:t>
                </a:r>
                <a14:m>
                  <m:oMath xmlns:m="http://schemas.openxmlformats.org/officeDocument/2006/math">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𝐾</m:t>
                    </m:r>
                    <m:r>
                      <a:rPr lang="en-US" altLang="zh-CN" b="0" i="1" dirty="0" smtClean="0">
                        <a:effectLst/>
                        <a:latin typeface="Cambria Math" panose="02040503050406030204" pitchFamily="18" charset="0"/>
                      </a:rPr>
                      <m:t>+1 </m:t>
                    </m:r>
                  </m:oMath>
                </a14:m>
                <a:r>
                  <a:rPr lang="zh-CN" altLang="en-US" b="0" i="0" dirty="0">
                    <a:effectLst/>
                    <a:latin typeface="-apple-system"/>
                  </a:rPr>
                  <a:t>次标记的时候更新一次，因此可以直接在线段树上暴力更新。复杂度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𝑀</m:t>
                    </m:r>
                    <m:r>
                      <a:rPr lang="en-US" altLang="zh-CN" b="0" i="1" dirty="0" smtClean="0">
                        <a:effectLst/>
                        <a:latin typeface="Cambria Math" panose="02040503050406030204" pitchFamily="18" charset="0"/>
                      </a:rPr>
                      <m:t> </m:t>
                    </m:r>
                    <m:sSup>
                      <m:sSupPr>
                        <m:ctrlPr>
                          <a:rPr lang="en-US" altLang="zh-CN" b="0" i="1" dirty="0" smtClean="0">
                            <a:effectLst/>
                            <a:latin typeface="Cambria Math" panose="02040503050406030204" pitchFamily="18" charset="0"/>
                          </a:rPr>
                        </m:ctrlPr>
                      </m:sSupPr>
                      <m:e>
                        <m:r>
                          <m:rPr>
                            <m:sty m:val="p"/>
                          </m:rPr>
                          <a:rPr lang="en-US" altLang="zh-CN" b="0" i="1" dirty="0" smtClean="0">
                            <a:effectLst/>
                            <a:latin typeface="Cambria Math" panose="02040503050406030204" pitchFamily="18" charset="0"/>
                          </a:rPr>
                          <m:t>log</m:t>
                        </m:r>
                      </m:e>
                      <m:sup>
                        <m:r>
                          <a:rPr lang="en-US" altLang="zh-CN" b="0" i="1" dirty="0" smtClean="0">
                            <a:effectLst/>
                            <a:latin typeface="Cambria Math" panose="02040503050406030204" pitchFamily="18" charset="0"/>
                          </a:rPr>
                          <m:t>2</m:t>
                        </m:r>
                      </m:sup>
                    </m:sSup>
                    <m:r>
                      <a:rPr lang="en-US" altLang="zh-CN" b="0" i="1" dirty="0" smtClean="0">
                        <a:effectLst/>
                        <a:latin typeface="Cambria Math" panose="02040503050406030204" pitchFamily="18" charset="0"/>
                      </a:rPr>
                      <m:t> </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 </m:t>
                    </m:r>
                    <m:r>
                      <m:rPr>
                        <m:sty m:val="p"/>
                      </m:rPr>
                      <a:rPr lang="en-US" altLang="zh-CN" b="0" i="1" dirty="0" smtClean="0">
                        <a:effectLst/>
                        <a:latin typeface="Cambria Math" panose="02040503050406030204" pitchFamily="18" charset="0"/>
                      </a:rPr>
                      <m:t>log</m:t>
                    </m:r>
                    <m:r>
                      <a:rPr lang="en-US" altLang="zh-CN" b="0" i="1" dirty="0" smtClean="0">
                        <a:effectLst/>
                        <a:latin typeface="Cambria Math" panose="02040503050406030204" pitchFamily="18" charset="0"/>
                      </a:rPr>
                      <m:t> </m:t>
                    </m:r>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oMath>
                </a14:m>
                <a:r>
                  <a:rPr lang="zh-CN" altLang="en-US" b="0" i="0" dirty="0">
                    <a:effectLst/>
                    <a:latin typeface="-apple-system"/>
                  </a:rPr>
                  <a:t>（朴素重链剖分）或者</a:t>
                </a:r>
                <a14:m>
                  <m:oMath xmlns:m="http://schemas.openxmlformats.org/officeDocument/2006/math">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d>
                      <m:dPr>
                        <m:ctrlPr>
                          <a:rPr lang="en-US" altLang="zh-CN" b="0" i="1" dirty="0" smtClean="0">
                            <a:effectLst/>
                            <a:latin typeface="Cambria Math" panose="02040503050406030204" pitchFamily="18" charset="0"/>
                          </a:rPr>
                        </m:ctrlPr>
                      </m:dPr>
                      <m:e>
                        <m:r>
                          <a:rPr lang="en-US" altLang="zh-CN" b="0" i="1" dirty="0" smtClean="0">
                            <a:effectLst/>
                            <a:latin typeface="Cambria Math" panose="02040503050406030204" pitchFamily="18" charset="0"/>
                          </a:rPr>
                          <m:t>𝑀</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𝑁</m:t>
                        </m:r>
                      </m:e>
                    </m:d>
                    <m:r>
                      <a:rPr lang="en-US" altLang="zh-CN" b="0" i="1" dirty="0" smtClean="0">
                        <a:effectLst/>
                        <a:latin typeface="Cambria Math" panose="02040503050406030204" pitchFamily="18" charset="0"/>
                      </a:rPr>
                      <m:t> </m:t>
                    </m:r>
                    <m:r>
                      <m:rPr>
                        <m:sty m:val="p"/>
                      </m:rPr>
                      <a:rPr lang="en-US" altLang="zh-CN" b="0" i="1" dirty="0" smtClean="0">
                        <a:effectLst/>
                        <a:latin typeface="Cambria Math" panose="02040503050406030204" pitchFamily="18" charset="0"/>
                      </a:rPr>
                      <m:t>log</m:t>
                    </m:r>
                    <m:r>
                      <a:rPr lang="en-US" altLang="zh-CN" b="0" i="1" dirty="0" smtClean="0">
                        <a:effectLst/>
                        <a:latin typeface="Cambria Math" panose="02040503050406030204" pitchFamily="18" charset="0"/>
                      </a:rPr>
                      <m:t> </m:t>
                    </m:r>
                    <m:r>
                      <a:rPr lang="en-US" altLang="zh-CN" b="0" i="1" dirty="0" err="1" smtClean="0">
                        <a:effectLst/>
                        <a:latin typeface="Cambria Math" panose="02040503050406030204" pitchFamily="18" charset="0"/>
                      </a:rPr>
                      <m:t>𝑁</m:t>
                    </m:r>
                    <m:r>
                      <a:rPr lang="en-US" altLang="zh-CN" b="0" i="1" dirty="0" smtClean="0">
                        <a:effectLst/>
                        <a:latin typeface="Cambria Math" panose="02040503050406030204" pitchFamily="18" charset="0"/>
                      </a:rPr>
                      <m:t>)</m:t>
                    </m:r>
                  </m:oMath>
                </a14:m>
                <a:r>
                  <a:rPr lang="zh-CN" altLang="en-US" b="0" i="0" dirty="0">
                    <a:effectLst/>
                    <a:latin typeface="-apple-system"/>
                  </a:rPr>
                  <a:t>（全局平衡二叉树）。</a:t>
                </a:r>
              </a:p>
              <a:p>
                <a:r>
                  <a:rPr lang="zh-CN" altLang="en-US" b="0" i="0" dirty="0">
                    <a:effectLst/>
                    <a:latin typeface="-apple-system"/>
                  </a:rPr>
                  <a:t>离线做法，我们只需要知道每个点第 </a:t>
                </a:r>
                <a14:m>
                  <m:oMath xmlns:m="http://schemas.openxmlformats.org/officeDocument/2006/math">
                    <m:r>
                      <a:rPr lang="en-US" altLang="zh-CN" b="0" i="1" dirty="0" smtClean="0">
                        <a:effectLst/>
                        <a:latin typeface="Cambria Math" panose="02040503050406030204" pitchFamily="18" charset="0"/>
                      </a:rPr>
                      <m:t>𝐾</m:t>
                    </m:r>
                    <m:r>
                      <a:rPr lang="en-US" altLang="zh-CN" b="0" i="1" dirty="0" smtClean="0">
                        <a:effectLst/>
                        <a:latin typeface="Cambria Math" panose="02040503050406030204" pitchFamily="18" charset="0"/>
                      </a:rPr>
                      <m:t>+1 </m:t>
                    </m:r>
                  </m:oMath>
                </a14:m>
                <a:r>
                  <a:rPr lang="zh-CN" altLang="en-US" b="0" i="0" dirty="0">
                    <a:effectLst/>
                    <a:latin typeface="-apple-system"/>
                  </a:rPr>
                  <a:t>次标记是在什么时候。把每次链修改操作的时间插入到链底节点上，那么某个点第 </a:t>
                </a:r>
                <a14:m>
                  <m:oMath xmlns:m="http://schemas.openxmlformats.org/officeDocument/2006/math">
                    <m:r>
                      <a:rPr lang="en-US" altLang="zh-CN" b="0" i="1" dirty="0" smtClean="0">
                        <a:effectLst/>
                        <a:latin typeface="Cambria Math" panose="02040503050406030204" pitchFamily="18" charset="0"/>
                      </a:rPr>
                      <m:t>𝐾</m:t>
                    </m:r>
                    <m:r>
                      <a:rPr lang="en-US" altLang="zh-CN" b="0" i="1" dirty="0" smtClean="0">
                        <a:effectLst/>
                        <a:latin typeface="Cambria Math" panose="02040503050406030204" pitchFamily="18" charset="0"/>
                      </a:rPr>
                      <m:t>+1 </m:t>
                    </m:r>
                  </m:oMath>
                </a14:m>
                <a:r>
                  <a:rPr lang="zh-CN" altLang="en-US" b="0" i="0" dirty="0">
                    <a:effectLst/>
                    <a:latin typeface="-apple-system"/>
                  </a:rPr>
                  <a:t>次标记的时间就是子树里第</a:t>
                </a:r>
                <a14:m>
                  <m:oMath xmlns:m="http://schemas.openxmlformats.org/officeDocument/2006/math">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𝐾</m:t>
                    </m:r>
                    <m:r>
                      <a:rPr lang="en-US" altLang="zh-CN" b="0" i="1" dirty="0" smtClean="0">
                        <a:effectLst/>
                        <a:latin typeface="Cambria Math" panose="02040503050406030204" pitchFamily="18" charset="0"/>
                      </a:rPr>
                      <m:t>+1 </m:t>
                    </m:r>
                  </m:oMath>
                </a14:m>
                <a:r>
                  <a:rPr lang="zh-CN" altLang="en-US" b="0" i="0" dirty="0">
                    <a:effectLst/>
                    <a:latin typeface="-apple-system"/>
                  </a:rPr>
                  <a:t>小的数字。通过 </a:t>
                </a:r>
                <a:r>
                  <a:rPr lang="en-US" altLang="zh-CN" b="0" i="0" dirty="0" err="1">
                    <a:effectLst/>
                    <a:latin typeface="-apple-system"/>
                  </a:rPr>
                  <a:t>dfs</a:t>
                </a:r>
                <a:r>
                  <a:rPr lang="en-US" altLang="zh-CN" b="0" i="0" dirty="0">
                    <a:effectLst/>
                    <a:latin typeface="-apple-system"/>
                  </a:rPr>
                  <a:t> </a:t>
                </a:r>
                <a:r>
                  <a:rPr lang="zh-CN" altLang="en-US" b="0" i="0" dirty="0">
                    <a:effectLst/>
                    <a:latin typeface="-apple-system"/>
                  </a:rPr>
                  <a:t>序把子树查询转化成区间查询，这是个静态区间 </a:t>
                </a:r>
                <a:r>
                  <a:rPr lang="en-US" altLang="zh-CN" b="0" i="0" dirty="0">
                    <a:effectLst/>
                    <a:latin typeface="-apple-system"/>
                  </a:rPr>
                  <a:t>kth </a:t>
                </a:r>
                <a:r>
                  <a:rPr lang="zh-CN" altLang="en-US" b="0" i="0" dirty="0">
                    <a:effectLst/>
                    <a:latin typeface="-apple-system"/>
                  </a:rPr>
                  <a:t>问题，可以主席树解决。时间复杂度 </a:t>
                </a:r>
                <a14:m>
                  <m:oMath xmlns:m="http://schemas.openxmlformats.org/officeDocument/2006/math">
                    <m:r>
                      <a:rPr lang="en-US" altLang="zh-CN" b="0" i="1" dirty="0" smtClean="0">
                        <a:effectLst/>
                        <a:latin typeface="Cambria Math" panose="02040503050406030204" pitchFamily="18" charset="0"/>
                      </a:rPr>
                      <m:t>𝑂</m:t>
                    </m:r>
                    <m:r>
                      <a:rPr lang="en-US" altLang="zh-CN" b="0" i="1" dirty="0" smtClean="0">
                        <a:effectLst/>
                        <a:latin typeface="Cambria Math" panose="02040503050406030204" pitchFamily="18" charset="0"/>
                      </a:rPr>
                      <m:t>(</m:t>
                    </m:r>
                    <m:d>
                      <m:dPr>
                        <m:ctrlPr>
                          <a:rPr lang="en-US" altLang="zh-CN" b="0" i="1" dirty="0" smtClean="0">
                            <a:effectLst/>
                            <a:latin typeface="Cambria Math" panose="02040503050406030204" pitchFamily="18" charset="0"/>
                          </a:rPr>
                        </m:ctrlPr>
                      </m:dPr>
                      <m:e>
                        <m:r>
                          <a:rPr lang="en-US" altLang="zh-CN" b="0" i="1" dirty="0" smtClean="0">
                            <a:effectLst/>
                            <a:latin typeface="Cambria Math" panose="02040503050406030204" pitchFamily="18" charset="0"/>
                          </a:rPr>
                          <m:t>𝑁</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𝑀</m:t>
                        </m:r>
                      </m:e>
                    </m:d>
                    <m:r>
                      <a:rPr lang="en-US" altLang="zh-CN" b="0" i="1" dirty="0" smtClean="0">
                        <a:effectLst/>
                        <a:latin typeface="Cambria Math" panose="02040503050406030204" pitchFamily="18" charset="0"/>
                      </a:rPr>
                      <m:t> </m:t>
                    </m:r>
                    <m:r>
                      <m:rPr>
                        <m:sty m:val="p"/>
                      </m:rPr>
                      <a:rPr lang="en-US" altLang="zh-CN" b="0" i="1" dirty="0" smtClean="0">
                        <a:effectLst/>
                        <a:latin typeface="Cambria Math" panose="02040503050406030204" pitchFamily="18" charset="0"/>
                      </a:rPr>
                      <m:t>log</m:t>
                    </m:r>
                    <m:r>
                      <a:rPr lang="en-US" altLang="zh-CN" b="0" i="1" dirty="0" smtClean="0">
                        <a:effectLst/>
                        <a:latin typeface="Cambria Math" panose="02040503050406030204" pitchFamily="18" charset="0"/>
                      </a:rPr>
                      <m:t> </m:t>
                    </m:r>
                    <m:r>
                      <a:rPr lang="en-US" altLang="zh-CN" b="0" i="1" dirty="0" err="1" smtClean="0">
                        <a:effectLst/>
                        <a:latin typeface="Cambria Math" panose="02040503050406030204" pitchFamily="18" charset="0"/>
                      </a:rPr>
                      <m:t>𝑁</m:t>
                    </m:r>
                    <m:r>
                      <a:rPr lang="en-US" altLang="zh-CN" b="0" i="1" dirty="0" smtClean="0">
                        <a:effectLst/>
                        <a:latin typeface="Cambria Math" panose="02040503050406030204" pitchFamily="18" charset="0"/>
                      </a:rPr>
                      <m:t>)</m:t>
                    </m:r>
                  </m:oMath>
                </a14:m>
                <a:r>
                  <a:rPr lang="zh-CN" altLang="en-US" b="0" i="0" dirty="0">
                    <a:effectLst/>
                    <a:latin typeface="-apple-system"/>
                  </a:rPr>
                  <a:t>。</a:t>
                </a:r>
                <a:r>
                  <a:rPr lang="zh-CN" altLang="en-US" dirty="0"/>
                  <a:t>子树 </a:t>
                </a:r>
                <a:r>
                  <a:rPr lang="en-US" altLang="zh-CN" dirty="0"/>
                  <a:t>kth </a:t>
                </a:r>
                <a:r>
                  <a:rPr lang="zh-CN" altLang="en-US" dirty="0"/>
                  <a:t>用线段树合并也是可以的，时间复杂度相同。</a:t>
                </a:r>
                <a:endParaRPr lang="zh-CN" altLang="en-US" b="0" i="0" dirty="0">
                  <a:effectLst/>
                  <a:latin typeface="-apple-system"/>
                </a:endParaRPr>
              </a:p>
              <a:p>
                <a:endParaRPr lang="zh-CN" altLang="en-US" dirty="0"/>
              </a:p>
            </p:txBody>
          </p:sp>
        </mc:Choice>
        <mc:Fallback xmlns="">
          <p:sp>
            <p:nvSpPr>
              <p:cNvPr id="3" name="内容占位符 2">
                <a:extLst>
                  <a:ext uri="{FF2B5EF4-FFF2-40B4-BE49-F238E27FC236}">
                    <a16:creationId xmlns:a16="http://schemas.microsoft.com/office/drawing/2014/main" id="{39D69B89-C30F-4489-8CC5-B575C9179885}"/>
                  </a:ext>
                </a:extLst>
              </p:cNvPr>
              <p:cNvSpPr>
                <a:spLocks noGrp="1" noRot="1" noChangeAspect="1" noMove="1" noResize="1" noEditPoints="1" noAdjustHandles="1" noChangeArrowheads="1" noChangeShapeType="1" noTextEdit="1"/>
              </p:cNvSpPr>
              <p:nvPr>
                <p:ph idx="1"/>
              </p:nvPr>
            </p:nvSpPr>
            <p:spPr>
              <a:xfrm>
                <a:off x="838200" y="1578334"/>
                <a:ext cx="10515600" cy="5190111"/>
              </a:xfrm>
              <a:blipFill>
                <a:blip r:embed="rId2"/>
                <a:stretch>
                  <a:fillRect l="-1043" t="-2233"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4208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C59A-E4AF-4F6D-BD07-27268ECD5F3E}"/>
              </a:ext>
            </a:extLst>
          </p:cNvPr>
          <p:cNvSpPr>
            <a:spLocks noGrp="1"/>
          </p:cNvSpPr>
          <p:nvPr>
            <p:ph type="title"/>
          </p:nvPr>
        </p:nvSpPr>
        <p:spPr/>
        <p:txBody>
          <a:bodyPr/>
          <a:lstStyle/>
          <a:p>
            <a:r>
              <a:rPr lang="en-US" altLang="zh-CN" dirty="0"/>
              <a:t>F </a:t>
            </a:r>
            <a:r>
              <a:rPr lang="zh-CN" altLang="en-US" dirty="0"/>
              <a:t>数据</a:t>
            </a:r>
          </a:p>
        </p:txBody>
      </p:sp>
      <p:sp>
        <p:nvSpPr>
          <p:cNvPr id="3" name="文本占位符 2">
            <a:extLst>
              <a:ext uri="{FF2B5EF4-FFF2-40B4-BE49-F238E27FC236}">
                <a16:creationId xmlns:a16="http://schemas.microsoft.com/office/drawing/2014/main" id="{CBB59CCE-8713-46BC-8769-47FC9BE7631C}"/>
              </a:ext>
            </a:extLst>
          </p:cNvPr>
          <p:cNvSpPr>
            <a:spLocks noGrp="1"/>
          </p:cNvSpPr>
          <p:nvPr>
            <p:ph type="body" idx="1"/>
          </p:nvPr>
        </p:nvSpPr>
        <p:spPr/>
        <p:txBody>
          <a:bodyPr/>
          <a:lstStyle/>
          <a:p>
            <a:r>
              <a:rPr lang="zh-CN" altLang="en-US" dirty="0">
                <a:solidFill>
                  <a:schemeClr val="tx2">
                    <a:lumMod val="75000"/>
                  </a:schemeClr>
                </a:solidFill>
              </a:rPr>
              <a:t>出题人：鏡音</a:t>
            </a:r>
            <a:r>
              <a:rPr lang="ja-JP" altLang="en-US" dirty="0">
                <a:solidFill>
                  <a:schemeClr val="tx2">
                    <a:lumMod val="75000"/>
                  </a:schemeClr>
                </a:solidFill>
              </a:rPr>
              <a:t>リン</a:t>
            </a:r>
            <a:endParaRPr lang="en-US" altLang="ja-JP" dirty="0">
              <a:solidFill>
                <a:schemeClr val="tx2">
                  <a:lumMod val="75000"/>
                </a:schemeClr>
              </a:solidFill>
            </a:endParaRPr>
          </a:p>
          <a:p>
            <a:r>
              <a:rPr lang="en-US" altLang="zh-CN" dirty="0">
                <a:solidFill>
                  <a:schemeClr val="tx2">
                    <a:lumMod val="75000"/>
                  </a:schemeClr>
                </a:solidFill>
              </a:rPr>
              <a:t>https://www.luogu.com.cn/paste/b6c0vovx</a:t>
            </a:r>
            <a:endParaRPr lang="zh-CN" altLang="en-US" dirty="0">
              <a:solidFill>
                <a:schemeClr val="tx2">
                  <a:lumMod val="75000"/>
                </a:schemeClr>
              </a:solidFill>
            </a:endParaRPr>
          </a:p>
        </p:txBody>
      </p:sp>
    </p:spTree>
    <p:extLst>
      <p:ext uri="{BB962C8B-B14F-4D97-AF65-F5344CB8AC3E}">
        <p14:creationId xmlns:p14="http://schemas.microsoft.com/office/powerpoint/2010/main" val="3070038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8AB2D-1237-4C29-850B-27DC4FE845B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1335113-CE8D-4F76-9614-F68C9A4C05AE}"/>
              </a:ext>
            </a:extLst>
          </p:cNvPr>
          <p:cNvSpPr>
            <a:spLocks noGrp="1"/>
          </p:cNvSpPr>
          <p:nvPr>
            <p:ph idx="1"/>
          </p:nvPr>
        </p:nvSpPr>
        <p:spPr/>
        <p:txBody>
          <a:bodyPr/>
          <a:lstStyle/>
          <a:p>
            <a:r>
              <a:rPr lang="en-US" altLang="zh-CN" dirty="0"/>
              <a:t>A </a:t>
            </a:r>
            <a:r>
              <a:rPr lang="zh-CN" altLang="en-US" dirty="0"/>
              <a:t>题首 </a:t>
            </a:r>
            <a:r>
              <a:rPr lang="en-US" altLang="zh-CN" dirty="0"/>
              <a:t>A</a:t>
            </a:r>
            <a:r>
              <a:rPr lang="zh-CN" altLang="en-US" dirty="0"/>
              <a:t>：</a:t>
            </a:r>
            <a:r>
              <a:rPr lang="en-US" altLang="zh-CN" dirty="0" err="1"/>
              <a:t>lihanyang</a:t>
            </a:r>
            <a:r>
              <a:rPr lang="zh-CN" altLang="en-US" dirty="0"/>
              <a:t>（因为 </a:t>
            </a:r>
            <a:r>
              <a:rPr lang="en-US" altLang="zh-CN" dirty="0" err="1"/>
              <a:t>tarjin</a:t>
            </a:r>
            <a:r>
              <a:rPr lang="en-US" altLang="zh-CN" dirty="0"/>
              <a:t> </a:t>
            </a:r>
            <a:r>
              <a:rPr lang="zh-CN" altLang="en-US" dirty="0"/>
              <a:t>看过题所以首 </a:t>
            </a:r>
            <a:r>
              <a:rPr lang="en-US" altLang="zh-CN" dirty="0"/>
              <a:t>A </a:t>
            </a:r>
            <a:r>
              <a:rPr lang="zh-CN" altLang="en-US" dirty="0"/>
              <a:t>不是 </a:t>
            </a:r>
            <a:r>
              <a:rPr lang="en-US" altLang="zh-CN" dirty="0" err="1"/>
              <a:t>tarjin</a:t>
            </a:r>
            <a:r>
              <a:rPr lang="en-US" altLang="zh-CN" dirty="0"/>
              <a:t> </a:t>
            </a:r>
            <a:r>
              <a:rPr lang="zh-CN" altLang="en-US" dirty="0"/>
              <a:t>的）</a:t>
            </a:r>
            <a:endParaRPr lang="en-US" altLang="zh-CN" dirty="0"/>
          </a:p>
          <a:p>
            <a:r>
              <a:rPr lang="en-US" altLang="zh-CN" dirty="0"/>
              <a:t>B </a:t>
            </a:r>
            <a:r>
              <a:rPr lang="zh-CN" altLang="en-US" dirty="0"/>
              <a:t>题首 </a:t>
            </a:r>
            <a:r>
              <a:rPr lang="en-US" altLang="zh-CN" dirty="0"/>
              <a:t>A</a:t>
            </a:r>
            <a:r>
              <a:rPr lang="zh-CN" altLang="en-US" dirty="0"/>
              <a:t>：帅帅风男子</a:t>
            </a:r>
            <a:endParaRPr lang="en-US" altLang="zh-CN" dirty="0"/>
          </a:p>
          <a:p>
            <a:r>
              <a:rPr lang="en-US" altLang="zh-CN" dirty="0"/>
              <a:t>C </a:t>
            </a:r>
            <a:r>
              <a:rPr lang="zh-CN" altLang="en-US" dirty="0"/>
              <a:t>题首 </a:t>
            </a:r>
            <a:r>
              <a:rPr lang="en-US" altLang="zh-CN" dirty="0"/>
              <a:t>A</a:t>
            </a:r>
            <a:r>
              <a:rPr lang="zh-CN" altLang="en-US" dirty="0"/>
              <a:t>：</a:t>
            </a:r>
            <a:r>
              <a:rPr lang="en-US" altLang="zh-CN" dirty="0" err="1"/>
              <a:t>jiazhaopeng</a:t>
            </a:r>
            <a:endParaRPr lang="en-US" altLang="zh-CN" dirty="0"/>
          </a:p>
          <a:p>
            <a:r>
              <a:rPr lang="en-US" altLang="zh-CN" dirty="0"/>
              <a:t>D </a:t>
            </a:r>
            <a:r>
              <a:rPr lang="zh-CN" altLang="en-US" dirty="0"/>
              <a:t>题首</a:t>
            </a:r>
            <a:r>
              <a:rPr lang="en-US" altLang="zh-CN" dirty="0"/>
              <a:t> A</a:t>
            </a:r>
            <a:r>
              <a:rPr lang="zh-CN" altLang="en-US" dirty="0"/>
              <a:t>：</a:t>
            </a:r>
            <a:r>
              <a:rPr lang="en-US" altLang="zh-CN" dirty="0"/>
              <a:t>Sooke</a:t>
            </a:r>
          </a:p>
          <a:p>
            <a:r>
              <a:rPr lang="en-US" altLang="zh-CN" dirty="0"/>
              <a:t>E </a:t>
            </a:r>
            <a:r>
              <a:rPr lang="zh-CN" altLang="en-US" dirty="0"/>
              <a:t>题首 </a:t>
            </a:r>
            <a:r>
              <a:rPr lang="en-US" altLang="zh-CN" dirty="0"/>
              <a:t>A</a:t>
            </a:r>
            <a:r>
              <a:rPr lang="zh-CN" altLang="en-US" dirty="0"/>
              <a:t>：</a:t>
            </a:r>
            <a:r>
              <a:rPr lang="en-US" altLang="zh-CN" dirty="0"/>
              <a:t>Cadence</a:t>
            </a:r>
          </a:p>
          <a:p>
            <a:r>
              <a:rPr lang="en-US" altLang="zh-CN" dirty="0"/>
              <a:t>F </a:t>
            </a:r>
            <a:r>
              <a:rPr lang="zh-CN" altLang="en-US" dirty="0"/>
              <a:t>题首 </a:t>
            </a:r>
            <a:r>
              <a:rPr lang="en-US" altLang="zh-CN" dirty="0"/>
              <a:t>A</a:t>
            </a:r>
            <a:r>
              <a:rPr lang="zh-CN" altLang="en-US" dirty="0"/>
              <a:t>：无人 </a:t>
            </a:r>
            <a:r>
              <a:rPr lang="en-US" altLang="zh-CN" dirty="0"/>
              <a:t>AC</a:t>
            </a:r>
          </a:p>
          <a:p>
            <a:r>
              <a:rPr lang="en-US" altLang="zh-CN" dirty="0"/>
              <a:t>Div2 AK </a:t>
            </a:r>
            <a:r>
              <a:rPr lang="zh-CN" altLang="en-US" dirty="0"/>
              <a:t>人数：</a:t>
            </a:r>
            <a:r>
              <a:rPr lang="en-US" altLang="zh-CN" dirty="0" err="1"/>
              <a:t>QuantAsk</a:t>
            </a:r>
            <a:r>
              <a:rPr lang="zh-CN" altLang="en-US" dirty="0"/>
              <a:t>，</a:t>
            </a:r>
            <a:r>
              <a:rPr lang="en-US" altLang="zh-CN" dirty="0" err="1"/>
              <a:t>Fee_cl</a:t>
            </a:r>
            <a:r>
              <a:rPr lang="az-Cyrl-AZ" altLang="zh-CN" dirty="0"/>
              <a:t>е6418</a:t>
            </a:r>
            <a:endParaRPr lang="en-US" altLang="zh-CN" dirty="0"/>
          </a:p>
          <a:p>
            <a:r>
              <a:rPr lang="en-US" altLang="zh-CN" dirty="0"/>
              <a:t>Div1 AK </a:t>
            </a:r>
            <a:r>
              <a:rPr lang="zh-CN" altLang="en-US" dirty="0"/>
              <a:t>人数：无人 </a:t>
            </a:r>
            <a:r>
              <a:rPr lang="en-US" altLang="zh-CN" dirty="0"/>
              <a:t>AK</a:t>
            </a:r>
            <a:endParaRPr lang="zh-CN" altLang="en-US" dirty="0"/>
          </a:p>
        </p:txBody>
      </p:sp>
    </p:spTree>
    <p:extLst>
      <p:ext uri="{BB962C8B-B14F-4D97-AF65-F5344CB8AC3E}">
        <p14:creationId xmlns:p14="http://schemas.microsoft.com/office/powerpoint/2010/main" val="3220460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69F2BF7-E94E-4E8D-8D8D-5EBAEB13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 y="2547937"/>
            <a:ext cx="11944350" cy="1762125"/>
          </a:xfrm>
          <a:prstGeom prst="rect">
            <a:avLst/>
          </a:prstGeom>
        </p:spPr>
      </p:pic>
    </p:spTree>
    <p:extLst>
      <p:ext uri="{BB962C8B-B14F-4D97-AF65-F5344CB8AC3E}">
        <p14:creationId xmlns:p14="http://schemas.microsoft.com/office/powerpoint/2010/main" val="4024850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59BA4-FEE4-439F-B4E4-E606D28986FA}"/>
              </a:ext>
            </a:extLst>
          </p:cNvPr>
          <p:cNvSpPr>
            <a:spLocks noGrp="1"/>
          </p:cNvSpPr>
          <p:nvPr>
            <p:ph type="ctrTitle"/>
          </p:nvPr>
        </p:nvSpPr>
        <p:spPr/>
        <p:txBody>
          <a:bodyPr/>
          <a:lstStyle/>
          <a:p>
            <a:r>
              <a:rPr lang="zh-CN" altLang="en-US" dirty="0"/>
              <a:t>感谢聆听！</a:t>
            </a:r>
          </a:p>
        </p:txBody>
      </p:sp>
      <p:sp>
        <p:nvSpPr>
          <p:cNvPr id="3" name="副标题 2">
            <a:extLst>
              <a:ext uri="{FF2B5EF4-FFF2-40B4-BE49-F238E27FC236}">
                <a16:creationId xmlns:a16="http://schemas.microsoft.com/office/drawing/2014/main" id="{E80739C6-E492-4669-968C-6A07492C1D2D}"/>
              </a:ext>
            </a:extLst>
          </p:cNvPr>
          <p:cNvSpPr>
            <a:spLocks noGrp="1"/>
          </p:cNvSpPr>
          <p:nvPr>
            <p:ph type="subTitle" idx="1"/>
          </p:nvPr>
        </p:nvSpPr>
        <p:spPr/>
        <p:txBody>
          <a:bodyPr/>
          <a:lstStyle/>
          <a:p>
            <a:r>
              <a:rPr lang="en-US" altLang="zh-CN" dirty="0"/>
              <a:t>Minecraft OI Round 3</a:t>
            </a:r>
          </a:p>
          <a:p>
            <a:r>
              <a:rPr lang="zh-CN" altLang="en-US" dirty="0"/>
              <a:t>题解：</a:t>
            </a:r>
            <a:r>
              <a:rPr lang="en-US" altLang="zh-CN" dirty="0">
                <a:hlinkClick r:id="rId2"/>
              </a:rPr>
              <a:t>https://www.luogu.com.cn/paste/q60llgae</a:t>
            </a:r>
            <a:endParaRPr lang="zh-CN" altLang="en-US" dirty="0"/>
          </a:p>
        </p:txBody>
      </p:sp>
    </p:spTree>
    <p:extLst>
      <p:ext uri="{BB962C8B-B14F-4D97-AF65-F5344CB8AC3E}">
        <p14:creationId xmlns:p14="http://schemas.microsoft.com/office/powerpoint/2010/main" val="167132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1DE4C-B12D-462C-840E-9A42120679C2}"/>
              </a:ext>
            </a:extLst>
          </p:cNvPr>
          <p:cNvSpPr>
            <a:spLocks noGrp="1"/>
          </p:cNvSpPr>
          <p:nvPr>
            <p:ph type="title"/>
          </p:nvPr>
        </p:nvSpPr>
        <p:spPr/>
        <p:txBody>
          <a:bodyPr/>
          <a:lstStyle/>
          <a:p>
            <a:r>
              <a:rPr lang="en-US" altLang="zh-CN" dirty="0"/>
              <a:t>Description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A3A3CD0-07D4-435E-8377-FF8DD3BF3ADC}"/>
                  </a:ext>
                </a:extLst>
              </p:cNvPr>
              <p:cNvSpPr>
                <a:spLocks noGrp="1"/>
              </p:cNvSpPr>
              <p:nvPr>
                <p:ph idx="1"/>
              </p:nvPr>
            </p:nvSpPr>
            <p:spPr/>
            <p:txBody>
              <a:bodyPr/>
              <a:lstStyle/>
              <a:p>
                <a:r>
                  <a:rPr lang="zh-CN" altLang="en-US" dirty="0"/>
                  <a:t>求有多少个正方形内的点使得其于正方形的顶点相连分成的四个三角形面积比为 </a:t>
                </a:r>
                <a14:m>
                  <m:oMath xmlns:m="http://schemas.openxmlformats.org/officeDocument/2006/math">
                    <m:r>
                      <a:rPr lang="en-US" altLang="zh-CN" i="1" dirty="0" err="1" smtClean="0">
                        <a:latin typeface="Cambria Math" panose="02040503050406030204" pitchFamily="18" charset="0"/>
                      </a:rPr>
                      <m:t>𝑎</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𝑏</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𝑐</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𝑑</m:t>
                    </m:r>
                  </m:oMath>
                </a14:m>
                <a:r>
                  <a:rPr lang="zh-CN" altLang="en-US" dirty="0"/>
                  <a:t>。</a:t>
                </a:r>
              </a:p>
              <a:p>
                <a14:m>
                  <m:oMath xmlns:m="http://schemas.openxmlformats.org/officeDocument/2006/math">
                    <m:r>
                      <a:rPr lang="en-US" altLang="zh-CN"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𝑎</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𝑏</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𝑐</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𝑑</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18</m:t>
                        </m:r>
                      </m:sup>
                    </m:sSup>
                  </m:oMath>
                </a14:m>
                <a:r>
                  <a:rPr lang="zh-CN" altLang="en-US" dirty="0"/>
                  <a:t>。</a:t>
                </a:r>
              </a:p>
            </p:txBody>
          </p:sp>
        </mc:Choice>
        <mc:Fallback xmlns="">
          <p:sp>
            <p:nvSpPr>
              <p:cNvPr id="3" name="内容占位符 2">
                <a:extLst>
                  <a:ext uri="{FF2B5EF4-FFF2-40B4-BE49-F238E27FC236}">
                    <a16:creationId xmlns:a16="http://schemas.microsoft.com/office/drawing/2014/main" id="{AA3A3CD0-07D4-435E-8377-FF8DD3BF3AD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538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4FDC2-7195-4887-B26F-7B70E2C9BAB8}"/>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BA6727-5301-4D5F-9DFE-DC9C5D1848E3}"/>
                  </a:ext>
                </a:extLst>
              </p:cNvPr>
              <p:cNvSpPr>
                <a:spLocks noGrp="1"/>
              </p:cNvSpPr>
              <p:nvPr>
                <p:ph idx="1"/>
              </p:nvPr>
            </p:nvSpPr>
            <p:spPr/>
            <p:txBody>
              <a:bodyPr/>
              <a:lstStyle/>
              <a:p>
                <a:r>
                  <a:rPr lang="zh-CN" altLang="en-US" dirty="0"/>
                  <a:t>对于前 </a:t>
                </a:r>
                <a14:m>
                  <m:oMath xmlns:m="http://schemas.openxmlformats.org/officeDocument/2006/math">
                    <m:r>
                      <a:rPr lang="en-US" altLang="zh-CN" i="1" dirty="0" smtClean="0">
                        <a:latin typeface="Cambria Math" panose="02040503050406030204" pitchFamily="18" charset="0"/>
                      </a:rPr>
                      <m:t>20%</m:t>
                    </m:r>
                  </m:oMath>
                </a14:m>
                <a:r>
                  <a:rPr lang="en-US" altLang="zh-CN" dirty="0"/>
                  <a:t> </a:t>
                </a:r>
                <a:r>
                  <a:rPr lang="zh-CN" altLang="en-US" dirty="0"/>
                  <a:t>的数据，</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𝑑</m:t>
                    </m:r>
                  </m:oMath>
                </a14:m>
                <a:r>
                  <a:rPr lang="zh-CN" altLang="en-US" dirty="0"/>
                  <a:t>。</a:t>
                </a:r>
                <a:endParaRPr lang="en-US" altLang="zh-CN" dirty="0"/>
              </a:p>
              <a:p>
                <a:r>
                  <a:rPr lang="zh-CN" altLang="en-US" dirty="0"/>
                  <a:t>即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𝑑</m:t>
                    </m:r>
                    <m:r>
                      <a:rPr lang="en-US" altLang="zh-CN" i="1" dirty="0" smtClean="0">
                        <a:latin typeface="Cambria Math" panose="02040503050406030204" pitchFamily="18" charset="0"/>
                      </a:rPr>
                      <m:t>=1</m:t>
                    </m:r>
                  </m:oMath>
                </a14:m>
                <a:r>
                  <a:rPr lang="zh-CN" altLang="en-US" dirty="0"/>
                  <a:t>，这种情况不难想到只有一个点符合要求，即正方形的重心（或者中心？反正这俩是同一个）</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EBA6727-5301-4D5F-9DFE-DC9C5D1848E3}"/>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AC30C06-0CEE-4A0D-8A21-10F7A42D7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694" y="3429000"/>
            <a:ext cx="2438611" cy="2370025"/>
          </a:xfrm>
          <a:prstGeom prst="rect">
            <a:avLst/>
          </a:prstGeom>
        </p:spPr>
      </p:pic>
    </p:spTree>
    <p:extLst>
      <p:ext uri="{BB962C8B-B14F-4D97-AF65-F5344CB8AC3E}">
        <p14:creationId xmlns:p14="http://schemas.microsoft.com/office/powerpoint/2010/main" val="207934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7747D-40BD-466D-9720-F70E853C74D7}"/>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C8C6CA9-687E-404C-9E3B-CB2034154C8B}"/>
                  </a:ext>
                </a:extLst>
              </p:cNvPr>
              <p:cNvSpPr>
                <a:spLocks noGrp="1"/>
              </p:cNvSpPr>
              <p:nvPr>
                <p:ph idx="1"/>
              </p:nvPr>
            </p:nvSpPr>
            <p:spPr/>
            <p:txBody>
              <a:bodyPr/>
              <a:lstStyle/>
              <a:p>
                <a:r>
                  <a:rPr lang="zh-CN" altLang="en-US" dirty="0"/>
                  <a:t>本题分为四种情况。</a:t>
                </a:r>
                <a:endParaRPr lang="en-US" altLang="zh-CN" dirty="0"/>
              </a:p>
              <a:p>
                <a:endParaRPr lang="en-US" altLang="zh-CN" dirty="0"/>
              </a:p>
              <a:p>
                <a:r>
                  <a:rPr lang="zh-CN" altLang="en-US" dirty="0"/>
                  <a:t>第一种：答案为 </a:t>
                </a:r>
                <a14:m>
                  <m:oMath xmlns:m="http://schemas.openxmlformats.org/officeDocument/2006/math">
                    <m:r>
                      <a:rPr lang="en-US" altLang="zh-CN" i="1" dirty="0" smtClean="0">
                        <a:latin typeface="Cambria Math" panose="02040503050406030204" pitchFamily="18" charset="0"/>
                      </a:rPr>
                      <m:t>1</m:t>
                    </m:r>
                  </m:oMath>
                </a14:m>
                <a:r>
                  <a:rPr lang="zh-CN" altLang="en-US" dirty="0"/>
                  <a:t>，即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𝑑</m:t>
                    </m:r>
                  </m:oMath>
                </a14:m>
                <a:r>
                  <a:rPr lang="en-US" altLang="zh-CN" dirty="0"/>
                  <a:t> </a:t>
                </a:r>
                <a:r>
                  <a:rPr lang="zh-CN" altLang="en-US" dirty="0"/>
                  <a:t>的情况。</a:t>
                </a:r>
                <a:endParaRPr lang="en-US" altLang="zh-CN" dirty="0"/>
              </a:p>
              <a:p>
                <a:r>
                  <a:rPr lang="zh-CN" altLang="en-US" dirty="0"/>
                  <a:t>上一页 </a:t>
                </a:r>
                <a:r>
                  <a:rPr lang="en-US" altLang="zh-CN" dirty="0"/>
                  <a:t>ppt </a:t>
                </a:r>
                <a:r>
                  <a:rPr lang="zh-CN" altLang="en-US" dirty="0"/>
                  <a:t>已经进行讨论，此处不再赘述。</a:t>
                </a:r>
                <a:endParaRPr lang="en-US" altLang="zh-CN" dirty="0"/>
              </a:p>
            </p:txBody>
          </p:sp>
        </mc:Choice>
        <mc:Fallback xmlns="">
          <p:sp>
            <p:nvSpPr>
              <p:cNvPr id="3" name="内容占位符 2">
                <a:extLst>
                  <a:ext uri="{FF2B5EF4-FFF2-40B4-BE49-F238E27FC236}">
                    <a16:creationId xmlns:a16="http://schemas.microsoft.com/office/drawing/2014/main" id="{6C8C6CA9-687E-404C-9E3B-CB2034154C8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036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DD5F2-FC8A-417D-B925-E2D098775E3D}"/>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5691B7-EDB2-4ED1-B919-D8FE23C28235}"/>
                  </a:ext>
                </a:extLst>
              </p:cNvPr>
              <p:cNvSpPr>
                <a:spLocks noGrp="1"/>
              </p:cNvSpPr>
              <p:nvPr>
                <p:ph idx="1"/>
              </p:nvPr>
            </p:nvSpPr>
            <p:spPr>
              <a:xfrm>
                <a:off x="838199" y="1627990"/>
                <a:ext cx="10515600" cy="4351338"/>
              </a:xfrm>
            </p:spPr>
            <p:txBody>
              <a:bodyPr/>
              <a:lstStyle/>
              <a:p>
                <a:r>
                  <a:rPr lang="zh-CN" altLang="en-US" dirty="0"/>
                  <a:t>第二种：答案为 </a:t>
                </a:r>
                <a14:m>
                  <m:oMath xmlns:m="http://schemas.openxmlformats.org/officeDocument/2006/math">
                    <m:r>
                      <a:rPr lang="en-US" altLang="zh-CN" i="1" dirty="0" smtClean="0">
                        <a:latin typeface="Cambria Math" panose="02040503050406030204" pitchFamily="18" charset="0"/>
                      </a:rPr>
                      <m:t>8</m:t>
                    </m:r>
                  </m:oMath>
                </a14:m>
                <a:r>
                  <a:rPr lang="zh-CN" altLang="en-US" dirty="0"/>
                  <a:t>。</a:t>
                </a:r>
                <a:endParaRPr lang="en-US" altLang="zh-CN" dirty="0"/>
              </a:p>
              <a:p>
                <a:r>
                  <a:rPr lang="zh-CN" altLang="en-US" dirty="0"/>
                  <a:t>看右面这张图片：</a:t>
                </a:r>
                <a:endParaRPr lang="en-US" altLang="zh-CN" dirty="0"/>
              </a:p>
              <a:p>
                <a:endParaRPr lang="en-US" altLang="zh-CN" dirty="0"/>
              </a:p>
              <a:p>
                <a:endParaRPr lang="en-US" altLang="zh-CN" dirty="0"/>
              </a:p>
              <a:p>
                <a:endParaRPr lang="en-US" altLang="zh-CN" dirty="0"/>
              </a:p>
              <a:p>
                <a:r>
                  <a:rPr lang="zh-CN" altLang="en-US" dirty="0"/>
                  <a:t>假设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𝐴𝑃𝐷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𝐶𝑃𝐵</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𝐷𝑃𝐶</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𝐴𝑃𝐵</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r>
                  <a:rPr lang="zh-CN" altLang="en-US" dirty="0"/>
                  <a:t>。</a:t>
                </a:r>
                <a:endParaRPr lang="en-US" altLang="zh-CN" dirty="0"/>
              </a:p>
              <a:p>
                <a:r>
                  <a:rPr lang="zh-CN" altLang="en-US" dirty="0"/>
                  <a:t>易得，只有在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𝑐</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𝑑</m:t>
                    </m:r>
                    <m:r>
                      <a:rPr lang="en-US" altLang="zh-CN" i="1" dirty="0">
                        <a:latin typeface="Cambria Math" panose="02040503050406030204" pitchFamily="18" charset="0"/>
                      </a:rPr>
                      <m:t> </m:t>
                    </m:r>
                  </m:oMath>
                </a14:m>
                <a:r>
                  <a:rPr lang="zh-CN" altLang="en-US" dirty="0"/>
                  <a:t>的情况下，才能满足有解。</a:t>
                </a:r>
              </a:p>
            </p:txBody>
          </p:sp>
        </mc:Choice>
        <mc:Fallback xmlns="">
          <p:sp>
            <p:nvSpPr>
              <p:cNvPr id="3" name="内容占位符 2">
                <a:extLst>
                  <a:ext uri="{FF2B5EF4-FFF2-40B4-BE49-F238E27FC236}">
                    <a16:creationId xmlns:a16="http://schemas.microsoft.com/office/drawing/2014/main" id="{1B5691B7-EDB2-4ED1-B919-D8FE23C28235}"/>
                  </a:ext>
                </a:extLst>
              </p:cNvPr>
              <p:cNvSpPr>
                <a:spLocks noGrp="1" noRot="1" noChangeAspect="1" noMove="1" noResize="1" noEditPoints="1" noAdjustHandles="1" noChangeArrowheads="1" noChangeShapeType="1" noTextEdit="1"/>
              </p:cNvSpPr>
              <p:nvPr>
                <p:ph idx="1"/>
              </p:nvPr>
            </p:nvSpPr>
            <p:spPr>
              <a:xfrm>
                <a:off x="838199" y="1627990"/>
                <a:ext cx="10515600" cy="4351338"/>
              </a:xfrm>
              <a:blipFill>
                <a:blip r:embed="rId2"/>
                <a:stretch>
                  <a:fillRect l="-986" t="-2381"/>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D8AF0398-D8C6-49A4-9A65-FE46B8B8E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306" y="1027579"/>
            <a:ext cx="2917964" cy="298157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4C292473-DB96-4280-BE22-C8AF0F978F91}"/>
              </a:ext>
            </a:extLst>
          </p:cNvPr>
          <p:cNvPicPr>
            <a:picLocks noChangeAspect="1"/>
          </p:cNvPicPr>
          <p:nvPr/>
        </p:nvPicPr>
        <p:blipFill>
          <a:blip r:embed="rId4"/>
          <a:stretch>
            <a:fillRect/>
          </a:stretch>
        </p:blipFill>
        <p:spPr>
          <a:xfrm>
            <a:off x="700571" y="5272015"/>
            <a:ext cx="10790855" cy="1318374"/>
          </a:xfrm>
          <a:prstGeom prst="rect">
            <a:avLst/>
          </a:prstGeom>
        </p:spPr>
      </p:pic>
    </p:spTree>
    <p:extLst>
      <p:ext uri="{BB962C8B-B14F-4D97-AF65-F5344CB8AC3E}">
        <p14:creationId xmlns:p14="http://schemas.microsoft.com/office/powerpoint/2010/main" val="311443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94336-A713-4A92-8DAB-7CFECC716D9B}"/>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FFCD95-EDB4-44D3-9D3C-9C632726CB8F}"/>
                  </a:ext>
                </a:extLst>
              </p:cNvPr>
              <p:cNvSpPr>
                <a:spLocks noGrp="1"/>
              </p:cNvSpPr>
              <p:nvPr>
                <p:ph idx="1"/>
              </p:nvPr>
            </p:nvSpPr>
            <p:spPr/>
            <p:txBody>
              <a:bodyPr/>
              <a:lstStyle/>
              <a:p>
                <a:r>
                  <a:rPr lang="zh-CN" altLang="en-US" b="0" i="0" dirty="0">
                    <a:effectLst/>
                    <a:latin typeface="Courier New" panose="02070309020205020404" pitchFamily="49" charset="0"/>
                  </a:rPr>
                  <a:t>接下来，我们来分析一下对于普通情况满足 </a:t>
                </a:r>
                <a14:m>
                  <m:oMath xmlns:m="http://schemas.openxmlformats.org/officeDocument/2006/math">
                    <m:r>
                      <a:rPr lang="en-US" altLang="zh-CN" b="0" i="1" dirty="0" smtClean="0">
                        <a:effectLst/>
                        <a:latin typeface="Cambria Math" panose="02040503050406030204" pitchFamily="18" charset="0"/>
                      </a:rPr>
                      <m:t>𝑎</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𝑏</m:t>
                    </m:r>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smtClean="0">
                        <a:effectLst/>
                        <a:latin typeface="Cambria Math" panose="02040503050406030204" pitchFamily="18" charset="0"/>
                      </a:rPr>
                      <m:t> </m:t>
                    </m:r>
                  </m:oMath>
                </a14:m>
                <a:r>
                  <a:rPr lang="zh-CN" altLang="en-US" b="0" i="0" dirty="0">
                    <a:effectLst/>
                    <a:latin typeface="Courier New" panose="02070309020205020404" pitchFamily="49" charset="0"/>
                  </a:rPr>
                  <a:t>的点的个数。（以下 </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smtClean="0">
                        <a:effectLst/>
                        <a:latin typeface="Cambria Math" panose="02040503050406030204" pitchFamily="18" charset="0"/>
                      </a:rPr>
                      <m:t>)</m:t>
                    </m:r>
                  </m:oMath>
                </a14:m>
                <a:r>
                  <a:rPr lang="en-US" altLang="zh-CN" b="0" i="0" dirty="0">
                    <a:effectLst/>
                    <a:latin typeface="Courier New" panose="02070309020205020404" pitchFamily="49" charset="0"/>
                  </a:rPr>
                  <a:t> </a:t>
                </a:r>
                <a:r>
                  <a:rPr lang="zh-CN" altLang="en-US" b="0" i="0" dirty="0">
                    <a:effectLst/>
                    <a:latin typeface="Courier New" panose="02070309020205020404" pitchFamily="49" charset="0"/>
                  </a:rPr>
                  <a:t>代表的是左边为 </a:t>
                </a:r>
                <a14:m>
                  <m:oMath xmlns:m="http://schemas.openxmlformats.org/officeDocument/2006/math">
                    <m:r>
                      <a:rPr lang="en-US" altLang="zh-CN" b="0" i="1" dirty="0" smtClean="0">
                        <a:effectLst/>
                        <a:latin typeface="Cambria Math" panose="02040503050406030204" pitchFamily="18" charset="0"/>
                      </a:rPr>
                      <m:t>𝑎</m:t>
                    </m:r>
                  </m:oMath>
                </a14:m>
                <a:r>
                  <a:rPr lang="zh-CN" altLang="en-US" b="0" i="0" dirty="0">
                    <a:effectLst/>
                    <a:latin typeface="Courier New" panose="02070309020205020404" pitchFamily="49" charset="0"/>
                  </a:rPr>
                  <a:t>，右边为 </a:t>
                </a:r>
                <a14:m>
                  <m:oMath xmlns:m="http://schemas.openxmlformats.org/officeDocument/2006/math">
                    <m:r>
                      <a:rPr lang="en-US" altLang="zh-CN" b="0" i="1" dirty="0" smtClean="0">
                        <a:effectLst/>
                        <a:latin typeface="Cambria Math" panose="02040503050406030204" pitchFamily="18" charset="0"/>
                      </a:rPr>
                      <m:t>𝑏</m:t>
                    </m:r>
                  </m:oMath>
                </a14:m>
                <a:r>
                  <a:rPr lang="zh-CN" altLang="en-US" b="0" i="0" dirty="0">
                    <a:effectLst/>
                    <a:latin typeface="Courier New" panose="02070309020205020404" pitchFamily="49" charset="0"/>
                  </a:rPr>
                  <a:t>，上面为 </a:t>
                </a:r>
                <a14:m>
                  <m:oMath xmlns:m="http://schemas.openxmlformats.org/officeDocument/2006/math">
                    <m:r>
                      <a:rPr lang="en-US" altLang="zh-CN" b="0" i="1" dirty="0" smtClean="0">
                        <a:effectLst/>
                        <a:latin typeface="Cambria Math" panose="02040503050406030204" pitchFamily="18" charset="0"/>
                      </a:rPr>
                      <m:t>𝑐</m:t>
                    </m:r>
                  </m:oMath>
                </a14:m>
                <a:r>
                  <a:rPr lang="zh-CN" altLang="en-US" b="0" i="0" dirty="0">
                    <a:effectLst/>
                    <a:latin typeface="Courier New" panose="02070309020205020404" pitchFamily="49" charset="0"/>
                  </a:rPr>
                  <a:t>，下面为 </a:t>
                </a:r>
                <a14:m>
                  <m:oMath xmlns:m="http://schemas.openxmlformats.org/officeDocument/2006/math">
                    <m:r>
                      <a:rPr lang="en-US" altLang="zh-CN" b="0" i="1" dirty="0" smtClean="0">
                        <a:effectLst/>
                        <a:latin typeface="Cambria Math" panose="02040503050406030204" pitchFamily="18" charset="0"/>
                      </a:rPr>
                      <m:t>𝑑</m:t>
                    </m:r>
                  </m:oMath>
                </a14:m>
                <a:r>
                  <a:rPr lang="zh-CN" altLang="en-US" b="0" i="0" dirty="0">
                    <a:effectLst/>
                    <a:latin typeface="Courier New" panose="02070309020205020404" pitchFamily="49" charset="0"/>
                  </a:rPr>
                  <a:t>）</a:t>
                </a:r>
                <a:endParaRPr lang="en-US" altLang="zh-CN" b="0" i="0" dirty="0">
                  <a:effectLst/>
                  <a:latin typeface="Courier New" panose="02070309020205020404" pitchFamily="49" charset="0"/>
                </a:endParaRPr>
              </a:p>
              <a:p>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smtClean="0">
                        <a:effectLst/>
                        <a:latin typeface="Cambria Math" panose="02040503050406030204" pitchFamily="18" charset="0"/>
                      </a:rPr>
                      <m:t>)</m:t>
                    </m:r>
                  </m:oMath>
                </a14:m>
                <a:r>
                  <a:rPr lang="en-US" altLang="zh-CN" dirty="0">
                    <a:latin typeface="Courier New" panose="02070309020205020404" pitchFamily="49" charset="0"/>
                  </a:rPr>
                  <a:t>,</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smtClean="0">
                        <a:effectLst/>
                        <a:latin typeface="Cambria Math" panose="02040503050406030204" pitchFamily="18" charset="0"/>
                      </a:rPr>
                      <m:t>)</m:t>
                    </m:r>
                  </m:oMath>
                </a14:m>
                <a:r>
                  <a:rPr lang="en-US" altLang="zh-CN" dirty="0">
                    <a:latin typeface="Courier New" panose="02070309020205020404" pitchFamily="49" charset="0"/>
                  </a:rPr>
                  <a:t>,</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smtClean="0">
                        <a:effectLst/>
                        <a:latin typeface="Cambria Math" panose="02040503050406030204" pitchFamily="18" charset="0"/>
                      </a:rPr>
                      <m:t>)</m:t>
                    </m:r>
                  </m:oMath>
                </a14:m>
                <a:r>
                  <a:rPr lang="en-US" altLang="zh-CN" dirty="0">
                    <a:latin typeface="Courier New" panose="02070309020205020404" pitchFamily="49" charset="0"/>
                  </a:rPr>
                  <a:t>,</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smtClean="0">
                        <a:effectLst/>
                        <a:latin typeface="Cambria Math" panose="02040503050406030204" pitchFamily="18" charset="0"/>
                      </a:rPr>
                      <m:t>)</m:t>
                    </m:r>
                  </m:oMath>
                </a14:m>
                <a:r>
                  <a:rPr lang="en-US" altLang="zh-CN" dirty="0">
                    <a:latin typeface="Courier New" panose="02070309020205020404" pitchFamily="49" charset="0"/>
                  </a:rPr>
                  <a:t>, </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smtClean="0">
                        <a:effectLst/>
                        <a:latin typeface="Cambria Math" panose="02040503050406030204" pitchFamily="18" charset="0"/>
                      </a:rPr>
                      <m:t>)</m:t>
                    </m:r>
                  </m:oMath>
                </a14:m>
                <a:r>
                  <a:rPr lang="en-US" altLang="zh-CN" dirty="0">
                    <a:latin typeface="Courier New" panose="02070309020205020404" pitchFamily="49" charset="0"/>
                  </a:rPr>
                  <a:t>,</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smtClean="0">
                        <a:effectLst/>
                        <a:latin typeface="Cambria Math" panose="02040503050406030204" pitchFamily="18" charset="0"/>
                      </a:rPr>
                      <m:t>)</m:t>
                    </m:r>
                  </m:oMath>
                </a14:m>
                <a:r>
                  <a:rPr lang="en-US" altLang="zh-CN" dirty="0">
                    <a:latin typeface="Courier New" panose="02070309020205020404" pitchFamily="49" charset="0"/>
                  </a:rPr>
                  <a:t>,</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smtClean="0">
                        <a:effectLst/>
                        <a:latin typeface="Cambria Math" panose="02040503050406030204" pitchFamily="18" charset="0"/>
                      </a:rPr>
                      <m:t>)</m:t>
                    </m:r>
                  </m:oMath>
                </a14:m>
                <a:r>
                  <a:rPr lang="en-US" altLang="zh-CN" dirty="0">
                    <a:latin typeface="Courier New" panose="02070309020205020404" pitchFamily="49" charset="0"/>
                  </a:rPr>
                  <a:t>,</a:t>
                </a:r>
                <a14:m>
                  <m:oMath xmlns:m="http://schemas.openxmlformats.org/officeDocument/2006/math">
                    <m:r>
                      <a:rPr lang="en-US" altLang="zh-CN" b="0" i="1" dirty="0" smtClean="0">
                        <a:effectLst/>
                        <a:latin typeface="Cambria Math" panose="02040503050406030204" pitchFamily="18" charset="0"/>
                      </a:rPr>
                      <m:t>(</m:t>
                    </m:r>
                    <m:r>
                      <a:rPr lang="en-US" altLang="zh-CN" b="0" i="1" dirty="0" err="1" smtClean="0">
                        <a:effectLst/>
                        <a:latin typeface="Cambria Math" panose="02040503050406030204" pitchFamily="18" charset="0"/>
                      </a:rPr>
                      <m:t>𝑑</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𝑐</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𝑏</m:t>
                    </m:r>
                    <m:r>
                      <a:rPr lang="en-US" altLang="zh-CN" b="0" i="1" dirty="0" err="1" smtClean="0">
                        <a:effectLst/>
                        <a:latin typeface="Cambria Math" panose="02040503050406030204" pitchFamily="18" charset="0"/>
                      </a:rPr>
                      <m:t>,</m:t>
                    </m:r>
                    <m:r>
                      <a:rPr lang="en-US" altLang="zh-CN" b="0" i="1" dirty="0" err="1" smtClean="0">
                        <a:effectLst/>
                        <a:latin typeface="Cambria Math" panose="02040503050406030204" pitchFamily="18" charset="0"/>
                      </a:rPr>
                      <m:t>𝑎</m:t>
                    </m:r>
                    <m:r>
                      <a:rPr lang="en-US" altLang="zh-CN" b="0" i="1" dirty="0" smtClean="0">
                        <a:effectLst/>
                        <a:latin typeface="Cambria Math" panose="02040503050406030204" pitchFamily="18" charset="0"/>
                      </a:rPr>
                      <m:t>)</m:t>
                    </m:r>
                  </m:oMath>
                </a14:m>
                <a:r>
                  <a:rPr lang="zh-CN" altLang="en-US" b="0" i="0" dirty="0">
                    <a:effectLst/>
                    <a:latin typeface="Courier New" panose="02070309020205020404" pitchFamily="49" charset="0"/>
                  </a:rPr>
                  <a:t>。</a:t>
                </a:r>
                <a:endParaRPr lang="en-US" altLang="zh-CN" b="0" i="0" dirty="0">
                  <a:effectLst/>
                  <a:latin typeface="Courier New" panose="02070309020205020404" pitchFamily="49" charset="0"/>
                </a:endParaRPr>
              </a:p>
              <a:p>
                <a:r>
                  <a:rPr lang="zh-CN" altLang="en-US" b="0" i="0" dirty="0">
                    <a:effectLst/>
                    <a:latin typeface="Courier New" panose="02070309020205020404" pitchFamily="49" charset="0"/>
                  </a:rPr>
                  <a:t>一共有 </a:t>
                </a:r>
                <a14:m>
                  <m:oMath xmlns:m="http://schemas.openxmlformats.org/officeDocument/2006/math">
                    <m:r>
                      <a:rPr lang="en-US" altLang="zh-CN" b="0" i="1" dirty="0" smtClean="0">
                        <a:effectLst/>
                        <a:latin typeface="Cambria Math" panose="02040503050406030204" pitchFamily="18" charset="0"/>
                      </a:rPr>
                      <m:t>8</m:t>
                    </m:r>
                  </m:oMath>
                </a14:m>
                <a:r>
                  <a:rPr lang="en-US" altLang="zh-CN" b="0" i="0" dirty="0">
                    <a:effectLst/>
                    <a:latin typeface="Courier New" panose="02070309020205020404" pitchFamily="49" charset="0"/>
                  </a:rPr>
                  <a:t> </a:t>
                </a:r>
                <a:r>
                  <a:rPr lang="zh-CN" altLang="en-US" b="0" i="0" dirty="0">
                    <a:effectLst/>
                    <a:latin typeface="Courier New" panose="02070309020205020404" pitchFamily="49" charset="0"/>
                  </a:rPr>
                  <a:t>种。</a:t>
                </a:r>
                <a:endParaRPr lang="en-US" altLang="zh-CN" dirty="0"/>
              </a:p>
            </p:txBody>
          </p:sp>
        </mc:Choice>
        <mc:Fallback xmlns="">
          <p:sp>
            <p:nvSpPr>
              <p:cNvPr id="3" name="内容占位符 2">
                <a:extLst>
                  <a:ext uri="{FF2B5EF4-FFF2-40B4-BE49-F238E27FC236}">
                    <a16:creationId xmlns:a16="http://schemas.microsoft.com/office/drawing/2014/main" id="{B2FFCD95-EDB4-44D3-9D3C-9C632726CB8F}"/>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979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90769-97DD-4B4D-B726-FFD84DFCACEA}"/>
              </a:ext>
            </a:extLst>
          </p:cNvPr>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7A5C6B-ED3E-410B-9E5D-085A5FC5FE7D}"/>
                  </a:ext>
                </a:extLst>
              </p:cNvPr>
              <p:cNvSpPr>
                <a:spLocks noGrp="1"/>
              </p:cNvSpPr>
              <p:nvPr>
                <p:ph idx="1"/>
              </p:nvPr>
            </p:nvSpPr>
            <p:spPr/>
            <p:txBody>
              <a:bodyPr/>
              <a:lstStyle/>
              <a:p>
                <a:r>
                  <a:rPr lang="zh-CN" altLang="en-US" dirty="0"/>
                  <a:t>第三种：答案为 </a:t>
                </a:r>
                <a14:m>
                  <m:oMath xmlns:m="http://schemas.openxmlformats.org/officeDocument/2006/math">
                    <m:r>
                      <a:rPr lang="en-US" altLang="zh-CN" i="1" dirty="0" smtClean="0">
                        <a:latin typeface="Cambria Math" panose="02040503050406030204" pitchFamily="18" charset="0"/>
                      </a:rPr>
                      <m:t>0</m:t>
                    </m:r>
                  </m:oMath>
                </a14:m>
                <a:r>
                  <a:rPr lang="zh-CN" altLang="en-US" dirty="0"/>
                  <a:t>。</a:t>
                </a:r>
                <a:endParaRPr lang="en-US" altLang="zh-CN" dirty="0"/>
              </a:p>
              <a:p>
                <a:r>
                  <a:rPr lang="zh-CN" altLang="en-US" dirty="0"/>
                  <a:t>即不符合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𝑐</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𝑑</m:t>
                    </m:r>
                  </m:oMath>
                </a14:m>
                <a:r>
                  <a:rPr lang="en-US" altLang="zh-CN" dirty="0"/>
                  <a:t> </a:t>
                </a:r>
                <a:r>
                  <a:rPr lang="zh-CN" altLang="en-US" dirty="0"/>
                  <a:t>的情况。</a:t>
                </a:r>
                <a:endParaRPr lang="en-US" altLang="zh-CN" dirty="0"/>
              </a:p>
              <a:p>
                <a:r>
                  <a:rPr lang="zh-CN" altLang="en-US" dirty="0"/>
                  <a:t>第四种：答案为 </a:t>
                </a:r>
                <a14:m>
                  <m:oMath xmlns:m="http://schemas.openxmlformats.org/officeDocument/2006/math">
                    <m:r>
                      <a:rPr lang="en-US" altLang="zh-CN" i="1" dirty="0" smtClean="0">
                        <a:latin typeface="Cambria Math" panose="02040503050406030204" pitchFamily="18" charset="0"/>
                      </a:rPr>
                      <m:t>4</m:t>
                    </m:r>
                    <m:r>
                      <a:rPr lang="zh-CN" altLang="en-US" i="1" dirty="0">
                        <a:latin typeface="Cambria Math" panose="02040503050406030204" pitchFamily="18" charset="0"/>
                      </a:rPr>
                      <m:t>。</m:t>
                    </m:r>
                  </m:oMath>
                </a14:m>
                <a:endParaRPr lang="en-US" altLang="zh-CN" dirty="0"/>
              </a:p>
              <a:p>
                <a:r>
                  <a:rPr lang="zh-CN" altLang="en-US" dirty="0"/>
                  <a:t>当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𝑑</m:t>
                    </m:r>
                    <m:r>
                      <a:rPr lang="en-US" altLang="zh-CN" i="1" dirty="0" smtClean="0">
                        <a:latin typeface="Cambria Math" panose="02040503050406030204" pitchFamily="18" charset="0"/>
                      </a:rPr>
                      <m:t> </m:t>
                    </m:r>
                  </m:oMath>
                </a14:m>
                <a:r>
                  <a:rPr lang="zh-CN" altLang="en-US" dirty="0"/>
                  <a:t>中有两个或以上相等的时候，加上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𝑐</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𝑑</m:t>
                    </m:r>
                  </m:oMath>
                </a14:m>
                <a:r>
                  <a:rPr lang="en-US" altLang="zh-CN" dirty="0"/>
                  <a:t> </a:t>
                </a:r>
                <a:r>
                  <a:rPr lang="zh-CN" altLang="en-US" dirty="0"/>
                  <a:t>的前提，那么原有的 </a:t>
                </a:r>
                <a14:m>
                  <m:oMath xmlns:m="http://schemas.openxmlformats.org/officeDocument/2006/math">
                    <m:r>
                      <a:rPr lang="en-US" altLang="zh-CN" i="1" dirty="0" smtClean="0">
                        <a:latin typeface="Cambria Math" panose="02040503050406030204" pitchFamily="18" charset="0"/>
                      </a:rPr>
                      <m:t>8</m:t>
                    </m:r>
                  </m:oMath>
                </a14:m>
                <a:r>
                  <a:rPr lang="en-US" altLang="zh-CN" dirty="0"/>
                  <a:t> </a:t>
                </a:r>
                <a:r>
                  <a:rPr lang="zh-CN" altLang="en-US" dirty="0"/>
                  <a:t>组解就会有 </a:t>
                </a:r>
                <a14:m>
                  <m:oMath xmlns:m="http://schemas.openxmlformats.org/officeDocument/2006/math">
                    <m:r>
                      <a:rPr lang="en-US" altLang="zh-CN" i="1" dirty="0" smtClean="0">
                        <a:latin typeface="Cambria Math" panose="02040503050406030204" pitchFamily="18" charset="0"/>
                      </a:rPr>
                      <m:t>4</m:t>
                    </m:r>
                  </m:oMath>
                </a14:m>
                <a:r>
                  <a:rPr lang="en-US" altLang="zh-CN" dirty="0"/>
                  <a:t> </a:t>
                </a:r>
                <a:r>
                  <a:rPr lang="zh-CN" altLang="en-US" dirty="0"/>
                  <a:t>组解相同，所以答案为 </a:t>
                </a:r>
                <a14:m>
                  <m:oMath xmlns:m="http://schemas.openxmlformats.org/officeDocument/2006/math">
                    <m:r>
                      <a:rPr lang="en-US" altLang="zh-CN" i="1" dirty="0" smtClean="0">
                        <a:latin typeface="Cambria Math" panose="02040503050406030204" pitchFamily="18" charset="0"/>
                      </a:rPr>
                      <m:t>4</m:t>
                    </m:r>
                  </m:oMath>
                </a14:m>
                <a:r>
                  <a:rPr lang="zh-CN" altLang="en-US" dirty="0"/>
                  <a:t>。</a:t>
                </a:r>
              </a:p>
            </p:txBody>
          </p:sp>
        </mc:Choice>
        <mc:Fallback xmlns="">
          <p:sp>
            <p:nvSpPr>
              <p:cNvPr id="3" name="内容占位符 2">
                <a:extLst>
                  <a:ext uri="{FF2B5EF4-FFF2-40B4-BE49-F238E27FC236}">
                    <a16:creationId xmlns:a16="http://schemas.microsoft.com/office/drawing/2014/main" id="{9E7A5C6B-ED3E-410B-9E5D-085A5FC5FE7D}"/>
                  </a:ext>
                </a:extLst>
              </p:cNvPr>
              <p:cNvSpPr>
                <a:spLocks noGrp="1" noRot="1" noChangeAspect="1" noMove="1" noResize="1" noEditPoints="1" noAdjustHandles="1" noChangeArrowheads="1" noChangeShapeType="1" noTextEdit="1"/>
              </p:cNvSpPr>
              <p:nvPr>
                <p:ph idx="1"/>
              </p:nvPr>
            </p:nvSpPr>
            <p:spPr>
              <a:blipFill>
                <a:blip r:embed="rId2"/>
                <a:stretch>
                  <a:fillRect l="-1043" t="-238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61877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3170</Words>
  <Application>Microsoft Office PowerPoint</Application>
  <PresentationFormat>宽屏</PresentationFormat>
  <Paragraphs>179</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-apple-system</vt:lpstr>
      <vt:lpstr>KaTeX_Main</vt:lpstr>
      <vt:lpstr>KaTeX_Typewriter</vt:lpstr>
      <vt:lpstr>等线</vt:lpstr>
      <vt:lpstr>等线 Light</vt:lpstr>
      <vt:lpstr>Arial</vt:lpstr>
      <vt:lpstr>Cambria Math</vt:lpstr>
      <vt:lpstr>Courier New</vt:lpstr>
      <vt:lpstr>Office 主题​​</vt:lpstr>
      <vt:lpstr>Minecraft OI Round 3</vt:lpstr>
      <vt:lpstr>PowerPoint 演示文稿</vt:lpstr>
      <vt:lpstr>A 正方</vt:lpstr>
      <vt:lpstr>Description</vt:lpstr>
      <vt:lpstr>Solution</vt:lpstr>
      <vt:lpstr>Solution</vt:lpstr>
      <vt:lpstr>Solution</vt:lpstr>
      <vt:lpstr>Solution</vt:lpstr>
      <vt:lpstr>Solution</vt:lpstr>
      <vt:lpstr>B 村国</vt:lpstr>
      <vt:lpstr>Description</vt:lpstr>
      <vt:lpstr>Solution</vt:lpstr>
      <vt:lpstr>Solution</vt:lpstr>
      <vt:lpstr>C 括号</vt:lpstr>
      <vt:lpstr>Description</vt:lpstr>
      <vt:lpstr>Solution</vt:lpstr>
      <vt:lpstr>Solution</vt:lpstr>
      <vt:lpstr>Solution</vt:lpstr>
      <vt:lpstr>Solution</vt:lpstr>
      <vt:lpstr>Solution</vt:lpstr>
      <vt:lpstr>Solution</vt:lpstr>
      <vt:lpstr>D 金牌</vt:lpstr>
      <vt:lpstr>Description</vt:lpstr>
      <vt:lpstr>Solution</vt:lpstr>
      <vt:lpstr>Solution</vt:lpstr>
      <vt:lpstr>Solution</vt:lpstr>
      <vt:lpstr>Solution</vt:lpstr>
      <vt:lpstr>E 诗韵</vt:lpstr>
      <vt:lpstr>Description</vt:lpstr>
      <vt:lpstr>Solution</vt:lpstr>
      <vt:lpstr>Solution</vt:lpstr>
      <vt:lpstr>Solution</vt:lpstr>
      <vt:lpstr>Solution</vt:lpstr>
      <vt:lpstr>Solution</vt:lpstr>
      <vt:lpstr>Solution</vt:lpstr>
      <vt:lpstr>F 数据</vt:lpstr>
      <vt:lpstr>总结</vt:lpstr>
      <vt:lpstr>PowerPoint 演示文稿</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OI Round 3</dc:title>
  <dc:creator>zhai boen</dc:creator>
  <cp:lastModifiedBy>zhai boen</cp:lastModifiedBy>
  <cp:revision>36</cp:revision>
  <dcterms:created xsi:type="dcterms:W3CDTF">2020-09-30T11:40:56Z</dcterms:created>
  <dcterms:modified xsi:type="dcterms:W3CDTF">2020-10-31T10:04:29Z</dcterms:modified>
</cp:coreProperties>
</file>