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59" r:id="rId6"/>
    <p:sldId id="279" r:id="rId7"/>
    <p:sldId id="264" r:id="rId8"/>
    <p:sldId id="263" r:id="rId9"/>
    <p:sldId id="280" r:id="rId10"/>
    <p:sldId id="282" r:id="rId11"/>
    <p:sldId id="272" r:id="rId12"/>
    <p:sldId id="281" r:id="rId13"/>
    <p:sldId id="27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928"/>
    <a:srgbClr val="0C2F47"/>
    <a:srgbClr val="042134"/>
    <a:srgbClr val="211928"/>
    <a:srgbClr val="00AEEF"/>
    <a:srgbClr val="AE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 showGuides="1">
      <p:cViewPr varScale="1">
        <p:scale>
          <a:sx n="113" d="100"/>
          <a:sy n="113" d="100"/>
        </p:scale>
        <p:origin x="84" y="10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маркер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36297" y="1979802"/>
            <a:ext cx="7268135" cy="4197160"/>
          </a:xfrm>
        </p:spPr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/>
            </a:lvl1pPr>
            <a:lvl2pPr>
              <a:lnSpc>
                <a:spcPts val="2400"/>
              </a:lnSpc>
              <a:spcBef>
                <a:spcPts val="1200"/>
              </a:spcBef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928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36297" y="1963023"/>
            <a:ext cx="7268135" cy="421393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r>
              <a:rPr lang="ru-RU" dirty="0" smtClean="0"/>
              <a:t>Образец текста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979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6297" y="1181232"/>
            <a:ext cx="7268135" cy="2852737"/>
          </a:xfrm>
        </p:spPr>
        <p:txBody>
          <a:bodyPr anchor="b">
            <a:noAutofit/>
          </a:bodyPr>
          <a:lstStyle>
            <a:lvl1pPr>
              <a:lnSpc>
                <a:spcPts val="8100"/>
              </a:lnSpc>
              <a:defRPr sz="85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297" y="4060957"/>
            <a:ext cx="7268135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29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1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298" y="1929467"/>
            <a:ext cx="3578552" cy="424749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spcBef>
                <a:spcPts val="1800"/>
              </a:spcBef>
              <a:defRPr sz="1200"/>
            </a:lvl1pPr>
            <a:lvl2pPr>
              <a:lnSpc>
                <a:spcPts val="2400"/>
              </a:lnSpc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29467"/>
            <a:ext cx="3575283" cy="424749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spcBef>
                <a:spcPts val="1800"/>
              </a:spcBef>
              <a:defRPr sz="1200"/>
            </a:lvl1pPr>
            <a:lvl2pPr>
              <a:lnSpc>
                <a:spcPts val="2400"/>
              </a:lnSpc>
              <a:defRPr/>
            </a:lvl2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96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298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37107" y="987426"/>
            <a:ext cx="38673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6298" y="2265028"/>
            <a:ext cx="2949178" cy="3603960"/>
          </a:xfrm>
        </p:spPr>
        <p:txBody>
          <a:bodyPr/>
          <a:lstStyle>
            <a:lvl1pPr marL="0" indent="0">
              <a:lnSpc>
                <a:spcPts val="24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3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6298" y="365126"/>
            <a:ext cx="7268135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298" y="2004969"/>
            <a:ext cx="7268135" cy="417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6298" y="6356351"/>
            <a:ext cx="1749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F22A6-82B5-4B5F-ABFD-B5AC2FADBF4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1746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E6FC-5B81-4391-8F2C-2A19FAE1CE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7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3" r:id="rId3"/>
    <p:sldLayoutId id="2147483661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400" b="1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C000"/>
        </a:buClr>
        <a:buSzPct val="130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SzPct val="130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" y="0"/>
            <a:ext cx="9143355" cy="685800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36297" y="673232"/>
            <a:ext cx="7268135" cy="2852737"/>
          </a:xfrm>
        </p:spPr>
        <p:txBody>
          <a:bodyPr/>
          <a:lstStyle/>
          <a:p>
            <a:r>
              <a:rPr lang="ru-RU" sz="3500" dirty="0" smtClean="0"/>
              <a:t>Миграция</a:t>
            </a:r>
            <a:endParaRPr lang="ru-RU" sz="35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36297" y="3552957"/>
            <a:ext cx="7268135" cy="150018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97" y="5701572"/>
            <a:ext cx="163443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20963" y="1067686"/>
            <a:ext cx="7268135" cy="825288"/>
          </a:xfrm>
        </p:spPr>
        <p:txBody>
          <a:bodyPr/>
          <a:lstStyle/>
          <a:p>
            <a:pPr algn="ctr"/>
            <a:r>
              <a:rPr lang="ru-RU" dirty="0" smtClean="0"/>
              <a:t>Компания </a:t>
            </a:r>
            <a:r>
              <a:rPr lang="en-US" dirty="0" smtClean="0"/>
              <a:t>KERIO </a:t>
            </a:r>
            <a:r>
              <a:rPr lang="ru-RU" dirty="0" smtClean="0"/>
              <a:t>куплена </a:t>
            </a:r>
            <a:r>
              <a:rPr lang="en-US" dirty="0" smtClean="0"/>
              <a:t>GFI SOFTWARE</a:t>
            </a:r>
            <a:endParaRPr lang="ru-RU" dirty="0"/>
          </a:p>
        </p:txBody>
      </p:sp>
      <p:sp>
        <p:nvSpPr>
          <p:cNvPr id="8" name="Заголовок 3"/>
          <p:cNvSpPr txBox="1">
            <a:spLocks/>
          </p:cNvSpPr>
          <p:nvPr/>
        </p:nvSpPr>
        <p:spPr>
          <a:xfrm>
            <a:off x="1020963" y="2623832"/>
            <a:ext cx="7268135" cy="8252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ru-RU" dirty="0" smtClean="0"/>
              <a:t>Российский офис закрыт</a:t>
            </a:r>
            <a:endParaRPr lang="ru-RU" dirty="0"/>
          </a:p>
        </p:txBody>
      </p:sp>
      <p:sp>
        <p:nvSpPr>
          <p:cNvPr id="9" name="Заголовок 3"/>
          <p:cNvSpPr txBox="1">
            <a:spLocks/>
          </p:cNvSpPr>
          <p:nvPr/>
        </p:nvSpPr>
        <p:spPr>
          <a:xfrm>
            <a:off x="964593" y="4282723"/>
            <a:ext cx="7137031" cy="8252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ru-RU" dirty="0" smtClean="0">
                <a:solidFill>
                  <a:srgbClr val="FFC000"/>
                </a:solidFill>
              </a:rPr>
              <a:t>Самое время мигрировать с </a:t>
            </a:r>
            <a:r>
              <a:rPr lang="en-US" dirty="0" smtClean="0">
                <a:solidFill>
                  <a:srgbClr val="FFC000"/>
                </a:solidFill>
              </a:rPr>
              <a:t>KERIO </a:t>
            </a:r>
            <a:r>
              <a:rPr lang="ru-RU" dirty="0" smtClean="0">
                <a:solidFill>
                  <a:srgbClr val="FFC000"/>
                </a:solidFill>
              </a:rPr>
              <a:t>на </a:t>
            </a:r>
            <a:r>
              <a:rPr lang="en-US" dirty="0" smtClean="0">
                <a:solidFill>
                  <a:srgbClr val="FFC000"/>
                </a:solidFill>
              </a:rPr>
              <a:t>IDECO ICS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2" name="Стрелка вправо 1"/>
          <p:cNvSpPr/>
          <p:nvPr/>
        </p:nvSpPr>
        <p:spPr>
          <a:xfrm rot="5400000">
            <a:off x="4179819" y="1995007"/>
            <a:ext cx="706581" cy="739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4179819" y="3617657"/>
            <a:ext cx="706581" cy="739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6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45" y="0"/>
            <a:ext cx="6858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298" y="201224"/>
            <a:ext cx="7268135" cy="1325563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KERIO CONTROL VS IDECO ICS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498013" y="1765566"/>
            <a:ext cx="3107238" cy="38538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Безопасная авторизация пользователей </a:t>
            </a:r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 по </a:t>
            </a:r>
            <a:r>
              <a:rPr lang="ru-RU" dirty="0" err="1"/>
              <a:t>Kerberos</a:t>
            </a:r>
            <a:r>
              <a:rPr lang="ru-RU" dirty="0"/>
              <a:t> и логам безопасности </a:t>
            </a:r>
            <a:r>
              <a:rPr lang="ru-RU" dirty="0" err="1"/>
              <a:t>контролллера</a:t>
            </a:r>
            <a:r>
              <a:rPr lang="ru-RU" dirty="0"/>
              <a:t> </a:t>
            </a:r>
            <a:r>
              <a:rPr lang="ru-RU" dirty="0" smtClean="0"/>
              <a:t>домена ( у </a:t>
            </a:r>
            <a:r>
              <a:rPr lang="ru-RU" dirty="0" err="1"/>
              <a:t>Kerio</a:t>
            </a:r>
            <a:r>
              <a:rPr lang="ru-RU" dirty="0"/>
              <a:t> устаревший протокол </a:t>
            </a:r>
            <a:r>
              <a:rPr lang="ru-RU" dirty="0" smtClean="0"/>
              <a:t>NTLM)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От 4 до 6 новых мажорных релизов </a:t>
            </a:r>
            <a:r>
              <a:rPr lang="ru-RU" dirty="0" err="1"/>
              <a:t>Ideco</a:t>
            </a:r>
            <a:r>
              <a:rPr lang="ru-RU" dirty="0"/>
              <a:t> ICS в год </a:t>
            </a:r>
            <a:r>
              <a:rPr lang="ru-RU" dirty="0" smtClean="0"/>
              <a:t>( </a:t>
            </a:r>
            <a:r>
              <a:rPr lang="ru-RU" dirty="0" err="1" smtClean="0"/>
              <a:t>Kerio</a:t>
            </a:r>
            <a:r>
              <a:rPr lang="ru-RU" dirty="0" smtClean="0"/>
              <a:t> </a:t>
            </a:r>
            <a:r>
              <a:rPr lang="ru-RU" dirty="0" err="1"/>
              <a:t>Control</a:t>
            </a:r>
            <a:r>
              <a:rPr lang="ru-RU" dirty="0"/>
              <a:t> - один релиз в 2017 году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Более </a:t>
            </a:r>
            <a:r>
              <a:rPr lang="ru-RU" dirty="0"/>
              <a:t>релевантная база </a:t>
            </a:r>
            <a:r>
              <a:rPr lang="ru-RU" dirty="0" err="1"/>
              <a:t>контентфильтра</a:t>
            </a:r>
            <a:r>
              <a:rPr lang="ru-RU" dirty="0"/>
              <a:t> для российского </a:t>
            </a:r>
            <a:r>
              <a:rPr lang="ru-RU" dirty="0" err="1"/>
              <a:t>интернетсегмента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Блокировка попыток </a:t>
            </a:r>
            <a:r>
              <a:rPr lang="ru-RU" dirty="0" smtClean="0"/>
              <a:t>обхода контентной-фильтрации (</a:t>
            </a:r>
            <a:r>
              <a:rPr lang="ru-RU" dirty="0" err="1" smtClean="0"/>
              <a:t>анонимайзеров</a:t>
            </a:r>
            <a:r>
              <a:rPr lang="ru-RU" dirty="0" smtClean="0"/>
              <a:t> )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123891" y="1765566"/>
            <a:ext cx="3698376" cy="36991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Антивирус Касперского против антивируса </a:t>
            </a:r>
            <a:r>
              <a:rPr lang="ru-RU" dirty="0" err="1"/>
              <a:t>Bitdefender</a:t>
            </a:r>
            <a:r>
              <a:rPr lang="ru-RU" dirty="0"/>
              <a:t>: более эффективен для борьбы с вирусами в </a:t>
            </a:r>
            <a:r>
              <a:rPr lang="ru-RU" dirty="0" smtClean="0"/>
              <a:t>России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Безопасная публикация веб-ресурсов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Firewall</a:t>
            </a:r>
            <a:r>
              <a:rPr lang="ru-RU" dirty="0"/>
              <a:t>)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Русскоязычная </a:t>
            </a:r>
            <a:r>
              <a:rPr lang="ru-RU" dirty="0"/>
              <a:t>документация и</a:t>
            </a:r>
            <a:br>
              <a:rPr lang="ru-RU" dirty="0"/>
            </a:br>
            <a:r>
              <a:rPr lang="ru-RU" dirty="0"/>
              <a:t>техническая поддержка от </a:t>
            </a:r>
            <a:r>
              <a:rPr lang="ru-RU" dirty="0" err="1"/>
              <a:t>вендора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Встроенный почтовый сервер и</a:t>
            </a:r>
            <a:br>
              <a:rPr lang="ru-RU" dirty="0"/>
            </a:br>
            <a:r>
              <a:rPr lang="ru-RU" dirty="0"/>
              <a:t>фильтрация почтового трафика.</a:t>
            </a:r>
            <a:r>
              <a:rPr lang="ru-RU" dirty="0"/>
              <a:t> </a:t>
            </a:r>
            <a:br>
              <a:rPr lang="ru-RU" dirty="0"/>
            </a:br>
            <a:endParaRPr lang="ru-RU" sz="1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9" y="3135820"/>
            <a:ext cx="342866" cy="3528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46" y="3135820"/>
            <a:ext cx="399008" cy="3208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46" y="3831883"/>
            <a:ext cx="366926" cy="36893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12" y="3886943"/>
            <a:ext cx="399007" cy="3508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9" y="1936806"/>
            <a:ext cx="352800" cy="352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17" y="4649762"/>
            <a:ext cx="352800" cy="3528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09" y="1936806"/>
            <a:ext cx="352800" cy="3528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81" y="4611182"/>
            <a:ext cx="352800" cy="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36298" y="1050926"/>
            <a:ext cx="7268135" cy="1325563"/>
          </a:xfrm>
        </p:spPr>
        <p:txBody>
          <a:bodyPr/>
          <a:lstStyle/>
          <a:p>
            <a:r>
              <a:rPr lang="ru-RU" dirty="0" smtClean="0"/>
              <a:t>Условия перехода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45" y="0"/>
            <a:ext cx="6858000" cy="6858000"/>
          </a:xfrm>
          <a:prstGeom prst="rect">
            <a:avLst/>
          </a:prstGeom>
        </p:spPr>
      </p:pic>
      <p:sp>
        <p:nvSpPr>
          <p:cNvPr id="7" name="Объект 4"/>
          <p:cNvSpPr txBox="1">
            <a:spLocks/>
          </p:cNvSpPr>
          <p:nvPr/>
        </p:nvSpPr>
        <p:spPr>
          <a:xfrm>
            <a:off x="936297" y="2648823"/>
            <a:ext cx="7268135" cy="290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rgbClr val="FFC000"/>
                </a:solidFill>
              </a:rPr>
              <a:t>Скидка на переход: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 smtClean="0"/>
              <a:t>Скидка.</a:t>
            </a:r>
            <a:endParaRPr lang="ru-RU" dirty="0" smtClean="0"/>
          </a:p>
          <a:p>
            <a:r>
              <a:rPr lang="ru-RU" b="1" dirty="0" smtClean="0">
                <a:solidFill>
                  <a:srgbClr val="FFC000"/>
                </a:solidFill>
              </a:rPr>
              <a:t>Расширенный контент фильтр: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 smtClean="0"/>
              <a:t>В подарок на 1 год.</a:t>
            </a:r>
          </a:p>
          <a:p>
            <a:r>
              <a:rPr lang="ru-RU" b="1" dirty="0" smtClean="0">
                <a:solidFill>
                  <a:srgbClr val="FFC000"/>
                </a:solidFill>
              </a:rPr>
              <a:t>В пять  раз больше бонусов: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 smtClean="0"/>
              <a:t>По программе «1Софт+»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8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Спасибо! </a:t>
            </a:r>
            <a:r>
              <a:rPr lang="ru-RU" dirty="0">
                <a:solidFill>
                  <a:srgbClr val="FFC000"/>
                </a:solidFill>
              </a:rPr>
              <a:t>Вопросы?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936297" y="4709385"/>
            <a:ext cx="7268135" cy="1500187"/>
          </a:xfrm>
        </p:spPr>
        <p:txBody>
          <a:bodyPr anchor="b">
            <a:normAutofit/>
          </a:bodyPr>
          <a:lstStyle/>
          <a:p>
            <a:r>
              <a:rPr lang="ru-RU" sz="1800" b="0" dirty="0"/>
              <a:t>Компания  «</a:t>
            </a:r>
            <a:r>
              <a:rPr lang="ru-RU" sz="1800" b="0" dirty="0" err="1"/>
              <a:t>Айдеко</a:t>
            </a:r>
            <a:r>
              <a:rPr lang="ru-RU" sz="1800" b="0" dirty="0"/>
              <a:t>»</a:t>
            </a:r>
          </a:p>
          <a:p>
            <a:r>
              <a:rPr lang="ru-RU" sz="1800" dirty="0"/>
              <a:t>8 800 555-33-40</a:t>
            </a:r>
          </a:p>
          <a:p>
            <a:r>
              <a:rPr lang="en-US" sz="1800" dirty="0"/>
              <a:t>partners@ideco.ru</a:t>
            </a:r>
            <a:endParaRPr lang="ru-RU" sz="1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97" y="5701572"/>
            <a:ext cx="163443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4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805" y="2828788"/>
            <a:ext cx="2249989" cy="12734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341" y="0"/>
            <a:ext cx="68580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4" y="4415030"/>
            <a:ext cx="1032664" cy="980434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936298" y="218476"/>
            <a:ext cx="7268135" cy="1297057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Компания «</a:t>
            </a:r>
            <a:r>
              <a:rPr lang="ru-RU" sz="3000" dirty="0" err="1" smtClean="0"/>
              <a:t>Айдеко</a:t>
            </a:r>
            <a:r>
              <a:rPr lang="ru-RU" sz="3000" dirty="0" smtClean="0"/>
              <a:t>»</a:t>
            </a:r>
            <a:endParaRPr lang="ru-RU" sz="3000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936297" y="1910749"/>
            <a:ext cx="7268135" cy="4119563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rgbClr val="FFC000"/>
                </a:solidFill>
              </a:rPr>
              <a:t>ЕКАТЕРИНБУРГ</a:t>
            </a:r>
          </a:p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 smtClean="0"/>
              <a:t>Офис разработки и поддержки, с 2005 года</a:t>
            </a:r>
          </a:p>
          <a:p>
            <a:r>
              <a:rPr lang="ru-RU" sz="2000" b="1" dirty="0" smtClean="0">
                <a:solidFill>
                  <a:srgbClr val="FFC000"/>
                </a:solidFill>
              </a:rPr>
              <a:t>Развитая партнёрская сеть</a:t>
            </a:r>
            <a:endParaRPr lang="ru-RU" sz="2000" b="1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/>
              <a:t>в</a:t>
            </a:r>
            <a:r>
              <a:rPr lang="ru-RU" sz="1400" dirty="0" smtClean="0"/>
              <a:t> России и странах СНГ</a:t>
            </a:r>
            <a:endParaRPr lang="ru-RU" sz="1400" dirty="0"/>
          </a:p>
          <a:p>
            <a:r>
              <a:rPr lang="ru-RU" sz="2000" b="1" dirty="0" smtClean="0">
                <a:solidFill>
                  <a:srgbClr val="FFC000"/>
                </a:solidFill>
              </a:rPr>
              <a:t>Более 7000</a:t>
            </a:r>
            <a:endParaRPr lang="ru-RU" sz="2000" b="1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/>
              <a:t>в</a:t>
            </a:r>
            <a:r>
              <a:rPr lang="ru-RU" sz="1400" dirty="0" smtClean="0"/>
              <a:t>недрений в России и странах СНГ</a:t>
            </a:r>
            <a:endParaRPr lang="ru-RU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0" y="1714601"/>
            <a:ext cx="629082" cy="957791"/>
          </a:xfrm>
          <a:prstGeom prst="rect">
            <a:avLst/>
          </a:prstGeom>
        </p:spPr>
      </p:pic>
      <p:sp>
        <p:nvSpPr>
          <p:cNvPr id="12" name="Объект 6"/>
          <p:cNvSpPr txBox="1">
            <a:spLocks/>
          </p:cNvSpPr>
          <p:nvPr/>
        </p:nvSpPr>
        <p:spPr>
          <a:xfrm>
            <a:off x="936296" y="1425265"/>
            <a:ext cx="7268135" cy="57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5400"/>
              </a:spcAft>
            </a:pPr>
            <a:r>
              <a:rPr lang="ru-RU" sz="1400" dirty="0" smtClean="0"/>
              <a:t>Ведущий российский разработчик программного обеспечения в области ИБ</a:t>
            </a:r>
          </a:p>
        </p:txBody>
      </p:sp>
    </p:spTree>
    <p:extLst>
      <p:ext uri="{BB962C8B-B14F-4D97-AF65-F5344CB8AC3E}">
        <p14:creationId xmlns:p14="http://schemas.microsoft.com/office/powerpoint/2010/main" val="18713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65" y="2674048"/>
            <a:ext cx="1707052" cy="170705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11" y="2498582"/>
            <a:ext cx="1079252" cy="20350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7" y="2498582"/>
            <a:ext cx="1687654" cy="205798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Линейка </a:t>
            </a:r>
            <a:r>
              <a:rPr lang="en-US" sz="3000" dirty="0" err="1" smtClean="0"/>
              <a:t>Ideco</a:t>
            </a:r>
            <a:endParaRPr lang="ru-RU" sz="3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81" y="2926119"/>
            <a:ext cx="1078787" cy="10787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00" y="2926119"/>
            <a:ext cx="1078787" cy="10787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2926119"/>
            <a:ext cx="1078787" cy="10787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04" y="2926119"/>
            <a:ext cx="1076962" cy="107878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21" y="2498582"/>
            <a:ext cx="1687654" cy="20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08" y="155575"/>
            <a:ext cx="5623913" cy="6702425"/>
          </a:xfrm>
          <a:prstGeom prst="rect">
            <a:avLst/>
          </a:prstGeom>
        </p:spPr>
      </p:pic>
      <p:sp>
        <p:nvSpPr>
          <p:cNvPr id="12" name="Заголовок 2"/>
          <p:cNvSpPr>
            <a:spLocks noGrp="1"/>
          </p:cNvSpPr>
          <p:nvPr>
            <p:ph type="title"/>
          </p:nvPr>
        </p:nvSpPr>
        <p:spPr>
          <a:xfrm>
            <a:off x="834698" y="4899026"/>
            <a:ext cx="7268135" cy="1116541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/>
              <a:t>Программно-аппаратный комплекс </a:t>
            </a:r>
            <a:r>
              <a:rPr lang="en-US" sz="3000" dirty="0" smtClean="0"/>
              <a:t>IDECO ICD</a:t>
            </a:r>
            <a:endParaRPr lang="ru-RU" sz="3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64" y="1243012"/>
            <a:ext cx="32512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28" y="516467"/>
            <a:ext cx="4710776" cy="57404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6298" y="365126"/>
            <a:ext cx="7268135" cy="111654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Решение для защиты периметра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36297" y="1770687"/>
            <a:ext cx="7268135" cy="419716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C000"/>
                </a:solidFill>
              </a:rPr>
              <a:t>Безопасное</a:t>
            </a:r>
          </a:p>
          <a:p>
            <a:endParaRPr lang="ru-RU" dirty="0">
              <a:solidFill>
                <a:srgbClr val="FFC000"/>
              </a:solidFill>
            </a:endParaRPr>
          </a:p>
          <a:p>
            <a:r>
              <a:rPr lang="ru-RU" b="1" dirty="0" smtClean="0">
                <a:solidFill>
                  <a:srgbClr val="FFC000"/>
                </a:solidFill>
              </a:rPr>
              <a:t>Современное</a:t>
            </a:r>
          </a:p>
          <a:p>
            <a:pPr marL="0" indent="0">
              <a:buNone/>
            </a:pPr>
            <a:endParaRPr lang="ru-RU" dirty="0">
              <a:solidFill>
                <a:srgbClr val="FFC000"/>
              </a:solidFill>
            </a:endParaRPr>
          </a:p>
          <a:p>
            <a:r>
              <a:rPr lang="ru-RU" b="1" dirty="0" smtClean="0">
                <a:solidFill>
                  <a:srgbClr val="FFC000"/>
                </a:solidFill>
              </a:rPr>
              <a:t>Простое</a:t>
            </a:r>
          </a:p>
          <a:p>
            <a:pPr marL="0" indent="0">
              <a:buNone/>
            </a:pPr>
            <a:endParaRPr lang="ru-RU" dirty="0">
              <a:solidFill>
                <a:srgbClr val="FFC000"/>
              </a:solidFill>
            </a:endParaRPr>
          </a:p>
          <a:p>
            <a:r>
              <a:rPr lang="ru-RU" b="1" dirty="0" smtClean="0">
                <a:solidFill>
                  <a:srgbClr val="FFC000"/>
                </a:solidFill>
              </a:rPr>
              <a:t>Комплексное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91" y="365126"/>
            <a:ext cx="598209" cy="598209"/>
          </a:xfrm>
          <a:prstGeom prst="rect">
            <a:avLst/>
          </a:prstGeom>
        </p:spPr>
      </p:pic>
      <p:sp>
        <p:nvSpPr>
          <p:cNvPr id="7" name="Объект 3"/>
          <p:cNvSpPr txBox="1">
            <a:spLocks/>
          </p:cNvSpPr>
          <p:nvPr/>
        </p:nvSpPr>
        <p:spPr>
          <a:xfrm>
            <a:off x="1177479" y="2964990"/>
            <a:ext cx="7268135" cy="50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н</a:t>
            </a:r>
            <a:r>
              <a:rPr lang="ru-RU" sz="1400" dirty="0" smtClean="0"/>
              <a:t>е использовать устаревшие технологии, протоколы, подходы</a:t>
            </a:r>
            <a:endParaRPr lang="ru-RU" sz="1400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177480" y="3396287"/>
            <a:ext cx="7268135" cy="50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1177479" y="4779109"/>
            <a:ext cx="7268135" cy="82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 smtClean="0"/>
              <a:t>защита от широкого спектра угроз</a:t>
            </a:r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1177479" y="3869268"/>
            <a:ext cx="7268135" cy="54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с</a:t>
            </a:r>
            <a:r>
              <a:rPr lang="ru-RU" sz="1400" dirty="0" smtClean="0"/>
              <a:t> оптимальными настройками и невозможность небезопасной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6658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28" y="516467"/>
            <a:ext cx="4710776" cy="57404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6298" y="365126"/>
            <a:ext cx="7268135" cy="111654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Безопасность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36297" y="1770687"/>
            <a:ext cx="7268135" cy="4197160"/>
          </a:xfrm>
        </p:spPr>
        <p:txBody>
          <a:bodyPr>
            <a:normAutofit/>
          </a:bodyPr>
          <a:lstStyle/>
          <a:p>
            <a:r>
              <a:rPr lang="ru-RU" dirty="0"/>
              <a:t>Межсетевой  экран</a:t>
            </a:r>
          </a:p>
          <a:p>
            <a:r>
              <a:rPr lang="ru-RU" dirty="0"/>
              <a:t>Система  предотвращения вторжений</a:t>
            </a:r>
          </a:p>
          <a:p>
            <a:r>
              <a:rPr lang="ru-RU" dirty="0"/>
              <a:t>Контроль  приложений</a:t>
            </a:r>
          </a:p>
          <a:p>
            <a:r>
              <a:rPr lang="ru-RU" dirty="0"/>
              <a:t>Контент-фильтр (</a:t>
            </a:r>
            <a:r>
              <a:rPr lang="en-US" dirty="0"/>
              <a:t>HTTP  </a:t>
            </a:r>
            <a:r>
              <a:rPr lang="ru-RU" dirty="0"/>
              <a:t>и </a:t>
            </a:r>
            <a:r>
              <a:rPr lang="en-US" dirty="0"/>
              <a:t>HTTPS)</a:t>
            </a:r>
          </a:p>
          <a:p>
            <a:r>
              <a:rPr lang="en-US" dirty="0"/>
              <a:t>Web Application Firewall</a:t>
            </a:r>
          </a:p>
          <a:p>
            <a:r>
              <a:rPr lang="ru-RU" dirty="0"/>
              <a:t>Антивирусная  проверка трафика</a:t>
            </a:r>
          </a:p>
          <a:p>
            <a:r>
              <a:rPr lang="ru-RU" dirty="0" err="1"/>
              <a:t>Антиспам</a:t>
            </a:r>
            <a:r>
              <a:rPr lang="ru-RU" dirty="0"/>
              <a:t>  и проверка почтового трафика</a:t>
            </a:r>
          </a:p>
          <a:p>
            <a:r>
              <a:rPr lang="ru-RU" dirty="0"/>
              <a:t>Защита  от </a:t>
            </a:r>
            <a:r>
              <a:rPr lang="ru-RU" dirty="0" err="1"/>
              <a:t>Dos</a:t>
            </a:r>
            <a:r>
              <a:rPr lang="ru-RU" dirty="0"/>
              <a:t> и </a:t>
            </a:r>
            <a:r>
              <a:rPr lang="ru-RU" dirty="0" err="1"/>
              <a:t>брутфорс</a:t>
            </a:r>
            <a:r>
              <a:rPr lang="ru-RU" dirty="0"/>
              <a:t>-атак</a:t>
            </a:r>
          </a:p>
          <a:p>
            <a:r>
              <a:rPr lang="ru-RU" dirty="0"/>
              <a:t>Защищённый  удалённый </a:t>
            </a:r>
            <a:r>
              <a:rPr lang="ru-RU" dirty="0" smtClean="0"/>
              <a:t>доступ </a:t>
            </a:r>
            <a:r>
              <a:rPr lang="ru-RU" dirty="0"/>
              <a:t>по VPN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91" y="365126"/>
            <a:ext cx="598209" cy="5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54" y="919798"/>
            <a:ext cx="7095066" cy="49439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298" y="1279526"/>
            <a:ext cx="7268135" cy="1325563"/>
          </a:xfrm>
        </p:spPr>
        <p:txBody>
          <a:bodyPr>
            <a:normAutofit/>
          </a:bodyPr>
          <a:lstStyle/>
          <a:p>
            <a:r>
              <a:rPr lang="ru-RU" sz="3000" dirty="0"/>
              <a:t>Варианты  поставки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36297" y="2877424"/>
            <a:ext cx="7268135" cy="3049244"/>
          </a:xfrm>
        </p:spPr>
        <p:txBody>
          <a:bodyPr/>
          <a:lstStyle/>
          <a:p>
            <a:r>
              <a:rPr lang="ru-RU" b="1" dirty="0">
                <a:solidFill>
                  <a:srgbClr val="FFC000"/>
                </a:solidFill>
              </a:rPr>
              <a:t>Программное  решение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ru-RU" dirty="0"/>
              <a:t>Дистрибутив  + ключ</a:t>
            </a:r>
          </a:p>
          <a:p>
            <a:r>
              <a:rPr lang="ru-RU" b="1" dirty="0">
                <a:solidFill>
                  <a:srgbClr val="FFC000"/>
                </a:solidFill>
              </a:rPr>
              <a:t>Программно-аппаратный комплекс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ru-RU" dirty="0"/>
              <a:t>На  базе </a:t>
            </a:r>
            <a:r>
              <a:rPr lang="en-US" dirty="0"/>
              <a:t>Lanner, Dell, Depo, </a:t>
            </a:r>
            <a:r>
              <a:rPr lang="en-US" dirty="0" err="1"/>
              <a:t>Aquaris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2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36298" y="1050926"/>
            <a:ext cx="7268135" cy="1325563"/>
          </a:xfrm>
        </p:spPr>
        <p:txBody>
          <a:bodyPr/>
          <a:lstStyle/>
          <a:p>
            <a:r>
              <a:rPr lang="ru-RU" dirty="0" smtClean="0"/>
              <a:t>В будущих версиях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45" y="0"/>
            <a:ext cx="6858000" cy="6858000"/>
          </a:xfrm>
          <a:prstGeom prst="rect">
            <a:avLst/>
          </a:prstGeom>
        </p:spPr>
      </p:pic>
      <p:sp>
        <p:nvSpPr>
          <p:cNvPr id="7" name="Объект 4"/>
          <p:cNvSpPr txBox="1">
            <a:spLocks/>
          </p:cNvSpPr>
          <p:nvPr/>
        </p:nvSpPr>
        <p:spPr>
          <a:xfrm>
            <a:off x="936297" y="2648823"/>
            <a:ext cx="7268135" cy="284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 smtClean="0">
                <a:solidFill>
                  <a:srgbClr val="FFC000"/>
                </a:solidFill>
              </a:rPr>
              <a:t>Шейперы</a:t>
            </a:r>
            <a:r>
              <a:rPr lang="ru-RU" b="1" dirty="0" smtClean="0">
                <a:solidFill>
                  <a:srgbClr val="FFC000"/>
                </a:solidFill>
              </a:rPr>
              <a:t>.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 smtClean="0"/>
              <a:t>Немного текста</a:t>
            </a:r>
            <a:endParaRPr lang="ru-RU" dirty="0" smtClean="0"/>
          </a:p>
          <a:p>
            <a:r>
              <a:rPr lang="ru-RU" b="1" dirty="0" smtClean="0">
                <a:solidFill>
                  <a:srgbClr val="FFC000"/>
                </a:solidFill>
              </a:rPr>
              <a:t>Новый </a:t>
            </a:r>
            <a:r>
              <a:rPr lang="ru-RU" b="1" dirty="0">
                <a:solidFill>
                  <a:srgbClr val="FFC000"/>
                </a:solidFill>
              </a:rPr>
              <a:t>контент-фильтр 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/>
              <a:t>Немного </a:t>
            </a:r>
            <a:r>
              <a:rPr lang="ru-RU" dirty="0" smtClean="0"/>
              <a:t>текста</a:t>
            </a:r>
          </a:p>
          <a:p>
            <a:r>
              <a:rPr lang="ru-RU" b="1" dirty="0" smtClean="0">
                <a:solidFill>
                  <a:srgbClr val="FFC000"/>
                </a:solidFill>
              </a:rPr>
              <a:t>Кластеры.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/>
              <a:t>Немного текста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8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36298" y="1050926"/>
            <a:ext cx="7268135" cy="1325563"/>
          </a:xfrm>
        </p:spPr>
        <p:txBody>
          <a:bodyPr/>
          <a:lstStyle/>
          <a:p>
            <a:r>
              <a:rPr lang="ru-RU" dirty="0" smtClean="0"/>
              <a:t>Внедрения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45" y="0"/>
            <a:ext cx="6858000" cy="6858000"/>
          </a:xfrm>
          <a:prstGeom prst="rect">
            <a:avLst/>
          </a:prstGeom>
        </p:spPr>
      </p:pic>
      <p:sp>
        <p:nvSpPr>
          <p:cNvPr id="7" name="Объект 4"/>
          <p:cNvSpPr txBox="1">
            <a:spLocks/>
          </p:cNvSpPr>
          <p:nvPr/>
        </p:nvSpPr>
        <p:spPr>
          <a:xfrm>
            <a:off x="936297" y="2648823"/>
            <a:ext cx="7268135" cy="249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30000"/>
              <a:buFont typeface="Arial" panose="020B0604020202020204" pitchFamily="34" charset="0"/>
              <a:buNone/>
              <a:tabLst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130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Внедрение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Внедрение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Внедрение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7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282</Words>
  <Application>Microsoft Office PowerPoint</Application>
  <PresentationFormat>Экран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Тема Office</vt:lpstr>
      <vt:lpstr>Миграция</vt:lpstr>
      <vt:lpstr>Компания «Айдеко»</vt:lpstr>
      <vt:lpstr>Линейка Ideco</vt:lpstr>
      <vt:lpstr>Программно-аппаратный комплекс IDECO ICD</vt:lpstr>
      <vt:lpstr>Решение для защиты периметра</vt:lpstr>
      <vt:lpstr>Безопасность</vt:lpstr>
      <vt:lpstr>Варианты  поставки</vt:lpstr>
      <vt:lpstr>В будущих версиях</vt:lpstr>
      <vt:lpstr>Внедрения</vt:lpstr>
      <vt:lpstr>Компания KERIO куплена GFI SOFTWARE</vt:lpstr>
      <vt:lpstr> KERIO CONTROL VS IDECO ICS</vt:lpstr>
      <vt:lpstr>Условия перехода</vt:lpstr>
      <vt:lpstr>Спасибо! Вопросы?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Мезенин</dc:creator>
  <cp:lastModifiedBy>Анна Русяева</cp:lastModifiedBy>
  <cp:revision>91</cp:revision>
  <dcterms:created xsi:type="dcterms:W3CDTF">2017-11-30T01:43:55Z</dcterms:created>
  <dcterms:modified xsi:type="dcterms:W3CDTF">2018-05-14T07:53:01Z</dcterms:modified>
</cp:coreProperties>
</file>