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8" r:id="rId5"/>
    <p:sldId id="259" r:id="rId6"/>
    <p:sldId id="279" r:id="rId7"/>
    <p:sldId id="264" r:id="rId8"/>
    <p:sldId id="263" r:id="rId9"/>
    <p:sldId id="280" r:id="rId10"/>
    <p:sldId id="282" r:id="rId11"/>
    <p:sldId id="272" r:id="rId12"/>
    <p:sldId id="281" r:id="rId13"/>
    <p:sldId id="274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1928"/>
    <a:srgbClr val="0C2F47"/>
    <a:srgbClr val="042134"/>
    <a:srgbClr val="211928"/>
    <a:srgbClr val="00AEEF"/>
    <a:srgbClr val="AEE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 showGuides="1">
      <p:cViewPr varScale="1">
        <p:scale>
          <a:sx n="113" d="100"/>
          <a:sy n="113" d="100"/>
        </p:scale>
        <p:origin x="84" y="102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маркерный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22A6-82B5-4B5F-ABFD-B5AC2FADBF41}" type="datetimeFigureOut">
              <a:rPr lang="ru-RU" smtClean="0"/>
              <a:t>14.05.2018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E6FC-5B81-4391-8F2C-2A19FAE1CE3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936297" y="1979802"/>
            <a:ext cx="7268135" cy="4197160"/>
          </a:xfrm>
        </p:spPr>
        <p:txBody>
          <a:bodyPr/>
          <a:lstStyle>
            <a:lvl1pPr>
              <a:lnSpc>
                <a:spcPts val="2400"/>
              </a:lnSpc>
              <a:spcBef>
                <a:spcPts val="1200"/>
              </a:spcBef>
              <a:defRPr/>
            </a:lvl1pPr>
            <a:lvl2pPr>
              <a:lnSpc>
                <a:spcPts val="2400"/>
              </a:lnSpc>
              <a:spcBef>
                <a:spcPts val="1200"/>
              </a:spcBef>
              <a:defRPr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69286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22A6-82B5-4B5F-ABFD-B5AC2FADBF41}" type="datetimeFigureOut">
              <a:rPr lang="ru-RU" smtClean="0"/>
              <a:t>14.05.2018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E6FC-5B81-4391-8F2C-2A19FAE1CE3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936297" y="1963023"/>
            <a:ext cx="7268135" cy="421393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ct val="130000"/>
              <a:buFont typeface="Arial" panose="020B0604020202020204" pitchFamily="34" charset="0"/>
              <a:buNone/>
              <a:tabLst/>
              <a:defRPr sz="16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ct val="130000"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Образец текста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ct val="130000"/>
              <a:buFont typeface="Arial" panose="020B0604020202020204" pitchFamily="34" charset="0"/>
              <a:buNone/>
              <a:tabLst/>
              <a:defRPr/>
            </a:pP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ct val="130000"/>
              <a:buFont typeface="Arial" panose="020B0604020202020204" pitchFamily="34" charset="0"/>
              <a:buNone/>
              <a:tabLst/>
              <a:defRPr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88979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6297" y="1181232"/>
            <a:ext cx="7268135" cy="2852737"/>
          </a:xfrm>
        </p:spPr>
        <p:txBody>
          <a:bodyPr anchor="b">
            <a:noAutofit/>
          </a:bodyPr>
          <a:lstStyle>
            <a:lvl1pPr>
              <a:lnSpc>
                <a:spcPts val="8100"/>
              </a:lnSpc>
              <a:defRPr sz="850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6297" y="4060957"/>
            <a:ext cx="7268135" cy="150018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22A6-82B5-4B5F-ABFD-B5AC2FADBF41}" type="datetimeFigureOut">
              <a:rPr lang="ru-RU" smtClean="0"/>
              <a:t>14.05.2018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E6FC-5B81-4391-8F2C-2A19FAE1C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729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2400"/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22A6-82B5-4B5F-ABFD-B5AC2FADBF41}" type="datetimeFigureOut">
              <a:rPr lang="ru-RU" smtClean="0"/>
              <a:t>14.05.2018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E6FC-5B81-4391-8F2C-2A19FAE1C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15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6298" y="1929467"/>
            <a:ext cx="3578552" cy="4247495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spcBef>
                <a:spcPts val="1800"/>
              </a:spcBef>
              <a:defRPr sz="1200"/>
            </a:lvl1pPr>
            <a:lvl2pPr>
              <a:lnSpc>
                <a:spcPts val="2400"/>
              </a:lnSpc>
              <a:defRPr/>
            </a:lvl2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929467"/>
            <a:ext cx="3575283" cy="4247495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spcBef>
                <a:spcPts val="1800"/>
              </a:spcBef>
              <a:defRPr sz="1200"/>
            </a:lvl1pPr>
            <a:lvl2pPr>
              <a:lnSpc>
                <a:spcPts val="2400"/>
              </a:lnSpc>
              <a:defRPr/>
            </a:lvl2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22A6-82B5-4B5F-ABFD-B5AC2FADBF41}" type="datetimeFigureOut">
              <a:rPr lang="ru-RU" smtClean="0"/>
              <a:t>14.05.2018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E6FC-5B81-4391-8F2C-2A19FAE1C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960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22A6-82B5-4B5F-ABFD-B5AC2FADBF41}" type="datetimeFigureOut">
              <a:rPr lang="ru-RU" smtClean="0"/>
              <a:t>14.05.2018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E6FC-5B81-4391-8F2C-2A19FAE1C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13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22A6-82B5-4B5F-ABFD-B5AC2FADBF41}" type="datetimeFigureOut">
              <a:rPr lang="ru-RU" smtClean="0"/>
              <a:t>14.05.2018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E6FC-5B81-4391-8F2C-2A19FAE1C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152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298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37107" y="987426"/>
            <a:ext cx="386732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6298" y="2265028"/>
            <a:ext cx="2949178" cy="3603960"/>
          </a:xfrm>
        </p:spPr>
        <p:txBody>
          <a:bodyPr/>
          <a:lstStyle>
            <a:lvl1pPr marL="0" indent="0">
              <a:lnSpc>
                <a:spcPts val="24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22A6-82B5-4B5F-ABFD-B5AC2FADBF41}" type="datetimeFigureOut">
              <a:rPr lang="ru-RU" smtClean="0"/>
              <a:t>14.05.2018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E6FC-5B81-4391-8F2C-2A19FAE1C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738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9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6298" y="365126"/>
            <a:ext cx="7268135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6298" y="2004969"/>
            <a:ext cx="7268135" cy="4171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6298" y="6356351"/>
            <a:ext cx="17497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F22A6-82B5-4B5F-ABFD-B5AC2FADBF41}" type="datetimeFigureOut">
              <a:rPr lang="ru-RU" smtClean="0"/>
              <a:t>14.05.2018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1746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9E6FC-5B81-4391-8F2C-2A19FAE1C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479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63" r:id="rId3"/>
    <p:sldLayoutId id="2147483661" r:id="rId4"/>
    <p:sldLayoutId id="2147483664" r:id="rId5"/>
    <p:sldLayoutId id="2147483666" r:id="rId6"/>
    <p:sldLayoutId id="2147483667" r:id="rId7"/>
    <p:sldLayoutId id="2147483669" r:id="rId8"/>
  </p:sldLayoutIdLst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2400" b="1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FFC000"/>
        </a:buClr>
        <a:buSzPct val="130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C000"/>
        </a:buClr>
        <a:buSzPct val="130000"/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C000"/>
        </a:buClr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C000"/>
        </a:buClr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C000"/>
        </a:buClr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26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../media/image21.png"/><Relationship Id="rId10" Type="http://schemas.microsoft.com/office/2007/relationships/hdphoto" Target="../media/hdphoto2.wdp"/><Relationship Id="rId4" Type="http://schemas.openxmlformats.org/officeDocument/2006/relationships/image" Target="../media/image20.png"/><Relationship Id="rId9" Type="http://schemas.openxmlformats.org/officeDocument/2006/relationships/image" Target="../media/image24.png"/><Relationship Id="rId1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" y="0"/>
            <a:ext cx="9143355" cy="6858000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36297" y="673232"/>
            <a:ext cx="7268135" cy="2852737"/>
          </a:xfrm>
        </p:spPr>
        <p:txBody>
          <a:bodyPr/>
          <a:lstStyle/>
          <a:p>
            <a:r>
              <a:rPr lang="ru-RU" sz="3500" dirty="0" smtClean="0"/>
              <a:t>Миграция</a:t>
            </a:r>
            <a:endParaRPr lang="ru-RU" sz="35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936297" y="3552957"/>
            <a:ext cx="7268135" cy="1500187"/>
          </a:xfrm>
        </p:spPr>
        <p:txBody>
          <a:bodyPr/>
          <a:lstStyle/>
          <a:p>
            <a:r>
              <a:rPr lang="ru-RU" dirty="0" smtClean="0">
                <a:solidFill>
                  <a:srgbClr val="FFC000"/>
                </a:solidFill>
              </a:rPr>
              <a:t>С </a:t>
            </a:r>
            <a:r>
              <a:rPr lang="en-US" dirty="0" smtClean="0">
                <a:solidFill>
                  <a:srgbClr val="FFC000"/>
                </a:solidFill>
              </a:rPr>
              <a:t>KERIO </a:t>
            </a:r>
            <a:r>
              <a:rPr lang="ru-RU" dirty="0" smtClean="0">
                <a:solidFill>
                  <a:srgbClr val="FFC000"/>
                </a:solidFill>
              </a:rPr>
              <a:t>НА </a:t>
            </a:r>
            <a:r>
              <a:rPr lang="en-US" dirty="0">
                <a:solidFill>
                  <a:srgbClr val="FFC000"/>
                </a:solidFill>
              </a:rPr>
              <a:t>IDECO ICS</a:t>
            </a:r>
            <a:endParaRPr lang="ru-RU" dirty="0">
              <a:solidFill>
                <a:srgbClr val="FFC000"/>
              </a:solidFill>
            </a:endParaRPr>
          </a:p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997" y="5701572"/>
            <a:ext cx="1634435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2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20963" y="1067686"/>
            <a:ext cx="7268135" cy="825288"/>
          </a:xfrm>
        </p:spPr>
        <p:txBody>
          <a:bodyPr/>
          <a:lstStyle/>
          <a:p>
            <a:pPr algn="ctr"/>
            <a:r>
              <a:rPr lang="ru-RU" dirty="0" smtClean="0"/>
              <a:t>Компания </a:t>
            </a:r>
            <a:r>
              <a:rPr lang="en-US" dirty="0" smtClean="0"/>
              <a:t>KERIO </a:t>
            </a:r>
            <a:r>
              <a:rPr lang="ru-RU" dirty="0" smtClean="0"/>
              <a:t>куплена </a:t>
            </a:r>
            <a:r>
              <a:rPr lang="en-US" dirty="0" smtClean="0"/>
              <a:t>GFI SOFTWARE</a:t>
            </a:r>
            <a:endParaRPr lang="ru-RU" dirty="0"/>
          </a:p>
        </p:txBody>
      </p:sp>
      <p:sp>
        <p:nvSpPr>
          <p:cNvPr id="8" name="Заголовок 3"/>
          <p:cNvSpPr txBox="1">
            <a:spLocks/>
          </p:cNvSpPr>
          <p:nvPr/>
        </p:nvSpPr>
        <p:spPr>
          <a:xfrm>
            <a:off x="1020963" y="2623832"/>
            <a:ext cx="7268135" cy="8252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ctr"/>
            <a:r>
              <a:rPr lang="ru-RU" dirty="0" smtClean="0"/>
              <a:t>Российский офис закрыт</a:t>
            </a:r>
            <a:endParaRPr lang="ru-RU" dirty="0"/>
          </a:p>
        </p:txBody>
      </p:sp>
      <p:sp>
        <p:nvSpPr>
          <p:cNvPr id="9" name="Заголовок 3"/>
          <p:cNvSpPr txBox="1">
            <a:spLocks/>
          </p:cNvSpPr>
          <p:nvPr/>
        </p:nvSpPr>
        <p:spPr>
          <a:xfrm>
            <a:off x="964593" y="4282723"/>
            <a:ext cx="7137031" cy="8252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2500"/>
          </a:bodyPr>
          <a:lstStyle>
            <a:lvl1pPr algn="l" defTabSz="914400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ctr"/>
            <a:r>
              <a:rPr lang="ru-RU" dirty="0" smtClean="0">
                <a:solidFill>
                  <a:srgbClr val="FFC000"/>
                </a:solidFill>
              </a:rPr>
              <a:t>Самое время мигрировать с </a:t>
            </a:r>
            <a:r>
              <a:rPr lang="en-US" dirty="0" smtClean="0">
                <a:solidFill>
                  <a:srgbClr val="FFC000"/>
                </a:solidFill>
              </a:rPr>
              <a:t>KERIO </a:t>
            </a:r>
            <a:r>
              <a:rPr lang="ru-RU" dirty="0" smtClean="0">
                <a:solidFill>
                  <a:srgbClr val="FFC000"/>
                </a:solidFill>
              </a:rPr>
              <a:t>на </a:t>
            </a:r>
            <a:r>
              <a:rPr lang="en-US" dirty="0" smtClean="0">
                <a:solidFill>
                  <a:srgbClr val="FFC000"/>
                </a:solidFill>
              </a:rPr>
              <a:t>IDECO ICS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2" name="Стрелка вправо 1"/>
          <p:cNvSpPr/>
          <p:nvPr/>
        </p:nvSpPr>
        <p:spPr>
          <a:xfrm rot="5400000">
            <a:off x="4179819" y="1995007"/>
            <a:ext cx="706581" cy="739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Стрелка вправо 9"/>
          <p:cNvSpPr/>
          <p:nvPr/>
        </p:nvSpPr>
        <p:spPr>
          <a:xfrm rot="5400000">
            <a:off x="4179819" y="3617657"/>
            <a:ext cx="706581" cy="739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63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845" y="0"/>
            <a:ext cx="6858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6298" y="201224"/>
            <a:ext cx="7268135" cy="1325563"/>
          </a:xfrm>
        </p:spPr>
        <p:txBody>
          <a:bodyPr/>
          <a:lstStyle/>
          <a:p>
            <a:r>
              <a:rPr lang="ru-RU" dirty="0"/>
              <a:t> </a:t>
            </a:r>
            <a:r>
              <a:rPr lang="en-US" dirty="0" smtClean="0"/>
              <a:t>KERIO CONTROL VS IDECO ICS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498013" y="1765566"/>
            <a:ext cx="3107238" cy="38538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Безопасная авторизация пользователей </a:t>
            </a:r>
            <a:r>
              <a:rPr lang="ru-RU" dirty="0" err="1"/>
              <a:t>Active</a:t>
            </a:r>
            <a:r>
              <a:rPr lang="ru-RU" dirty="0"/>
              <a:t> </a:t>
            </a:r>
            <a:r>
              <a:rPr lang="ru-RU" dirty="0" err="1"/>
              <a:t>Directory</a:t>
            </a:r>
            <a:r>
              <a:rPr lang="ru-RU" dirty="0"/>
              <a:t> по </a:t>
            </a:r>
            <a:r>
              <a:rPr lang="ru-RU" dirty="0" err="1"/>
              <a:t>Kerberos</a:t>
            </a:r>
            <a:r>
              <a:rPr lang="ru-RU" dirty="0"/>
              <a:t> и логам безопасности </a:t>
            </a:r>
            <a:r>
              <a:rPr lang="ru-RU" dirty="0" err="1"/>
              <a:t>контролллера</a:t>
            </a:r>
            <a:r>
              <a:rPr lang="ru-RU" dirty="0"/>
              <a:t> </a:t>
            </a:r>
            <a:r>
              <a:rPr lang="ru-RU" dirty="0" smtClean="0"/>
              <a:t>домена  </a:t>
            </a:r>
            <a:br>
              <a:rPr lang="ru-RU" dirty="0" smtClean="0"/>
            </a:br>
            <a:r>
              <a:rPr lang="ru-RU" dirty="0" smtClean="0"/>
              <a:t> ( у </a:t>
            </a:r>
            <a:r>
              <a:rPr lang="ru-RU" dirty="0" err="1"/>
              <a:t>Kerio</a:t>
            </a:r>
            <a:r>
              <a:rPr lang="ru-RU" dirty="0"/>
              <a:t> устаревший протокол </a:t>
            </a:r>
            <a:r>
              <a:rPr lang="ru-RU" dirty="0" smtClean="0"/>
              <a:t>NTLM)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От 4 до 6 новых мажорных релизов </a:t>
            </a:r>
            <a:r>
              <a:rPr lang="ru-RU" dirty="0" err="1"/>
              <a:t>Ideco</a:t>
            </a:r>
            <a:r>
              <a:rPr lang="ru-RU" dirty="0"/>
              <a:t> ICS в год </a:t>
            </a:r>
            <a:r>
              <a:rPr lang="ru-RU" dirty="0" smtClean="0"/>
              <a:t>( </a:t>
            </a:r>
            <a:r>
              <a:rPr lang="ru-RU" dirty="0" err="1" smtClean="0"/>
              <a:t>Kerio</a:t>
            </a:r>
            <a:r>
              <a:rPr lang="ru-RU" dirty="0" smtClean="0"/>
              <a:t> </a:t>
            </a:r>
            <a:r>
              <a:rPr lang="ru-RU" dirty="0" err="1"/>
              <a:t>Control</a:t>
            </a:r>
            <a:r>
              <a:rPr lang="ru-RU" dirty="0"/>
              <a:t> - один релиз в 2017 году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r>
              <a:rPr lang="ru-RU" dirty="0" smtClean="0"/>
              <a:t>Более </a:t>
            </a:r>
            <a:r>
              <a:rPr lang="ru-RU" dirty="0"/>
              <a:t>релевантная база </a:t>
            </a:r>
            <a:r>
              <a:rPr lang="ru-RU" dirty="0" err="1"/>
              <a:t>контентфильтра</a:t>
            </a:r>
            <a:r>
              <a:rPr lang="ru-RU" dirty="0"/>
              <a:t> для российского </a:t>
            </a:r>
            <a:r>
              <a:rPr lang="ru-RU" dirty="0" err="1"/>
              <a:t>интернетсегмента</a:t>
            </a:r>
            <a:r>
              <a:rPr lang="ru-RU" dirty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Блокировка попыток </a:t>
            </a:r>
            <a:r>
              <a:rPr lang="ru-RU" dirty="0" smtClean="0"/>
              <a:t>обхода контентной-фильтрации (</a:t>
            </a:r>
            <a:r>
              <a:rPr lang="ru-RU" dirty="0" err="1" smtClean="0"/>
              <a:t>анонимайзеров</a:t>
            </a:r>
            <a:r>
              <a:rPr lang="ru-RU" dirty="0" smtClean="0"/>
              <a:t> )</a:t>
            </a:r>
            <a:r>
              <a:rPr lang="ru-RU" dirty="0"/>
              <a:t/>
            </a:r>
            <a:br>
              <a:rPr lang="ru-RU" dirty="0"/>
            </a:br>
            <a:endParaRPr lang="ru-RU" dirty="0" smtClean="0"/>
          </a:p>
          <a:p>
            <a:pPr marL="0" indent="0">
              <a:buNone/>
            </a:pPr>
            <a:endParaRPr lang="ru-RU" sz="1200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5123891" y="1765566"/>
            <a:ext cx="3698376" cy="369919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Антивирус Касперского против антивируса </a:t>
            </a:r>
            <a:r>
              <a:rPr lang="ru-RU" dirty="0" err="1"/>
              <a:t>Bitdefender</a:t>
            </a:r>
            <a:r>
              <a:rPr lang="ru-RU" dirty="0"/>
              <a:t>: более эффективен для борьбы с вирусами в </a:t>
            </a:r>
            <a:r>
              <a:rPr lang="ru-RU" dirty="0" smtClean="0"/>
              <a:t>России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/>
              <a:t>Безопасная публикация веб-ресурсов</a:t>
            </a:r>
            <a:br>
              <a:rPr lang="ru-RU" dirty="0"/>
            </a:br>
            <a:r>
              <a:rPr lang="ru-RU" dirty="0"/>
              <a:t>(</a:t>
            </a:r>
            <a:r>
              <a:rPr lang="ru-RU" dirty="0" err="1"/>
              <a:t>Web</a:t>
            </a:r>
            <a:r>
              <a:rPr lang="ru-RU" dirty="0"/>
              <a:t> </a:t>
            </a:r>
            <a:r>
              <a:rPr lang="ru-RU" dirty="0" err="1"/>
              <a:t>Application</a:t>
            </a:r>
            <a:r>
              <a:rPr lang="ru-RU" dirty="0"/>
              <a:t> </a:t>
            </a:r>
            <a:r>
              <a:rPr lang="ru-RU" dirty="0" err="1"/>
              <a:t>Firewall</a:t>
            </a:r>
            <a:r>
              <a:rPr lang="ru-RU" dirty="0"/>
              <a:t>)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Русскоязычная </a:t>
            </a:r>
            <a:r>
              <a:rPr lang="ru-RU" dirty="0"/>
              <a:t>документация и</a:t>
            </a:r>
            <a:br>
              <a:rPr lang="ru-RU" dirty="0"/>
            </a:br>
            <a:r>
              <a:rPr lang="ru-RU" dirty="0"/>
              <a:t>техническая поддержка от </a:t>
            </a:r>
            <a:r>
              <a:rPr lang="ru-RU" dirty="0" err="1"/>
              <a:t>вендора</a:t>
            </a:r>
            <a:r>
              <a:rPr lang="ru-RU" dirty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Встроенный почтовый сервер и</a:t>
            </a:r>
            <a:br>
              <a:rPr lang="ru-RU" dirty="0"/>
            </a:br>
            <a:r>
              <a:rPr lang="ru-RU" dirty="0"/>
              <a:t>фильтрация почтового трафика. </a:t>
            </a:r>
            <a:br>
              <a:rPr lang="ru-RU" dirty="0"/>
            </a:br>
            <a:endParaRPr lang="ru-RU" sz="12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59" y="3135820"/>
            <a:ext cx="342866" cy="35289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946" y="3135820"/>
            <a:ext cx="399008" cy="32081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946" y="3831883"/>
            <a:ext cx="366926" cy="36893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12" y="3886943"/>
            <a:ext cx="399007" cy="350886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781" y="4611182"/>
            <a:ext cx="352800" cy="3528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3" y="1901318"/>
            <a:ext cx="320400" cy="3204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59" y="4636061"/>
            <a:ext cx="320400" cy="3204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781" y="1896488"/>
            <a:ext cx="320400" cy="32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2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36298" y="1050926"/>
            <a:ext cx="7268135" cy="1325563"/>
          </a:xfrm>
        </p:spPr>
        <p:txBody>
          <a:bodyPr/>
          <a:lstStyle/>
          <a:p>
            <a:r>
              <a:rPr lang="ru-RU" dirty="0" smtClean="0"/>
              <a:t>Условия перехода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845" y="0"/>
            <a:ext cx="6858000" cy="6858000"/>
          </a:xfrm>
          <a:prstGeom prst="rect">
            <a:avLst/>
          </a:prstGeom>
        </p:spPr>
      </p:pic>
      <p:sp>
        <p:nvSpPr>
          <p:cNvPr id="7" name="Объект 4"/>
          <p:cNvSpPr txBox="1">
            <a:spLocks/>
          </p:cNvSpPr>
          <p:nvPr/>
        </p:nvSpPr>
        <p:spPr>
          <a:xfrm>
            <a:off x="936297" y="2648823"/>
            <a:ext cx="7268135" cy="2905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ct val="130000"/>
              <a:buFont typeface="Arial" panose="020B0604020202020204" pitchFamily="34" charset="0"/>
              <a:buNone/>
              <a:tabLst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SzPct val="130000"/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 smtClean="0">
                <a:solidFill>
                  <a:srgbClr val="FFC000"/>
                </a:solidFill>
              </a:rPr>
              <a:t>Скидка на переход:</a:t>
            </a:r>
            <a:endParaRPr lang="ru-RU" dirty="0" smtClean="0">
              <a:solidFill>
                <a:srgbClr val="FFC000"/>
              </a:solidFill>
            </a:endParaRPr>
          </a:p>
          <a:p>
            <a:r>
              <a:rPr lang="ru-RU" dirty="0"/>
              <a:t>от 10 до 30</a:t>
            </a:r>
            <a:r>
              <a:rPr lang="ru-RU" dirty="0" smtClean="0"/>
              <a:t>%.</a:t>
            </a:r>
            <a:br>
              <a:rPr lang="ru-RU" dirty="0" smtClean="0"/>
            </a:br>
            <a:r>
              <a:rPr lang="ru-RU" b="1" dirty="0" smtClean="0">
                <a:solidFill>
                  <a:srgbClr val="FFC000"/>
                </a:solidFill>
              </a:rPr>
              <a:t>Бонус на выбор:</a:t>
            </a:r>
            <a:endParaRPr lang="ru-RU" dirty="0">
              <a:solidFill>
                <a:srgbClr val="FFC000"/>
              </a:solidFill>
            </a:endParaRPr>
          </a:p>
          <a:p>
            <a:r>
              <a:rPr lang="ru-RU" dirty="0"/>
              <a:t>– в подарок +20 пользователей к лицензии;</a:t>
            </a:r>
            <a:br>
              <a:rPr lang="ru-RU" dirty="0"/>
            </a:br>
            <a:r>
              <a:rPr lang="ru-RU" dirty="0"/>
              <a:t>– в подарок +2 месяца технической поддержки и обновления продукта.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987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Спасибо! </a:t>
            </a:r>
            <a:r>
              <a:rPr lang="ru-RU" dirty="0">
                <a:solidFill>
                  <a:srgbClr val="FFC000"/>
                </a:solidFill>
              </a:rPr>
              <a:t>Вопросы?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936297" y="4709385"/>
            <a:ext cx="7268135" cy="1500187"/>
          </a:xfrm>
        </p:spPr>
        <p:txBody>
          <a:bodyPr anchor="b">
            <a:normAutofit/>
          </a:bodyPr>
          <a:lstStyle/>
          <a:p>
            <a:r>
              <a:rPr lang="ru-RU" sz="1800" b="0" dirty="0"/>
              <a:t>Компания  «</a:t>
            </a:r>
            <a:r>
              <a:rPr lang="ru-RU" sz="1800" b="0" dirty="0" err="1"/>
              <a:t>Айдеко</a:t>
            </a:r>
            <a:r>
              <a:rPr lang="ru-RU" sz="1800" b="0" dirty="0"/>
              <a:t>»</a:t>
            </a:r>
          </a:p>
          <a:p>
            <a:r>
              <a:rPr lang="ru-RU" sz="1800" dirty="0"/>
              <a:t>8 800 555-33-40</a:t>
            </a:r>
          </a:p>
          <a:p>
            <a:r>
              <a:rPr lang="en-US" sz="1800" dirty="0"/>
              <a:t>partners@ideco.ru</a:t>
            </a:r>
            <a:endParaRPr lang="ru-RU" sz="18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997" y="5701572"/>
            <a:ext cx="1634435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44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0805" y="2828788"/>
            <a:ext cx="2249989" cy="12734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341" y="0"/>
            <a:ext cx="6858000" cy="68580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64" y="4415030"/>
            <a:ext cx="1032664" cy="980434"/>
          </a:xfrm>
          <a:prstGeom prst="rect">
            <a:avLst/>
          </a:prstGeom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936298" y="218476"/>
            <a:ext cx="7268135" cy="1297057"/>
          </a:xfrm>
        </p:spPr>
        <p:txBody>
          <a:bodyPr>
            <a:normAutofit/>
          </a:bodyPr>
          <a:lstStyle/>
          <a:p>
            <a:r>
              <a:rPr lang="ru-RU" sz="3000" dirty="0" smtClean="0"/>
              <a:t>Компания «</a:t>
            </a:r>
            <a:r>
              <a:rPr lang="ru-RU" sz="3000" dirty="0" err="1" smtClean="0"/>
              <a:t>Айдеко</a:t>
            </a:r>
            <a:r>
              <a:rPr lang="ru-RU" sz="3000" dirty="0" smtClean="0"/>
              <a:t>»</a:t>
            </a:r>
            <a:endParaRPr lang="ru-RU" sz="3000" dirty="0"/>
          </a:p>
        </p:txBody>
      </p:sp>
      <p:sp>
        <p:nvSpPr>
          <p:cNvPr id="7" name="Объект 6"/>
          <p:cNvSpPr>
            <a:spLocks noGrp="1"/>
          </p:cNvSpPr>
          <p:nvPr>
            <p:ph sz="half" idx="1"/>
          </p:nvPr>
        </p:nvSpPr>
        <p:spPr>
          <a:xfrm>
            <a:off x="936297" y="1910749"/>
            <a:ext cx="7268135" cy="4119563"/>
          </a:xfrm>
        </p:spPr>
        <p:txBody>
          <a:bodyPr>
            <a:normAutofit/>
          </a:bodyPr>
          <a:lstStyle/>
          <a:p>
            <a:r>
              <a:rPr lang="ru-RU" sz="2000" b="1" dirty="0" smtClean="0">
                <a:solidFill>
                  <a:srgbClr val="FFC000"/>
                </a:solidFill>
              </a:rPr>
              <a:t>ЕКАТЕРИНБУРГ</a:t>
            </a:r>
          </a:p>
          <a:p>
            <a:pPr>
              <a:spcBef>
                <a:spcPts val="600"/>
              </a:spcBef>
              <a:spcAft>
                <a:spcPts val="5400"/>
              </a:spcAft>
            </a:pPr>
            <a:r>
              <a:rPr lang="ru-RU" sz="1400" dirty="0" smtClean="0"/>
              <a:t>Офис разработки и поддержки, с 2005 года</a:t>
            </a:r>
          </a:p>
          <a:p>
            <a:r>
              <a:rPr lang="ru-RU" sz="2000" b="1" dirty="0" smtClean="0">
                <a:solidFill>
                  <a:srgbClr val="FFC000"/>
                </a:solidFill>
              </a:rPr>
              <a:t>Развитая партнёрская сеть</a:t>
            </a:r>
            <a:endParaRPr lang="ru-RU" sz="2000" b="1" dirty="0">
              <a:solidFill>
                <a:srgbClr val="FFC000"/>
              </a:solidFill>
            </a:endParaRPr>
          </a:p>
          <a:p>
            <a:pPr>
              <a:spcBef>
                <a:spcPts val="600"/>
              </a:spcBef>
              <a:spcAft>
                <a:spcPts val="5400"/>
              </a:spcAft>
            </a:pPr>
            <a:r>
              <a:rPr lang="ru-RU" sz="1400" dirty="0"/>
              <a:t>в</a:t>
            </a:r>
            <a:r>
              <a:rPr lang="ru-RU" sz="1400" dirty="0" smtClean="0"/>
              <a:t> России и странах СНГ</a:t>
            </a:r>
            <a:endParaRPr lang="ru-RU" sz="1400" dirty="0"/>
          </a:p>
          <a:p>
            <a:r>
              <a:rPr lang="ru-RU" sz="2000" b="1" dirty="0" smtClean="0">
                <a:solidFill>
                  <a:srgbClr val="FFC000"/>
                </a:solidFill>
              </a:rPr>
              <a:t>Более 7000</a:t>
            </a:r>
            <a:endParaRPr lang="ru-RU" sz="2000" b="1" dirty="0">
              <a:solidFill>
                <a:srgbClr val="FFC000"/>
              </a:solidFill>
            </a:endParaRPr>
          </a:p>
          <a:p>
            <a:pPr>
              <a:spcBef>
                <a:spcPts val="600"/>
              </a:spcBef>
              <a:spcAft>
                <a:spcPts val="5400"/>
              </a:spcAft>
            </a:pPr>
            <a:r>
              <a:rPr lang="ru-RU" sz="1400" dirty="0"/>
              <a:t>в</a:t>
            </a:r>
            <a:r>
              <a:rPr lang="ru-RU" sz="1400" dirty="0" smtClean="0"/>
              <a:t>недрений в России и странах СНГ</a:t>
            </a:r>
            <a:endParaRPr lang="ru-RU" sz="14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0" y="1714601"/>
            <a:ext cx="629082" cy="957791"/>
          </a:xfrm>
          <a:prstGeom prst="rect">
            <a:avLst/>
          </a:prstGeom>
        </p:spPr>
      </p:pic>
      <p:sp>
        <p:nvSpPr>
          <p:cNvPr id="12" name="Объект 6"/>
          <p:cNvSpPr txBox="1">
            <a:spLocks/>
          </p:cNvSpPr>
          <p:nvPr/>
        </p:nvSpPr>
        <p:spPr>
          <a:xfrm>
            <a:off x="936296" y="1425265"/>
            <a:ext cx="7268135" cy="575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ct val="130000"/>
              <a:buFont typeface="Arial" panose="020B0604020202020204" pitchFamily="34" charset="0"/>
              <a:buNone/>
              <a:tabLst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SzPct val="130000"/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5400"/>
              </a:spcAft>
            </a:pPr>
            <a:r>
              <a:rPr lang="ru-RU" sz="1400" dirty="0" smtClean="0"/>
              <a:t>Ведущий российский разработчик программного обеспечения в области ИБ</a:t>
            </a:r>
          </a:p>
        </p:txBody>
      </p:sp>
    </p:spTree>
    <p:extLst>
      <p:ext uri="{BB962C8B-B14F-4D97-AF65-F5344CB8AC3E}">
        <p14:creationId xmlns:p14="http://schemas.microsoft.com/office/powerpoint/2010/main" val="187135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365" y="2674048"/>
            <a:ext cx="1707052" cy="170705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911" y="2498582"/>
            <a:ext cx="1079252" cy="203505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67" y="2498582"/>
            <a:ext cx="1687654" cy="2057985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dirty="0" smtClean="0"/>
              <a:t>Линейка </a:t>
            </a:r>
            <a:r>
              <a:rPr lang="en-US" sz="3000" dirty="0" err="1" smtClean="0"/>
              <a:t>Ideco</a:t>
            </a:r>
            <a:endParaRPr lang="ru-RU" sz="3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981" y="2926119"/>
            <a:ext cx="1078787" cy="107878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00" y="2926119"/>
            <a:ext cx="1078787" cy="107878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2926119"/>
            <a:ext cx="1078787" cy="107878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104" y="2926119"/>
            <a:ext cx="1076962" cy="107878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921" y="2498582"/>
            <a:ext cx="1687654" cy="205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808" y="155575"/>
            <a:ext cx="5623913" cy="6702425"/>
          </a:xfrm>
          <a:prstGeom prst="rect">
            <a:avLst/>
          </a:prstGeom>
        </p:spPr>
      </p:pic>
      <p:sp>
        <p:nvSpPr>
          <p:cNvPr id="12" name="Заголовок 2"/>
          <p:cNvSpPr>
            <a:spLocks noGrp="1"/>
          </p:cNvSpPr>
          <p:nvPr>
            <p:ph type="title"/>
          </p:nvPr>
        </p:nvSpPr>
        <p:spPr>
          <a:xfrm>
            <a:off x="834698" y="4899026"/>
            <a:ext cx="7268135" cy="1116541"/>
          </a:xfrm>
        </p:spPr>
        <p:txBody>
          <a:bodyPr>
            <a:normAutofit/>
          </a:bodyPr>
          <a:lstStyle/>
          <a:p>
            <a:pPr algn="ctr"/>
            <a:r>
              <a:rPr lang="ru-RU" sz="3000" dirty="0" smtClean="0"/>
              <a:t>Программно-аппаратный комплекс </a:t>
            </a:r>
            <a:r>
              <a:rPr lang="en-US" sz="3000" dirty="0" smtClean="0"/>
              <a:t>IDECO IC</a:t>
            </a:r>
            <a:r>
              <a:rPr lang="en-US" sz="3000" dirty="0"/>
              <a:t>S</a:t>
            </a:r>
            <a:endParaRPr lang="ru-RU" sz="30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164" y="1243012"/>
            <a:ext cx="3251200" cy="338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59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228" y="516467"/>
            <a:ext cx="4710776" cy="5740400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936298" y="365126"/>
            <a:ext cx="7268135" cy="1116541"/>
          </a:xfrm>
        </p:spPr>
        <p:txBody>
          <a:bodyPr>
            <a:normAutofit/>
          </a:bodyPr>
          <a:lstStyle/>
          <a:p>
            <a:r>
              <a:rPr lang="ru-RU" sz="3000" dirty="0" smtClean="0"/>
              <a:t>Решение для защиты периметра</a:t>
            </a:r>
            <a:endParaRPr lang="ru-RU" sz="3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36297" y="1770687"/>
            <a:ext cx="7268135" cy="419716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FFC000"/>
                </a:solidFill>
              </a:rPr>
              <a:t>Безопасное</a:t>
            </a:r>
          </a:p>
          <a:p>
            <a:endParaRPr lang="ru-RU" dirty="0">
              <a:solidFill>
                <a:srgbClr val="FFC000"/>
              </a:solidFill>
            </a:endParaRPr>
          </a:p>
          <a:p>
            <a:r>
              <a:rPr lang="ru-RU" b="1" dirty="0" smtClean="0">
                <a:solidFill>
                  <a:srgbClr val="FFC000"/>
                </a:solidFill>
              </a:rPr>
              <a:t>Современное</a:t>
            </a:r>
          </a:p>
          <a:p>
            <a:pPr marL="0" indent="0">
              <a:buNone/>
            </a:pPr>
            <a:endParaRPr lang="ru-RU" dirty="0">
              <a:solidFill>
                <a:srgbClr val="FFC000"/>
              </a:solidFill>
            </a:endParaRPr>
          </a:p>
          <a:p>
            <a:r>
              <a:rPr lang="ru-RU" b="1" dirty="0" smtClean="0">
                <a:solidFill>
                  <a:srgbClr val="FFC000"/>
                </a:solidFill>
              </a:rPr>
              <a:t>Простое</a:t>
            </a:r>
          </a:p>
          <a:p>
            <a:pPr marL="0" indent="0">
              <a:buNone/>
            </a:pPr>
            <a:endParaRPr lang="ru-RU" dirty="0">
              <a:solidFill>
                <a:srgbClr val="FFC000"/>
              </a:solidFill>
            </a:endParaRPr>
          </a:p>
          <a:p>
            <a:r>
              <a:rPr lang="ru-RU" b="1" dirty="0" smtClean="0">
                <a:solidFill>
                  <a:srgbClr val="FFC000"/>
                </a:solidFill>
              </a:rPr>
              <a:t>Комплексное</a:t>
            </a:r>
            <a:endParaRPr lang="ru-RU" dirty="0">
              <a:solidFill>
                <a:srgbClr val="FFC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591" y="365126"/>
            <a:ext cx="598209" cy="598209"/>
          </a:xfrm>
          <a:prstGeom prst="rect">
            <a:avLst/>
          </a:prstGeom>
        </p:spPr>
      </p:pic>
      <p:sp>
        <p:nvSpPr>
          <p:cNvPr id="7" name="Объект 3"/>
          <p:cNvSpPr txBox="1">
            <a:spLocks/>
          </p:cNvSpPr>
          <p:nvPr/>
        </p:nvSpPr>
        <p:spPr>
          <a:xfrm>
            <a:off x="1177479" y="2964990"/>
            <a:ext cx="7268135" cy="502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2400"/>
              </a:lnSpc>
              <a:spcBef>
                <a:spcPts val="1200"/>
              </a:spcBef>
              <a:buClr>
                <a:srgbClr val="FFC000"/>
              </a:buClr>
              <a:buSzPct val="130000"/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ts val="2400"/>
              </a:lnSpc>
              <a:spcBef>
                <a:spcPts val="1200"/>
              </a:spcBef>
              <a:buClr>
                <a:srgbClr val="FFC000"/>
              </a:buClr>
              <a:buSzPct val="130000"/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400" dirty="0"/>
              <a:t>н</a:t>
            </a:r>
            <a:r>
              <a:rPr lang="ru-RU" sz="1400" dirty="0" smtClean="0"/>
              <a:t>е использовать устаревшие технологии, протоколы, подходы</a:t>
            </a:r>
            <a:endParaRPr lang="ru-RU" sz="1400" dirty="0"/>
          </a:p>
        </p:txBody>
      </p:sp>
      <p:sp>
        <p:nvSpPr>
          <p:cNvPr id="9" name="Объект 3"/>
          <p:cNvSpPr txBox="1">
            <a:spLocks/>
          </p:cNvSpPr>
          <p:nvPr/>
        </p:nvSpPr>
        <p:spPr>
          <a:xfrm>
            <a:off x="1177480" y="3396287"/>
            <a:ext cx="7268135" cy="502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2400"/>
              </a:lnSpc>
              <a:spcBef>
                <a:spcPts val="1200"/>
              </a:spcBef>
              <a:buClr>
                <a:srgbClr val="FFC000"/>
              </a:buClr>
              <a:buSzPct val="130000"/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ts val="2400"/>
              </a:lnSpc>
              <a:spcBef>
                <a:spcPts val="1200"/>
              </a:spcBef>
              <a:buClr>
                <a:srgbClr val="FFC000"/>
              </a:buClr>
              <a:buSzPct val="130000"/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 smtClean="0"/>
          </a:p>
        </p:txBody>
      </p:sp>
      <p:sp>
        <p:nvSpPr>
          <p:cNvPr id="10" name="Объект 3"/>
          <p:cNvSpPr txBox="1">
            <a:spLocks/>
          </p:cNvSpPr>
          <p:nvPr/>
        </p:nvSpPr>
        <p:spPr>
          <a:xfrm>
            <a:off x="1177479" y="4779109"/>
            <a:ext cx="7268135" cy="820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2400"/>
              </a:lnSpc>
              <a:spcBef>
                <a:spcPts val="1200"/>
              </a:spcBef>
              <a:buClr>
                <a:srgbClr val="FFC000"/>
              </a:buClr>
              <a:buSzPct val="130000"/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ts val="2400"/>
              </a:lnSpc>
              <a:spcBef>
                <a:spcPts val="1200"/>
              </a:spcBef>
              <a:buClr>
                <a:srgbClr val="FFC000"/>
              </a:buClr>
              <a:buSzPct val="130000"/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400" dirty="0" smtClean="0"/>
              <a:t>защита от широкого спектра угроз</a:t>
            </a:r>
          </a:p>
        </p:txBody>
      </p:sp>
      <p:sp>
        <p:nvSpPr>
          <p:cNvPr id="11" name="Объект 3"/>
          <p:cNvSpPr txBox="1">
            <a:spLocks/>
          </p:cNvSpPr>
          <p:nvPr/>
        </p:nvSpPr>
        <p:spPr>
          <a:xfrm>
            <a:off x="1177479" y="3869268"/>
            <a:ext cx="7268135" cy="541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2400"/>
              </a:lnSpc>
              <a:spcBef>
                <a:spcPts val="1200"/>
              </a:spcBef>
              <a:buClr>
                <a:srgbClr val="FFC000"/>
              </a:buClr>
              <a:buSzPct val="130000"/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ts val="2400"/>
              </a:lnSpc>
              <a:spcBef>
                <a:spcPts val="1200"/>
              </a:spcBef>
              <a:buClr>
                <a:srgbClr val="FFC000"/>
              </a:buClr>
              <a:buSzPct val="130000"/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400" dirty="0"/>
              <a:t>с</a:t>
            </a:r>
            <a:r>
              <a:rPr lang="ru-RU" sz="1400" dirty="0" smtClean="0"/>
              <a:t> оптимальными настройками и невозможность небезопасной настройки</a:t>
            </a:r>
          </a:p>
        </p:txBody>
      </p:sp>
    </p:spTree>
    <p:extLst>
      <p:ext uri="{BB962C8B-B14F-4D97-AF65-F5344CB8AC3E}">
        <p14:creationId xmlns:p14="http://schemas.microsoft.com/office/powerpoint/2010/main" val="66589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228" y="516467"/>
            <a:ext cx="4710776" cy="5740400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936298" y="365126"/>
            <a:ext cx="7268135" cy="1116541"/>
          </a:xfrm>
        </p:spPr>
        <p:txBody>
          <a:bodyPr>
            <a:normAutofit/>
          </a:bodyPr>
          <a:lstStyle/>
          <a:p>
            <a:r>
              <a:rPr lang="ru-RU" sz="3000" dirty="0" smtClean="0"/>
              <a:t>Безопасность</a:t>
            </a:r>
            <a:endParaRPr lang="ru-RU" sz="3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36297" y="1770687"/>
            <a:ext cx="7268135" cy="4197160"/>
          </a:xfrm>
        </p:spPr>
        <p:txBody>
          <a:bodyPr>
            <a:normAutofit/>
          </a:bodyPr>
          <a:lstStyle/>
          <a:p>
            <a:r>
              <a:rPr lang="ru-RU" dirty="0"/>
              <a:t>Межсетевой  экран</a:t>
            </a:r>
          </a:p>
          <a:p>
            <a:r>
              <a:rPr lang="ru-RU" dirty="0"/>
              <a:t>Система  предотвращения вторжений</a:t>
            </a:r>
          </a:p>
          <a:p>
            <a:r>
              <a:rPr lang="ru-RU" dirty="0"/>
              <a:t>Контроль  приложений</a:t>
            </a:r>
          </a:p>
          <a:p>
            <a:r>
              <a:rPr lang="ru-RU" dirty="0"/>
              <a:t>Контент-фильтр (</a:t>
            </a:r>
            <a:r>
              <a:rPr lang="en-US" dirty="0"/>
              <a:t>HTTP  </a:t>
            </a:r>
            <a:r>
              <a:rPr lang="ru-RU" dirty="0"/>
              <a:t>и </a:t>
            </a:r>
            <a:r>
              <a:rPr lang="en-US" dirty="0"/>
              <a:t>HTTPS)</a:t>
            </a:r>
          </a:p>
          <a:p>
            <a:r>
              <a:rPr lang="en-US" dirty="0"/>
              <a:t>Web Application Firewall</a:t>
            </a:r>
          </a:p>
          <a:p>
            <a:r>
              <a:rPr lang="ru-RU" dirty="0"/>
              <a:t>Антивирусная  проверка трафика</a:t>
            </a:r>
          </a:p>
          <a:p>
            <a:r>
              <a:rPr lang="ru-RU" dirty="0" err="1"/>
              <a:t>Антиспам</a:t>
            </a:r>
            <a:r>
              <a:rPr lang="ru-RU" dirty="0"/>
              <a:t>  и проверка почтового трафика</a:t>
            </a:r>
          </a:p>
          <a:p>
            <a:r>
              <a:rPr lang="ru-RU" dirty="0"/>
              <a:t>Защита  от </a:t>
            </a:r>
            <a:r>
              <a:rPr lang="ru-RU" dirty="0" err="1"/>
              <a:t>Dos</a:t>
            </a:r>
            <a:r>
              <a:rPr lang="ru-RU" dirty="0"/>
              <a:t> и </a:t>
            </a:r>
            <a:r>
              <a:rPr lang="ru-RU" dirty="0" err="1"/>
              <a:t>брутфорс</a:t>
            </a:r>
            <a:r>
              <a:rPr lang="ru-RU" dirty="0"/>
              <a:t>-атак</a:t>
            </a:r>
          </a:p>
          <a:p>
            <a:r>
              <a:rPr lang="ru-RU" dirty="0"/>
              <a:t>Защищённый  удалённый </a:t>
            </a:r>
            <a:r>
              <a:rPr lang="ru-RU" dirty="0" smtClean="0"/>
              <a:t>доступ </a:t>
            </a:r>
            <a:r>
              <a:rPr lang="ru-RU" dirty="0"/>
              <a:t>по VPN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591" y="365126"/>
            <a:ext cx="598209" cy="59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9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054" y="919798"/>
            <a:ext cx="7095066" cy="494392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6298" y="1279526"/>
            <a:ext cx="7268135" cy="1325563"/>
          </a:xfrm>
        </p:spPr>
        <p:txBody>
          <a:bodyPr>
            <a:normAutofit/>
          </a:bodyPr>
          <a:lstStyle/>
          <a:p>
            <a:r>
              <a:rPr lang="ru-RU" sz="3000" dirty="0"/>
              <a:t>Варианты  поставки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36297" y="2877424"/>
            <a:ext cx="7268135" cy="3049244"/>
          </a:xfrm>
        </p:spPr>
        <p:txBody>
          <a:bodyPr/>
          <a:lstStyle/>
          <a:p>
            <a:r>
              <a:rPr lang="ru-RU" b="1" dirty="0">
                <a:solidFill>
                  <a:srgbClr val="FFC000"/>
                </a:solidFill>
              </a:rPr>
              <a:t>Программное  решение</a:t>
            </a:r>
          </a:p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ru-RU" dirty="0"/>
              <a:t>Дистрибутив  + ключ</a:t>
            </a:r>
          </a:p>
          <a:p>
            <a:r>
              <a:rPr lang="ru-RU" b="1" dirty="0">
                <a:solidFill>
                  <a:srgbClr val="FFC000"/>
                </a:solidFill>
              </a:rPr>
              <a:t>Программно-аппаратный комплекс</a:t>
            </a:r>
          </a:p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ru-RU" dirty="0"/>
              <a:t>На  базе </a:t>
            </a:r>
            <a:r>
              <a:rPr lang="en-US" dirty="0"/>
              <a:t>Lanner, Dell, Depo, </a:t>
            </a:r>
            <a:r>
              <a:rPr lang="en-US" dirty="0" err="1"/>
              <a:t>Aquaris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22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36298" y="1050926"/>
            <a:ext cx="7268135" cy="1325563"/>
          </a:xfrm>
        </p:spPr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 будущих версиях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845" y="0"/>
            <a:ext cx="6858000" cy="6858000"/>
          </a:xfrm>
          <a:prstGeom prst="rect">
            <a:avLst/>
          </a:prstGeom>
        </p:spPr>
      </p:pic>
      <p:sp>
        <p:nvSpPr>
          <p:cNvPr id="7" name="Объект 4"/>
          <p:cNvSpPr txBox="1">
            <a:spLocks/>
          </p:cNvSpPr>
          <p:nvPr/>
        </p:nvSpPr>
        <p:spPr>
          <a:xfrm>
            <a:off x="936297" y="2164360"/>
            <a:ext cx="7268135" cy="42780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ct val="130000"/>
              <a:buFont typeface="Arial" panose="020B0604020202020204" pitchFamily="34" charset="0"/>
              <a:buNone/>
              <a:tabLst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SzPct val="130000"/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 err="1" smtClean="0">
                <a:solidFill>
                  <a:srgbClr val="FFC000"/>
                </a:solidFill>
              </a:rPr>
              <a:t>Шейперы</a:t>
            </a:r>
            <a:r>
              <a:rPr lang="ru-RU" b="1" dirty="0" smtClean="0">
                <a:solidFill>
                  <a:srgbClr val="FFC000"/>
                </a:solidFill>
              </a:rPr>
              <a:t> </a:t>
            </a:r>
            <a:r>
              <a:rPr lang="ru-RU" b="1" dirty="0" smtClean="0">
                <a:solidFill>
                  <a:srgbClr val="FFC000"/>
                </a:solidFill>
              </a:rPr>
              <a:t>(</a:t>
            </a:r>
            <a:r>
              <a:rPr lang="ru-RU" b="1" dirty="0">
                <a:solidFill>
                  <a:srgbClr val="FFC000"/>
                </a:solidFill>
              </a:rPr>
              <a:t>в версии </a:t>
            </a:r>
            <a:r>
              <a:rPr lang="ru-RU" b="1" dirty="0" smtClean="0">
                <a:solidFill>
                  <a:srgbClr val="FFC000"/>
                </a:solidFill>
              </a:rPr>
              <a:t>7.7).</a:t>
            </a:r>
            <a:endParaRPr lang="ru-RU" dirty="0" smtClean="0">
              <a:solidFill>
                <a:srgbClr val="FFC000"/>
              </a:solidFill>
            </a:endParaRPr>
          </a:p>
          <a:p>
            <a:r>
              <a:rPr lang="ru-RU" dirty="0"/>
              <a:t>Возможность контроля полосы пропускания интернет-канала для пользователей и групп</a:t>
            </a:r>
            <a:r>
              <a:rPr lang="ru-RU" dirty="0" smtClean="0"/>
              <a:t>.</a:t>
            </a:r>
          </a:p>
          <a:p>
            <a:r>
              <a:rPr lang="ru-RU" b="1" dirty="0">
                <a:solidFill>
                  <a:srgbClr val="FFC000"/>
                </a:solidFill>
              </a:rPr>
              <a:t>Интерфейс управления (в версии 7.8</a:t>
            </a:r>
            <a:r>
              <a:rPr lang="ru-RU" b="1" dirty="0" smtClean="0">
                <a:solidFill>
                  <a:srgbClr val="FFC000"/>
                </a:solidFill>
              </a:rPr>
              <a:t>).</a:t>
            </a:r>
            <a:endParaRPr lang="ru-RU" dirty="0"/>
          </a:p>
          <a:p>
            <a:r>
              <a:rPr lang="ru-RU" dirty="0" smtClean="0"/>
              <a:t>Новый </a:t>
            </a:r>
            <a:r>
              <a:rPr lang="ru-RU" dirty="0"/>
              <a:t>интерфейс управления правилами </a:t>
            </a:r>
            <a:r>
              <a:rPr lang="ru-RU" dirty="0" err="1"/>
              <a:t>контетной</a:t>
            </a:r>
            <a:r>
              <a:rPr lang="ru-RU" dirty="0"/>
              <a:t> фильтрации (в версии 7.8</a:t>
            </a:r>
            <a:r>
              <a:rPr lang="ru-RU" dirty="0" smtClean="0"/>
              <a:t>). </a:t>
            </a:r>
            <a:r>
              <a:rPr lang="ru-RU" dirty="0" smtClean="0"/>
              <a:t>Удобное </a:t>
            </a:r>
            <a:r>
              <a:rPr lang="ru-RU" dirty="0"/>
              <a:t>создание правил контентной фильтрации для пользователей и групп</a:t>
            </a:r>
            <a:r>
              <a:rPr lang="ru-RU" dirty="0" smtClean="0"/>
              <a:t>.</a:t>
            </a:r>
          </a:p>
          <a:p>
            <a:r>
              <a:rPr lang="ru-RU" b="1" dirty="0" smtClean="0">
                <a:solidFill>
                  <a:srgbClr val="FFC000"/>
                </a:solidFill>
              </a:rPr>
              <a:t>Кластеризация.</a:t>
            </a:r>
            <a:endParaRPr lang="ru-RU" b="1" dirty="0">
              <a:solidFill>
                <a:srgbClr val="FFC000"/>
              </a:solidFill>
            </a:endParaRPr>
          </a:p>
          <a:p>
            <a:r>
              <a:rPr lang="ru-RU" dirty="0" smtClean="0"/>
              <a:t>Кластер </a:t>
            </a:r>
            <a:r>
              <a:rPr lang="ru-RU" dirty="0"/>
              <a:t>отказоустойчивости, для наилучшей надежности сервиса</a:t>
            </a:r>
            <a:r>
              <a:rPr lang="ru-RU" dirty="0" smtClean="0"/>
              <a:t>.</a:t>
            </a:r>
          </a:p>
          <a:p>
            <a:r>
              <a:rPr lang="ru-RU" b="1" dirty="0" smtClean="0">
                <a:solidFill>
                  <a:srgbClr val="FFC000"/>
                </a:solidFill>
              </a:rPr>
              <a:t>Оповещения.</a:t>
            </a:r>
          </a:p>
          <a:p>
            <a:r>
              <a:rPr lang="ru-RU" dirty="0" smtClean="0"/>
              <a:t>Новая </a:t>
            </a:r>
            <a:r>
              <a:rPr lang="ru-RU" dirty="0"/>
              <a:t>система мониторинга </a:t>
            </a:r>
            <a:r>
              <a:rPr lang="ru-RU" sz="1500" dirty="0"/>
              <a:t>и </a:t>
            </a:r>
            <a:r>
              <a:rPr lang="ru-RU" sz="1500" dirty="0" smtClean="0"/>
              <a:t>оповещения </a:t>
            </a:r>
            <a:r>
              <a:rPr lang="ru-RU" sz="1500" dirty="0"/>
              <a:t>администратора о событиях безопасности и </a:t>
            </a:r>
            <a:r>
              <a:rPr lang="ru-RU" sz="1500" dirty="0" smtClean="0"/>
              <a:t>состоянии </a:t>
            </a:r>
            <a:r>
              <a:rPr lang="ru-RU" sz="1500" dirty="0"/>
              <a:t>сервера и </a:t>
            </a:r>
            <a:r>
              <a:rPr lang="ru-RU" sz="1500" dirty="0" smtClean="0"/>
              <a:t>служб (по </a:t>
            </a:r>
            <a:r>
              <a:rPr lang="ru-RU" sz="1500" dirty="0" err="1"/>
              <a:t>email</a:t>
            </a:r>
            <a:r>
              <a:rPr lang="ru-RU" sz="1500" dirty="0"/>
              <a:t>, </a:t>
            </a:r>
            <a:r>
              <a:rPr lang="ru-RU" sz="1500" dirty="0" smtClean="0"/>
              <a:t>SMS).</a:t>
            </a:r>
            <a:endParaRPr lang="ru-RU" sz="15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786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36298" y="1050926"/>
            <a:ext cx="7268135" cy="1325563"/>
          </a:xfrm>
        </p:spPr>
        <p:txBody>
          <a:bodyPr/>
          <a:lstStyle/>
          <a:p>
            <a:r>
              <a:rPr lang="ru-RU" dirty="0" smtClean="0"/>
              <a:t>Внедрения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845" y="0"/>
            <a:ext cx="6858000" cy="6858000"/>
          </a:xfrm>
          <a:prstGeom prst="rect">
            <a:avLst/>
          </a:prstGeom>
        </p:spPr>
      </p:pic>
      <p:sp>
        <p:nvSpPr>
          <p:cNvPr id="7" name="Объект 4"/>
          <p:cNvSpPr txBox="1">
            <a:spLocks/>
          </p:cNvSpPr>
          <p:nvPr/>
        </p:nvSpPr>
        <p:spPr>
          <a:xfrm>
            <a:off x="936297" y="2648823"/>
            <a:ext cx="7268135" cy="2498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ct val="130000"/>
              <a:buFont typeface="Arial" panose="020B0604020202020204" pitchFamily="34" charset="0"/>
              <a:buNone/>
              <a:tabLst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SzPct val="130000"/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МОСТОТРЕСТ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МИНЭНЕРГО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ФТС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МАГАДАНЭНЕРГО (филиальная система)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573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423</TotalTime>
  <Words>289</Words>
  <Application>Microsoft Office PowerPoint</Application>
  <PresentationFormat>Экран (4:3)</PresentationFormat>
  <Paragraphs>73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Open Sans</vt:lpstr>
      <vt:lpstr>Open Sans Extrabold</vt:lpstr>
      <vt:lpstr>Тема Office</vt:lpstr>
      <vt:lpstr>Миграция</vt:lpstr>
      <vt:lpstr>Компания «Айдеко»</vt:lpstr>
      <vt:lpstr>Линейка Ideco</vt:lpstr>
      <vt:lpstr>Программно-аппаратный комплекс IDECO ICS</vt:lpstr>
      <vt:lpstr>Решение для защиты периметра</vt:lpstr>
      <vt:lpstr>Безопасность</vt:lpstr>
      <vt:lpstr>Варианты  поставки</vt:lpstr>
      <vt:lpstr> В будущих версиях </vt:lpstr>
      <vt:lpstr>Внедрения</vt:lpstr>
      <vt:lpstr>Компания KERIO куплена GFI SOFTWARE</vt:lpstr>
      <vt:lpstr> KERIO CONTROL VS IDECO ICS</vt:lpstr>
      <vt:lpstr>Условия перехода</vt:lpstr>
      <vt:lpstr>Спасибо! Вопросы?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 Мезенин</dc:creator>
  <cp:lastModifiedBy>Анна Русяева</cp:lastModifiedBy>
  <cp:revision>98</cp:revision>
  <dcterms:created xsi:type="dcterms:W3CDTF">2017-11-30T01:43:55Z</dcterms:created>
  <dcterms:modified xsi:type="dcterms:W3CDTF">2018-05-14T11:33:53Z</dcterms:modified>
</cp:coreProperties>
</file>