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78" r:id="rId6"/>
    <p:sldId id="259" r:id="rId7"/>
    <p:sldId id="279" r:id="rId8"/>
    <p:sldId id="264" r:id="rId9"/>
    <p:sldId id="280" r:id="rId10"/>
    <p:sldId id="262" r:id="rId11"/>
    <p:sldId id="263" r:id="rId12"/>
    <p:sldId id="272" r:id="rId13"/>
    <p:sldId id="261" r:id="rId14"/>
    <p:sldId id="281" r:id="rId15"/>
    <p:sldId id="282" r:id="rId16"/>
    <p:sldId id="266" r:id="rId17"/>
    <p:sldId id="27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928"/>
    <a:srgbClr val="0C2F47"/>
    <a:srgbClr val="042134"/>
    <a:srgbClr val="211928"/>
    <a:srgbClr val="00AEEF"/>
    <a:srgbClr val="AEE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 showGuides="1">
      <p:cViewPr varScale="1">
        <p:scale>
          <a:sx n="113" d="100"/>
          <a:sy n="113" d="100"/>
        </p:scale>
        <p:origin x="336" y="10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маркерный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36297" y="1979802"/>
            <a:ext cx="7268135" cy="4197160"/>
          </a:xfrm>
        </p:spPr>
        <p:txBody>
          <a:bodyPr/>
          <a:lstStyle>
            <a:lvl1pPr>
              <a:lnSpc>
                <a:spcPts val="2400"/>
              </a:lnSpc>
              <a:spcBef>
                <a:spcPts val="1200"/>
              </a:spcBef>
              <a:defRPr/>
            </a:lvl1pPr>
            <a:lvl2pPr>
              <a:lnSpc>
                <a:spcPts val="2400"/>
              </a:lnSpc>
              <a:spcBef>
                <a:spcPts val="1200"/>
              </a:spcBef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928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36297" y="1963023"/>
            <a:ext cx="7268135" cy="421393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 sz="16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8979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6297" y="1181232"/>
            <a:ext cx="7268135" cy="2852737"/>
          </a:xfrm>
        </p:spPr>
        <p:txBody>
          <a:bodyPr anchor="b">
            <a:noAutofit/>
          </a:bodyPr>
          <a:lstStyle>
            <a:lvl1pPr>
              <a:lnSpc>
                <a:spcPts val="8100"/>
              </a:lnSpc>
              <a:defRPr sz="85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297" y="4060957"/>
            <a:ext cx="7268135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729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1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298" y="1929467"/>
            <a:ext cx="3578552" cy="424749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spcBef>
                <a:spcPts val="1800"/>
              </a:spcBef>
              <a:defRPr sz="1200"/>
            </a:lvl1pPr>
            <a:lvl2pPr>
              <a:lnSpc>
                <a:spcPts val="2400"/>
              </a:lnSpc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29467"/>
            <a:ext cx="3575283" cy="424749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spcBef>
                <a:spcPts val="1800"/>
              </a:spcBef>
              <a:defRPr sz="1200"/>
            </a:lvl1pPr>
            <a:lvl2pPr>
              <a:lnSpc>
                <a:spcPts val="2400"/>
              </a:lnSpc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96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1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298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37107" y="987426"/>
            <a:ext cx="38673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6298" y="2265028"/>
            <a:ext cx="2949178" cy="3603960"/>
          </a:xfrm>
        </p:spPr>
        <p:txBody>
          <a:bodyPr/>
          <a:lstStyle>
            <a:lvl1pPr marL="0" indent="0">
              <a:lnSpc>
                <a:spcPts val="24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3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6298" y="365126"/>
            <a:ext cx="7268135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298" y="2004969"/>
            <a:ext cx="7268135" cy="417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6298" y="6356351"/>
            <a:ext cx="1749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F22A6-82B5-4B5F-ABFD-B5AC2FADBF41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1746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7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3" r:id="rId3"/>
    <p:sldLayoutId id="2147483661" r:id="rId4"/>
    <p:sldLayoutId id="2147483664" r:id="rId5"/>
    <p:sldLayoutId id="2147483666" r:id="rId6"/>
    <p:sldLayoutId id="2147483667" r:id="rId7"/>
    <p:sldLayoutId id="2147483669" r:id="rId8"/>
  </p:sldLayoutIdLst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400" b="1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C000"/>
        </a:buClr>
        <a:buSzPct val="130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SzPct val="130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microsoft.com/office/2007/relationships/hdphoto" Target="../media/hdphoto8.wdp"/><Relationship Id="rId18" Type="http://schemas.openxmlformats.org/officeDocument/2006/relationships/image" Target="../media/image46.png"/><Relationship Id="rId3" Type="http://schemas.openxmlformats.org/officeDocument/2006/relationships/image" Target="../media/image35.png"/><Relationship Id="rId21" Type="http://schemas.microsoft.com/office/2007/relationships/hdphoto" Target="../media/hdphoto12.wdp"/><Relationship Id="rId7" Type="http://schemas.microsoft.com/office/2007/relationships/hdphoto" Target="../media/hdphoto5.wdp"/><Relationship Id="rId12" Type="http://schemas.openxmlformats.org/officeDocument/2006/relationships/image" Target="../media/image43.png"/><Relationship Id="rId17" Type="http://schemas.microsoft.com/office/2007/relationships/hdphoto" Target="../media/hdphoto10.wdp"/><Relationship Id="rId2" Type="http://schemas.openxmlformats.org/officeDocument/2006/relationships/image" Target="../media/image4.png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9.wdp"/><Relationship Id="rId23" Type="http://schemas.microsoft.com/office/2007/relationships/hdphoto" Target="../media/hdphoto13.wdp"/><Relationship Id="rId10" Type="http://schemas.openxmlformats.org/officeDocument/2006/relationships/image" Target="../media/image42.png"/><Relationship Id="rId19" Type="http://schemas.microsoft.com/office/2007/relationships/hdphoto" Target="../media/hdphoto11.wdp"/><Relationship Id="rId4" Type="http://schemas.openxmlformats.org/officeDocument/2006/relationships/image" Target="../media/image39.png"/><Relationship Id="rId9" Type="http://schemas.microsoft.com/office/2007/relationships/hdphoto" Target="../media/hdphoto6.wdp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" y="0"/>
            <a:ext cx="9143355" cy="685800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36297" y="673232"/>
            <a:ext cx="7268135" cy="2852737"/>
          </a:xfrm>
        </p:spPr>
        <p:txBody>
          <a:bodyPr/>
          <a:lstStyle/>
          <a:p>
            <a:r>
              <a:rPr lang="ru-RU" sz="3500" dirty="0" smtClean="0"/>
              <a:t>Решения компании «</a:t>
            </a:r>
            <a:r>
              <a:rPr lang="ru-RU" sz="3500" dirty="0" err="1" smtClean="0"/>
              <a:t>Айдеко</a:t>
            </a:r>
            <a:r>
              <a:rPr lang="ru-RU" sz="3500" dirty="0" smtClean="0"/>
              <a:t>»</a:t>
            </a:r>
            <a:endParaRPr lang="ru-RU" sz="35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36297" y="3552957"/>
            <a:ext cx="7268135" cy="15001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IDECO ICS</a:t>
            </a:r>
            <a:endParaRPr lang="ru-RU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IDECO SELECTA</a:t>
            </a:r>
            <a:endParaRPr lang="ru-RU" dirty="0">
              <a:solidFill>
                <a:srgbClr val="FFC000"/>
              </a:solidFill>
            </a:endParaRP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97" y="5701572"/>
            <a:ext cx="1634435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85800" y="5181599"/>
            <a:ext cx="7772400" cy="529697"/>
          </a:xfrm>
        </p:spPr>
        <p:txBody>
          <a:bodyPr/>
          <a:lstStyle/>
          <a:p>
            <a:r>
              <a:rPr lang="ru-RU" dirty="0"/>
              <a:t>Сертифицировано  ФСТЭК, июль 2015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143000" y="5803372"/>
            <a:ext cx="6858000" cy="577857"/>
          </a:xfrm>
        </p:spPr>
        <p:txBody>
          <a:bodyPr/>
          <a:lstStyle/>
          <a:p>
            <a:r>
              <a:rPr lang="ru-RU" dirty="0"/>
              <a:t>Сертификат  ФСТЭК по 3 классу защищенности МЭЗ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0317" y="1584436"/>
            <a:ext cx="10096050" cy="24913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57" y="568734"/>
            <a:ext cx="3207686" cy="42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36298" y="1050926"/>
            <a:ext cx="7268135" cy="1325563"/>
          </a:xfrm>
        </p:spPr>
        <p:txBody>
          <a:bodyPr/>
          <a:lstStyle/>
          <a:p>
            <a:r>
              <a:rPr lang="ru-RU" dirty="0" smtClean="0"/>
              <a:t>ПК </a:t>
            </a:r>
            <a:r>
              <a:rPr lang="ru-RU" dirty="0"/>
              <a:t>«Интернет-шлюз </a:t>
            </a:r>
            <a:r>
              <a:rPr lang="ru-RU" dirty="0" err="1"/>
              <a:t>Ideco</a:t>
            </a:r>
            <a:r>
              <a:rPr lang="ru-RU" dirty="0"/>
              <a:t> ICS 6»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45" y="0"/>
            <a:ext cx="6858000" cy="6858000"/>
          </a:xfrm>
          <a:prstGeom prst="rect">
            <a:avLst/>
          </a:prstGeom>
        </p:spPr>
      </p:pic>
      <p:sp>
        <p:nvSpPr>
          <p:cNvPr id="7" name="Объект 4"/>
          <p:cNvSpPr txBox="1">
            <a:spLocks/>
          </p:cNvSpPr>
          <p:nvPr/>
        </p:nvSpPr>
        <p:spPr>
          <a:xfrm>
            <a:off x="936297" y="2648823"/>
            <a:ext cx="7268135" cy="249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solidFill>
                  <a:srgbClr val="FFC000"/>
                </a:solidFill>
              </a:rPr>
              <a:t>Соответствует  требованиям:</a:t>
            </a:r>
            <a:endParaRPr lang="ru-RU" dirty="0" smtClean="0">
              <a:solidFill>
                <a:srgbClr val="FFC000"/>
              </a:solidFill>
            </a:endParaRPr>
          </a:p>
          <a:p>
            <a:r>
              <a:rPr lang="ru-RU" dirty="0" smtClean="0"/>
              <a:t>«Средства вычислительной техники. Межсетевые экраны. Защита от НСД» — по 3 классу защищенности.</a:t>
            </a:r>
          </a:p>
          <a:p>
            <a:r>
              <a:rPr lang="ru-RU" dirty="0" smtClean="0"/>
              <a:t>«Защита от несанкционированного доступа к информации. Часть 1.</a:t>
            </a:r>
          </a:p>
          <a:p>
            <a:r>
              <a:rPr lang="ru-RU" dirty="0" smtClean="0"/>
              <a:t>Программное обеспечение средств защиты информации. </a:t>
            </a:r>
          </a:p>
          <a:p>
            <a:r>
              <a:rPr lang="ru-RU" dirty="0" smtClean="0"/>
              <a:t>Классификация по уровню отсутствия НДВ» — 4 уровню контроля.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8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45" y="0"/>
            <a:ext cx="6858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6298" y="201224"/>
            <a:ext cx="7268135" cy="1325563"/>
          </a:xfrm>
        </p:spPr>
        <p:txBody>
          <a:bodyPr/>
          <a:lstStyle/>
          <a:p>
            <a:r>
              <a:rPr lang="ru-RU" dirty="0"/>
              <a:t>Ценность  </a:t>
            </a:r>
            <a:r>
              <a:rPr lang="en-US" dirty="0" err="1"/>
              <a:t>Ideco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498013" y="1765566"/>
            <a:ext cx="3142216" cy="3410284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1800"/>
              </a:spcBef>
              <a:buNone/>
            </a:pPr>
            <a:r>
              <a:rPr lang="ru-RU" sz="1200" dirty="0"/>
              <a:t>Простой  и понятный </a:t>
            </a:r>
            <a:br>
              <a:rPr lang="ru-RU" sz="1200" dirty="0"/>
            </a:br>
            <a:r>
              <a:rPr lang="ru-RU" sz="1200" dirty="0"/>
              <a:t>графический  интерфейс</a:t>
            </a:r>
            <a:r>
              <a:rPr lang="ru-RU" sz="1200" dirty="0" smtClean="0"/>
              <a:t>.</a:t>
            </a:r>
          </a:p>
          <a:p>
            <a:pPr marL="0" indent="0">
              <a:lnSpc>
                <a:spcPts val="2000"/>
              </a:lnSpc>
              <a:spcBef>
                <a:spcPts val="1800"/>
              </a:spcBef>
              <a:buNone/>
            </a:pPr>
            <a:r>
              <a:rPr lang="ru-RU" sz="1200" dirty="0"/>
              <a:t>Простое  и удобное </a:t>
            </a:r>
            <a:r>
              <a:rPr lang="ru-RU" sz="1200" dirty="0" smtClean="0"/>
              <a:t>администрирование.</a:t>
            </a:r>
          </a:p>
          <a:p>
            <a:pPr marL="0" indent="0">
              <a:lnSpc>
                <a:spcPts val="2000"/>
              </a:lnSpc>
              <a:spcBef>
                <a:spcPts val="1800"/>
              </a:spcBef>
              <a:buNone/>
            </a:pPr>
            <a:r>
              <a:rPr lang="ru-RU" sz="1200" dirty="0"/>
              <a:t>Достаточно  невысокие </a:t>
            </a:r>
            <a:br>
              <a:rPr lang="ru-RU" sz="1200" dirty="0"/>
            </a:br>
            <a:r>
              <a:rPr lang="ru-RU" sz="1200" dirty="0"/>
              <a:t>требования  к железу</a:t>
            </a:r>
            <a:r>
              <a:rPr lang="ru-RU" sz="1200" dirty="0" smtClean="0"/>
              <a:t>.</a:t>
            </a:r>
          </a:p>
          <a:p>
            <a:pPr marL="0" indent="0">
              <a:lnSpc>
                <a:spcPts val="2000"/>
              </a:lnSpc>
              <a:spcBef>
                <a:spcPts val="1800"/>
              </a:spcBef>
              <a:buNone/>
            </a:pPr>
            <a:r>
              <a:rPr lang="ru-RU" sz="1200" dirty="0"/>
              <a:t>Присутствуем  в реестре отечественного ПО</a:t>
            </a:r>
            <a:r>
              <a:rPr lang="ru-RU" sz="1200" dirty="0" smtClean="0"/>
              <a:t>.</a:t>
            </a:r>
          </a:p>
          <a:p>
            <a:pPr marL="0" indent="0">
              <a:lnSpc>
                <a:spcPts val="2000"/>
              </a:lnSpc>
              <a:spcBef>
                <a:spcPts val="1800"/>
              </a:spcBef>
              <a:buNone/>
            </a:pPr>
            <a:r>
              <a:rPr lang="ru-RU" sz="1200" dirty="0"/>
              <a:t>Есть  сертификат ФСТЭК.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838795" y="1765565"/>
            <a:ext cx="3575283" cy="3410285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1800"/>
              </a:spcBef>
              <a:buNone/>
            </a:pPr>
            <a:r>
              <a:rPr lang="ru-RU" sz="1200" dirty="0"/>
              <a:t>Есть </a:t>
            </a:r>
            <a:r>
              <a:rPr lang="ru-RU" sz="1200" dirty="0" smtClean="0"/>
              <a:t>возможность </a:t>
            </a:r>
            <a:r>
              <a:rPr lang="ru-RU" sz="1200" dirty="0" err="1"/>
              <a:t>кастомизации</a:t>
            </a:r>
            <a:r>
              <a:rPr lang="ru-RU" sz="1200" dirty="0"/>
              <a:t> решения под конкретного заказчика</a:t>
            </a:r>
            <a:r>
              <a:rPr lang="ru-RU" sz="1200" dirty="0" smtClean="0"/>
              <a:t>.</a:t>
            </a:r>
          </a:p>
          <a:p>
            <a:pPr marL="0" indent="0">
              <a:lnSpc>
                <a:spcPts val="2000"/>
              </a:lnSpc>
              <a:spcBef>
                <a:spcPts val="1800"/>
              </a:spcBef>
              <a:buNone/>
            </a:pPr>
            <a:r>
              <a:rPr lang="ru-RU" sz="1200" dirty="0"/>
              <a:t>Конкурентоспособное </a:t>
            </a:r>
            <a:r>
              <a:rPr lang="ru-RU" sz="1200" dirty="0" smtClean="0"/>
              <a:t>решение </a:t>
            </a:r>
            <a:br>
              <a:rPr lang="ru-RU" sz="1200" dirty="0" smtClean="0"/>
            </a:br>
            <a:r>
              <a:rPr lang="ru-RU" sz="1200" dirty="0" smtClean="0"/>
              <a:t>по ИБ все </a:t>
            </a:r>
            <a:r>
              <a:rPr lang="ru-RU" sz="1200" dirty="0"/>
              <a:t>в одном</a:t>
            </a:r>
            <a:r>
              <a:rPr lang="ru-RU" sz="1200" dirty="0" smtClean="0"/>
              <a:t>.</a:t>
            </a:r>
          </a:p>
          <a:p>
            <a:pPr marL="0" indent="0">
              <a:lnSpc>
                <a:spcPts val="2000"/>
              </a:lnSpc>
              <a:spcBef>
                <a:spcPts val="1800"/>
              </a:spcBef>
              <a:buNone/>
            </a:pPr>
            <a:r>
              <a:rPr lang="ru-RU" sz="1200" dirty="0"/>
              <a:t>Поддержка  всех </a:t>
            </a:r>
            <a:r>
              <a:rPr lang="ru-RU" sz="1200" dirty="0" smtClean="0"/>
              <a:t>форматов</a:t>
            </a:r>
            <a:br>
              <a:rPr lang="ru-RU" sz="1200" dirty="0" smtClean="0"/>
            </a:br>
            <a:r>
              <a:rPr lang="ru-RU" sz="1200" dirty="0" smtClean="0"/>
              <a:t>виртуальных </a:t>
            </a:r>
            <a:r>
              <a:rPr lang="ru-RU" sz="1200" dirty="0"/>
              <a:t>машин</a:t>
            </a:r>
            <a:r>
              <a:rPr lang="ru-RU" sz="1200" dirty="0" smtClean="0"/>
              <a:t>. </a:t>
            </a:r>
          </a:p>
          <a:p>
            <a:pPr marL="0" indent="0">
              <a:lnSpc>
                <a:spcPts val="2000"/>
              </a:lnSpc>
              <a:spcBef>
                <a:spcPts val="1800"/>
              </a:spcBef>
              <a:buNone/>
            </a:pPr>
            <a:r>
              <a:rPr lang="ru-RU" sz="1200" dirty="0"/>
              <a:t>Простота  внедрения </a:t>
            </a:r>
            <a:br>
              <a:rPr lang="ru-RU" sz="1200" dirty="0"/>
            </a:br>
            <a:r>
              <a:rPr lang="ru-RU" sz="1200" dirty="0"/>
              <a:t>(1-2 дня</a:t>
            </a:r>
            <a:r>
              <a:rPr lang="ru-RU" sz="1200" dirty="0" smtClean="0"/>
              <a:t>).</a:t>
            </a:r>
          </a:p>
          <a:p>
            <a:pPr marL="0" indent="0">
              <a:lnSpc>
                <a:spcPts val="2000"/>
              </a:lnSpc>
              <a:spcBef>
                <a:spcPts val="1800"/>
              </a:spcBef>
              <a:buNone/>
            </a:pPr>
            <a:r>
              <a:rPr lang="ru-RU" sz="1200" dirty="0"/>
              <a:t>Гибкая  ценовая политика.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33" y="2614003"/>
            <a:ext cx="342866" cy="3528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62" y="1918018"/>
            <a:ext cx="399008" cy="3208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49" y="1866539"/>
            <a:ext cx="368932" cy="37093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452" y="3341742"/>
            <a:ext cx="366926" cy="36893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63" y="4088281"/>
            <a:ext cx="399007" cy="35088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9" y="2619681"/>
            <a:ext cx="401013" cy="35890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85" y="4728072"/>
            <a:ext cx="222562" cy="35690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87" y="4088281"/>
            <a:ext cx="338856" cy="40101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62" y="3342068"/>
            <a:ext cx="399008" cy="40101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87" y="4728072"/>
            <a:ext cx="338856" cy="33685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36298" y="5464755"/>
            <a:ext cx="6180494" cy="58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200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Все </a:t>
            </a:r>
            <a:r>
              <a:rPr lang="ru-RU" sz="1200" b="1" dirty="0" smtClean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уровни </a:t>
            </a:r>
            <a:r>
              <a:rPr lang="ru-RU" sz="1200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 поддержки от </a:t>
            </a:r>
            <a:r>
              <a:rPr lang="ru-RU" sz="1200" b="1" dirty="0" err="1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вендора</a:t>
            </a:r>
            <a:r>
              <a:rPr lang="ru-RU" sz="1200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русском языке </a:t>
            </a:r>
            <a:br>
              <a:rPr lang="ru-RU" sz="1200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200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 </a:t>
            </a:r>
            <a:r>
              <a:rPr lang="ru-RU" sz="1200" b="1" dirty="0" smtClean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возможностью </a:t>
            </a:r>
            <a:r>
              <a:rPr lang="ru-RU" sz="1200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назначения выделенного инженера.</a:t>
            </a:r>
          </a:p>
        </p:txBody>
      </p:sp>
    </p:spTree>
    <p:extLst>
      <p:ext uri="{BB962C8B-B14F-4D97-AF65-F5344CB8AC3E}">
        <p14:creationId xmlns:p14="http://schemas.microsoft.com/office/powerpoint/2010/main" val="7305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64" y="365127"/>
            <a:ext cx="5623200" cy="56232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64" y="1537754"/>
            <a:ext cx="3272400" cy="3277945"/>
          </a:xfrm>
          <a:prstGeom prst="rect">
            <a:avLst/>
          </a:prstGeom>
        </p:spPr>
      </p:pic>
      <p:sp>
        <p:nvSpPr>
          <p:cNvPr id="11" name="Заголовок 3"/>
          <p:cNvSpPr>
            <a:spLocks noGrp="1"/>
          </p:cNvSpPr>
          <p:nvPr>
            <p:ph type="title"/>
          </p:nvPr>
        </p:nvSpPr>
        <p:spPr>
          <a:xfrm>
            <a:off x="834698" y="4987926"/>
            <a:ext cx="7268135" cy="1325563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/>
              <a:t>Система контентной фильтрации </a:t>
            </a:r>
            <a:r>
              <a:rPr lang="en-US" sz="3000" dirty="0" smtClean="0"/>
              <a:t>IDECO SELECTA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9892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36298" y="365126"/>
            <a:ext cx="7268135" cy="1116541"/>
          </a:xfrm>
        </p:spPr>
        <p:txBody>
          <a:bodyPr>
            <a:normAutofit/>
          </a:bodyPr>
          <a:lstStyle/>
          <a:p>
            <a:r>
              <a:rPr lang="ru-RU" sz="3000" dirty="0" smtClean="0"/>
              <a:t>Схема включения</a:t>
            </a:r>
            <a:endParaRPr lang="ru-RU" sz="3000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1177480" y="3396287"/>
            <a:ext cx="7268135" cy="50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 smtClean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37" y="365126"/>
            <a:ext cx="596592" cy="597600"/>
          </a:xfrm>
          <a:prstGeom prst="rect">
            <a:avLst/>
          </a:prstGeom>
        </p:spPr>
      </p:pic>
      <p:pic>
        <p:nvPicPr>
          <p:cNvPr id="1026" name="Picture 2" descr="Векторный смарт-объект@1,5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465" y="1826457"/>
            <a:ext cx="5264150" cy="6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Векторный смарт-объект-1@1,5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465" y="2999563"/>
            <a:ext cx="5264150" cy="13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екторный смарт-объект-2@1,5x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465" y="4870752"/>
            <a:ext cx="52641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бъект 4"/>
          <p:cNvSpPr>
            <a:spLocks noGrp="1"/>
          </p:cNvSpPr>
          <p:nvPr>
            <p:ph sz="half" idx="1"/>
          </p:nvPr>
        </p:nvSpPr>
        <p:spPr>
          <a:xfrm>
            <a:off x="802945" y="1878391"/>
            <a:ext cx="2168853" cy="531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Сетевой мост</a:t>
            </a:r>
            <a:endParaRPr lang="ru-RU" dirty="0"/>
          </a:p>
        </p:txBody>
      </p:sp>
      <p:sp>
        <p:nvSpPr>
          <p:cNvPr id="18" name="Объект 4"/>
          <p:cNvSpPr txBox="1">
            <a:spLocks/>
          </p:cNvSpPr>
          <p:nvPr/>
        </p:nvSpPr>
        <p:spPr>
          <a:xfrm>
            <a:off x="802944" y="3087150"/>
            <a:ext cx="2168853" cy="53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WCCP 2.0</a:t>
            </a:r>
            <a:endParaRPr lang="ru-RU" dirty="0"/>
          </a:p>
        </p:txBody>
      </p:sp>
      <p:sp>
        <p:nvSpPr>
          <p:cNvPr id="19" name="Объект 4"/>
          <p:cNvSpPr txBox="1">
            <a:spLocks/>
          </p:cNvSpPr>
          <p:nvPr/>
        </p:nvSpPr>
        <p:spPr>
          <a:xfrm>
            <a:off x="802943" y="4864704"/>
            <a:ext cx="2168853" cy="53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BGP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1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45" y="0"/>
            <a:ext cx="6858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6298" y="201224"/>
            <a:ext cx="7268135" cy="1325563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Ключевые особенности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498013" y="1765566"/>
            <a:ext cx="2805365" cy="34102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Фильтрация по доменному имени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ru-RU" dirty="0" smtClean="0"/>
              <a:t>, категории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Фильтрация зашифрованного HTTPS </a:t>
            </a:r>
            <a:r>
              <a:rPr lang="ru-RU" dirty="0" smtClean="0"/>
              <a:t>трафика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Использование облачной базы данных </a:t>
            </a:r>
            <a:r>
              <a:rPr lang="ru-RU" dirty="0" err="1"/>
              <a:t>Ideco</a:t>
            </a:r>
            <a:r>
              <a:rPr lang="ru-RU" dirty="0"/>
              <a:t>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 smtClean="0"/>
              <a:t>WebFilter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Скорость фильтрации до </a:t>
            </a:r>
            <a:r>
              <a:rPr lang="ru-RU" dirty="0" err="1"/>
              <a:t>до</a:t>
            </a:r>
            <a:r>
              <a:rPr lang="ru-RU" dirty="0"/>
              <a:t> 10 Гбит/сек</a:t>
            </a:r>
            <a:r>
              <a:rPr lang="ru-RU" sz="1200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База данных из 143 </a:t>
            </a:r>
            <a:r>
              <a:rPr lang="ru-RU" dirty="0"/>
              <a:t>категорий сайтов, более 500 млн URL </a:t>
            </a:r>
            <a:endParaRPr lang="ru-RU" sz="12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838795" y="1765565"/>
            <a:ext cx="3575283" cy="341028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ru-RU" dirty="0"/>
              <a:t>Блокировка загрузки файлов по расширениям и MIME-типам.</a:t>
            </a:r>
          </a:p>
          <a:p>
            <a:pPr marL="0" lvl="0" indent="0">
              <a:buNone/>
            </a:pPr>
            <a:r>
              <a:rPr lang="ru-RU" dirty="0"/>
              <a:t>Обеспечение </a:t>
            </a:r>
            <a:r>
              <a:rPr lang="ru-RU" dirty="0" smtClean="0"/>
              <a:t>безопасного поиска </a:t>
            </a:r>
            <a:r>
              <a:rPr lang="ru-RU" dirty="0"/>
              <a:t>пользователей.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Блокировка </a:t>
            </a:r>
            <a:r>
              <a:rPr lang="ru-RU" dirty="0"/>
              <a:t>IP, сетей, </a:t>
            </a:r>
            <a:r>
              <a:rPr lang="ru-RU" dirty="0" smtClean="0"/>
              <a:t>протоколов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Предоставление отчетов об использовании Интернета и </a:t>
            </a:r>
            <a:r>
              <a:rPr lang="ru-RU" dirty="0" smtClean="0"/>
              <a:t>статистику</a:t>
            </a:r>
            <a:endParaRPr lang="en-US" dirty="0" smtClean="0"/>
          </a:p>
          <a:p>
            <a:pPr marL="0" indent="0">
              <a:buNone/>
            </a:pPr>
            <a:r>
              <a:rPr lang="ru-RU" sz="1200" dirty="0" smtClean="0"/>
              <a:t>Простая интеграция</a:t>
            </a:r>
            <a:endParaRPr lang="ru-R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36298" y="5464755"/>
            <a:ext cx="6180494" cy="58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200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Все </a:t>
            </a:r>
            <a:r>
              <a:rPr lang="ru-RU" sz="1200" b="1" dirty="0" smtClean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уровни </a:t>
            </a:r>
            <a:r>
              <a:rPr lang="ru-RU" sz="1200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 поддержки от </a:t>
            </a:r>
            <a:r>
              <a:rPr lang="ru-RU" sz="1200" b="1" dirty="0" err="1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вендора</a:t>
            </a:r>
            <a:r>
              <a:rPr lang="ru-RU" sz="1200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русском языке </a:t>
            </a:r>
            <a:br>
              <a:rPr lang="ru-RU" sz="1200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200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 </a:t>
            </a:r>
            <a:r>
              <a:rPr lang="ru-RU" sz="1200" b="1" dirty="0" smtClean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возможностью </a:t>
            </a:r>
            <a:r>
              <a:rPr lang="ru-RU" sz="1200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назначения выделенного инженера.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37" y="365126"/>
            <a:ext cx="596592" cy="5976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14" y="1765565"/>
            <a:ext cx="508044" cy="508044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89" y="2605820"/>
            <a:ext cx="421616" cy="42161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1" y="3321932"/>
            <a:ext cx="478853" cy="478853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14" y="3903432"/>
            <a:ext cx="486225" cy="48622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24" y="4598479"/>
            <a:ext cx="463281" cy="463281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452" y="1850109"/>
            <a:ext cx="423500" cy="4235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16" y="2519392"/>
            <a:ext cx="489026" cy="489026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522" y="3254201"/>
            <a:ext cx="572908" cy="572908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26" y="3988468"/>
            <a:ext cx="401626" cy="401626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26" y="4598479"/>
            <a:ext cx="423500" cy="42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536" y="0"/>
            <a:ext cx="6260635" cy="685800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20772" y="1914780"/>
            <a:ext cx="3249765" cy="161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Учебные заведения. ICS + </a:t>
            </a:r>
            <a:r>
              <a:rPr lang="ru-RU" sz="12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SkyDNS</a:t>
            </a:r>
            <a: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— такой </a:t>
            </a:r>
            <a:r>
              <a:rPr lang="ru-RU" sz="12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бандл</a:t>
            </a:r>
            <a: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позволяет учебным заведениям пройти проверку на соответствие требованиям </a:t>
            </a:r>
            <a:r>
              <a:rPr lang="ru-RU" sz="12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Роскомнадзора</a:t>
            </a:r>
            <a: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Более 1500 уникальных заказчиков по РФ.</a:t>
            </a:r>
            <a:endParaRPr lang="ru-RU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36298" y="2022739"/>
            <a:ext cx="48946" cy="1442773"/>
          </a:xfrm>
          <a:prstGeom prst="rect">
            <a:avLst/>
          </a:prstGeom>
          <a:solidFill>
            <a:srgbClr val="0C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030041" y="1914780"/>
            <a:ext cx="3249765" cy="84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ФТС РФ полностью переходит на наш продукт. Более 11 000 пользователей в 102 отделениях.</a:t>
            </a:r>
            <a:endParaRPr lang="ru-RU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845566" y="2022740"/>
            <a:ext cx="57427" cy="634735"/>
          </a:xfrm>
          <a:prstGeom prst="rect">
            <a:avLst/>
          </a:prstGeom>
          <a:solidFill>
            <a:srgbClr val="0C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120772" y="3717665"/>
            <a:ext cx="3249765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Медицинские учреждения. Более 150 уникальных заказчиков по РФ.</a:t>
            </a:r>
            <a:endParaRPr lang="ru-RU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36298" y="3825625"/>
            <a:ext cx="48946" cy="398714"/>
          </a:xfrm>
          <a:prstGeom prst="rect">
            <a:avLst/>
          </a:prstGeom>
          <a:solidFill>
            <a:srgbClr val="0C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030041" y="3717664"/>
            <a:ext cx="3428159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Администрации городов и областей. </a:t>
            </a:r>
            <a:b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Более 250 уникальных заказчиков в РФ.</a:t>
            </a:r>
            <a:endParaRPr lang="ru-RU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0772" y="4512389"/>
            <a:ext cx="3249765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Мы присутствуем практически во всех госструктурах РФ.</a:t>
            </a:r>
            <a:endParaRPr lang="ru-RU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0041" y="4512388"/>
            <a:ext cx="3428159" cy="58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ФНС РФ наш продукт развернут </a:t>
            </a:r>
            <a:b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головном офисе.</a:t>
            </a:r>
            <a:endParaRPr lang="ru-RU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0771" y="5307113"/>
            <a:ext cx="3249765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Федеральные структуры. </a:t>
            </a:r>
            <a:endParaRPr lang="ru-RU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0041" y="5304483"/>
            <a:ext cx="3249765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Оборонка и </a:t>
            </a:r>
            <a:r>
              <a:rPr lang="ru-RU" sz="12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Росатом</a:t>
            </a:r>
            <a:r>
              <a:rPr lang="ru-RU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36298" y="4603495"/>
            <a:ext cx="48946" cy="398714"/>
          </a:xfrm>
          <a:prstGeom prst="rect">
            <a:avLst/>
          </a:prstGeom>
          <a:solidFill>
            <a:srgbClr val="0C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936298" y="5343078"/>
            <a:ext cx="48946" cy="285853"/>
          </a:xfrm>
          <a:prstGeom prst="rect">
            <a:avLst/>
          </a:prstGeom>
          <a:solidFill>
            <a:srgbClr val="0C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845566" y="5304483"/>
            <a:ext cx="48946" cy="285853"/>
          </a:xfrm>
          <a:prstGeom prst="rect">
            <a:avLst/>
          </a:prstGeom>
          <a:solidFill>
            <a:srgbClr val="0C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821093" y="3825625"/>
            <a:ext cx="48946" cy="398714"/>
          </a:xfrm>
          <a:prstGeom prst="rect">
            <a:avLst/>
          </a:prstGeom>
          <a:solidFill>
            <a:srgbClr val="0C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21093" y="4603495"/>
            <a:ext cx="48946" cy="398714"/>
          </a:xfrm>
          <a:prstGeom prst="rect">
            <a:avLst/>
          </a:prstGeom>
          <a:solidFill>
            <a:srgbClr val="0C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3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Спасибо! </a:t>
            </a:r>
            <a:r>
              <a:rPr lang="ru-RU" dirty="0">
                <a:solidFill>
                  <a:srgbClr val="FFC000"/>
                </a:solidFill>
              </a:rPr>
              <a:t>Вопросы?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936297" y="4709385"/>
            <a:ext cx="7268135" cy="1500187"/>
          </a:xfrm>
        </p:spPr>
        <p:txBody>
          <a:bodyPr anchor="b">
            <a:normAutofit/>
          </a:bodyPr>
          <a:lstStyle/>
          <a:p>
            <a:r>
              <a:rPr lang="ru-RU" sz="1800" b="0" dirty="0"/>
              <a:t>Компания  «</a:t>
            </a:r>
            <a:r>
              <a:rPr lang="ru-RU" sz="1800" b="0" dirty="0" err="1"/>
              <a:t>Айдеко</a:t>
            </a:r>
            <a:r>
              <a:rPr lang="ru-RU" sz="1800" b="0" dirty="0"/>
              <a:t>»</a:t>
            </a:r>
          </a:p>
          <a:p>
            <a:r>
              <a:rPr lang="ru-RU" sz="1800" dirty="0"/>
              <a:t>8 800 555-33-40</a:t>
            </a:r>
          </a:p>
          <a:p>
            <a:r>
              <a:rPr lang="en-US" sz="1800" dirty="0"/>
              <a:t>partners@ideco.ru</a:t>
            </a:r>
            <a:endParaRPr lang="ru-RU" sz="1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97" y="5701572"/>
            <a:ext cx="1634435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4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805" y="2828788"/>
            <a:ext cx="2249989" cy="12734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341" y="0"/>
            <a:ext cx="68580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4" y="4415030"/>
            <a:ext cx="1032664" cy="980434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936298" y="218476"/>
            <a:ext cx="7268135" cy="1297057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Компания «</a:t>
            </a:r>
            <a:r>
              <a:rPr lang="ru-RU" sz="3000" dirty="0" err="1" smtClean="0"/>
              <a:t>Айдеко</a:t>
            </a:r>
            <a:r>
              <a:rPr lang="ru-RU" sz="3000" dirty="0" smtClean="0"/>
              <a:t>»</a:t>
            </a:r>
            <a:endParaRPr lang="ru-RU" sz="3000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936297" y="1910749"/>
            <a:ext cx="7268135" cy="4119563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rgbClr val="FFC000"/>
                </a:solidFill>
              </a:rPr>
              <a:t>ЕКАТЕРИНБУРГ</a:t>
            </a:r>
          </a:p>
          <a:p>
            <a:pPr>
              <a:spcBef>
                <a:spcPts val="600"/>
              </a:spcBef>
              <a:spcAft>
                <a:spcPts val="5400"/>
              </a:spcAft>
            </a:pPr>
            <a:r>
              <a:rPr lang="ru-RU" sz="1400" dirty="0" smtClean="0"/>
              <a:t>Офис разработки и поддержки, с 2005 года</a:t>
            </a:r>
          </a:p>
          <a:p>
            <a:r>
              <a:rPr lang="ru-RU" sz="2000" b="1" dirty="0" smtClean="0">
                <a:solidFill>
                  <a:srgbClr val="FFC000"/>
                </a:solidFill>
              </a:rPr>
              <a:t>Развитая партнёрская сеть</a:t>
            </a:r>
            <a:endParaRPr lang="ru-RU" sz="2000" b="1" dirty="0">
              <a:solidFill>
                <a:srgbClr val="FFC000"/>
              </a:solidFill>
            </a:endParaRPr>
          </a:p>
          <a:p>
            <a:pPr>
              <a:spcBef>
                <a:spcPts val="600"/>
              </a:spcBef>
              <a:spcAft>
                <a:spcPts val="5400"/>
              </a:spcAft>
            </a:pPr>
            <a:r>
              <a:rPr lang="ru-RU" sz="1400" dirty="0"/>
              <a:t>в</a:t>
            </a:r>
            <a:r>
              <a:rPr lang="ru-RU" sz="1400" dirty="0" smtClean="0"/>
              <a:t> России и странах СНГ</a:t>
            </a:r>
            <a:endParaRPr lang="ru-RU" sz="1400" dirty="0"/>
          </a:p>
          <a:p>
            <a:r>
              <a:rPr lang="ru-RU" sz="2000" b="1" dirty="0" smtClean="0">
                <a:solidFill>
                  <a:srgbClr val="FFC000"/>
                </a:solidFill>
              </a:rPr>
              <a:t>Более 7000</a:t>
            </a:r>
            <a:endParaRPr lang="ru-RU" sz="2000" b="1" dirty="0">
              <a:solidFill>
                <a:srgbClr val="FFC000"/>
              </a:solidFill>
            </a:endParaRPr>
          </a:p>
          <a:p>
            <a:pPr>
              <a:spcBef>
                <a:spcPts val="600"/>
              </a:spcBef>
              <a:spcAft>
                <a:spcPts val="5400"/>
              </a:spcAft>
            </a:pPr>
            <a:r>
              <a:rPr lang="ru-RU" sz="1400" dirty="0"/>
              <a:t>в</a:t>
            </a:r>
            <a:r>
              <a:rPr lang="ru-RU" sz="1400" dirty="0" smtClean="0"/>
              <a:t>недрений в России и странах СНГ</a:t>
            </a:r>
            <a:endParaRPr lang="ru-RU" sz="1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0" y="1714601"/>
            <a:ext cx="629082" cy="957791"/>
          </a:xfrm>
          <a:prstGeom prst="rect">
            <a:avLst/>
          </a:prstGeom>
        </p:spPr>
      </p:pic>
      <p:sp>
        <p:nvSpPr>
          <p:cNvPr id="12" name="Объект 6"/>
          <p:cNvSpPr txBox="1">
            <a:spLocks/>
          </p:cNvSpPr>
          <p:nvPr/>
        </p:nvSpPr>
        <p:spPr>
          <a:xfrm>
            <a:off x="936296" y="1425265"/>
            <a:ext cx="7268135" cy="575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5400"/>
              </a:spcAft>
            </a:pPr>
            <a:r>
              <a:rPr lang="ru-RU" sz="1400" dirty="0" smtClean="0"/>
              <a:t>Ведущий российский разработчик программного обеспечения в области ИБ</a:t>
            </a:r>
          </a:p>
        </p:txBody>
      </p:sp>
    </p:spTree>
    <p:extLst>
      <p:ext uri="{BB962C8B-B14F-4D97-AF65-F5344CB8AC3E}">
        <p14:creationId xmlns:p14="http://schemas.microsoft.com/office/powerpoint/2010/main" val="18713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65" y="2674048"/>
            <a:ext cx="1707052" cy="170705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11" y="2498582"/>
            <a:ext cx="1079252" cy="203505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7" y="2498582"/>
            <a:ext cx="1687654" cy="205798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Линейка </a:t>
            </a:r>
            <a:r>
              <a:rPr lang="en-US" sz="3000" dirty="0" err="1" smtClean="0"/>
              <a:t>Ideco</a:t>
            </a:r>
            <a:endParaRPr lang="ru-RU" sz="3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81" y="2926119"/>
            <a:ext cx="1078787" cy="10787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00" y="2926119"/>
            <a:ext cx="1078787" cy="10787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2926119"/>
            <a:ext cx="1078787" cy="10787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04" y="2926119"/>
            <a:ext cx="1076962" cy="107878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21" y="2498582"/>
            <a:ext cx="1687654" cy="20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36298" y="365126"/>
            <a:ext cx="7268135" cy="1116541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Основные угрозы ИБ</a:t>
            </a:r>
            <a:endParaRPr lang="ru-RU" sz="30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19" y="1874355"/>
            <a:ext cx="323850" cy="37147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9" y="2496196"/>
            <a:ext cx="323850" cy="37147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9" y="3198985"/>
            <a:ext cx="323850" cy="37147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19" y="3930587"/>
            <a:ext cx="323850" cy="37147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9" y="4709352"/>
            <a:ext cx="323850" cy="371475"/>
          </a:xfrm>
          <a:prstGeom prst="rect">
            <a:avLst/>
          </a:prstGeom>
        </p:spPr>
      </p:pic>
      <p:sp>
        <p:nvSpPr>
          <p:cNvPr id="22" name="Объект 3"/>
          <p:cNvSpPr txBox="1">
            <a:spLocks/>
          </p:cNvSpPr>
          <p:nvPr/>
        </p:nvSpPr>
        <p:spPr>
          <a:xfrm>
            <a:off x="1428150" y="1865318"/>
            <a:ext cx="2210400" cy="3671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ru-RU" sz="1200" dirty="0" smtClean="0"/>
              <a:t>Шифровальщики</a:t>
            </a:r>
          </a:p>
          <a:p>
            <a:pPr marL="0" indent="0">
              <a:lnSpc>
                <a:spcPts val="2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ru-RU" sz="1200" dirty="0" err="1" smtClean="0"/>
              <a:t>Таргетированные</a:t>
            </a:r>
            <a:r>
              <a:rPr lang="ru-RU" sz="1200" dirty="0" smtClean="0"/>
              <a:t>    (целевые) атаки </a:t>
            </a:r>
          </a:p>
          <a:p>
            <a:pPr marL="0" indent="0">
              <a:lnSpc>
                <a:spcPts val="2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ru-RU" sz="1200" dirty="0" smtClean="0"/>
              <a:t>Атаки на                                веб-приложения</a:t>
            </a:r>
          </a:p>
          <a:p>
            <a:pPr marL="0" indent="0">
              <a:lnSpc>
                <a:spcPts val="2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ru-RU" sz="1200" dirty="0" smtClean="0"/>
              <a:t>Открытый шпионаж как          новая парадигма</a:t>
            </a:r>
          </a:p>
          <a:p>
            <a:pPr marL="0" indent="0">
              <a:lnSpc>
                <a:spcPts val="2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ru-RU" sz="1200" dirty="0" smtClean="0"/>
              <a:t>Уязвимости в популярных операционных системах</a:t>
            </a:r>
            <a:endParaRPr lang="ru-RU" sz="1200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71" y="1874355"/>
            <a:ext cx="323850" cy="37147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71" y="2439340"/>
            <a:ext cx="323850" cy="37147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42" y="3312054"/>
            <a:ext cx="323850" cy="371475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71" y="3980423"/>
            <a:ext cx="323850" cy="37147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97" y="-44278"/>
            <a:ext cx="4905185" cy="6858000"/>
          </a:xfrm>
          <a:prstGeom prst="rect">
            <a:avLst/>
          </a:prstGeom>
        </p:spPr>
      </p:pic>
      <p:sp>
        <p:nvSpPr>
          <p:cNvPr id="28" name="Объект 3"/>
          <p:cNvSpPr txBox="1">
            <a:spLocks/>
          </p:cNvSpPr>
          <p:nvPr/>
        </p:nvSpPr>
        <p:spPr>
          <a:xfrm>
            <a:off x="5513721" y="1865318"/>
            <a:ext cx="2437269" cy="3410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ru-RU" sz="1200" dirty="0" smtClean="0"/>
              <a:t>Нецелевые атаки</a:t>
            </a:r>
          </a:p>
          <a:p>
            <a:pPr marL="0" indent="0">
              <a:lnSpc>
                <a:spcPts val="2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ru-RU" sz="1200" dirty="0" err="1" smtClean="0"/>
              <a:t>Ботнеты</a:t>
            </a:r>
            <a:endParaRPr lang="ru-RU" sz="1200" dirty="0" smtClean="0"/>
          </a:p>
          <a:p>
            <a:pPr marL="0" indent="0">
              <a:lnSpc>
                <a:spcPts val="2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endParaRPr lang="ru-RU" sz="1200" dirty="0" smtClean="0"/>
          </a:p>
          <a:p>
            <a:pPr marL="0" indent="0">
              <a:lnSpc>
                <a:spcPts val="2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ru-RU" sz="1200" dirty="0" err="1" smtClean="0"/>
              <a:t>Фишинг</a:t>
            </a:r>
            <a:endParaRPr lang="ru-RU" sz="1200" dirty="0" smtClean="0"/>
          </a:p>
          <a:p>
            <a:pPr marL="0" indent="0">
              <a:lnSpc>
                <a:spcPts val="2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ru-RU" sz="1200" dirty="0" smtClean="0"/>
              <a:t>Инструменты спецслужб в руках хакеров</a:t>
            </a:r>
          </a:p>
        </p:txBody>
      </p:sp>
    </p:spTree>
    <p:extLst>
      <p:ext uri="{BB962C8B-B14F-4D97-AF65-F5344CB8AC3E}">
        <p14:creationId xmlns:p14="http://schemas.microsoft.com/office/powerpoint/2010/main" val="11043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08" y="155575"/>
            <a:ext cx="5623913" cy="6702425"/>
          </a:xfrm>
          <a:prstGeom prst="rect">
            <a:avLst/>
          </a:prstGeom>
        </p:spPr>
      </p:pic>
      <p:sp>
        <p:nvSpPr>
          <p:cNvPr id="12" name="Заголовок 2"/>
          <p:cNvSpPr>
            <a:spLocks noGrp="1"/>
          </p:cNvSpPr>
          <p:nvPr>
            <p:ph type="title"/>
          </p:nvPr>
        </p:nvSpPr>
        <p:spPr>
          <a:xfrm>
            <a:off x="834698" y="4899026"/>
            <a:ext cx="7268135" cy="1116541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/>
              <a:t>Программно-аппаратный комплекс </a:t>
            </a:r>
            <a:r>
              <a:rPr lang="en-US" sz="3000" dirty="0" smtClean="0"/>
              <a:t>IDECO ICD</a:t>
            </a:r>
            <a:endParaRPr lang="ru-RU" sz="30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64" y="1243012"/>
            <a:ext cx="32512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28" y="516467"/>
            <a:ext cx="4710776" cy="57404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36298" y="365126"/>
            <a:ext cx="7268135" cy="1116541"/>
          </a:xfrm>
        </p:spPr>
        <p:txBody>
          <a:bodyPr>
            <a:normAutofit/>
          </a:bodyPr>
          <a:lstStyle/>
          <a:p>
            <a:r>
              <a:rPr lang="ru-RU" sz="3000" dirty="0" smtClean="0"/>
              <a:t>Решение для защиты периметра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36297" y="1770687"/>
            <a:ext cx="7268135" cy="419716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C000"/>
                </a:solidFill>
              </a:rPr>
              <a:t>Безопасное</a:t>
            </a:r>
          </a:p>
          <a:p>
            <a:endParaRPr lang="ru-RU" dirty="0">
              <a:solidFill>
                <a:srgbClr val="FFC000"/>
              </a:solidFill>
            </a:endParaRPr>
          </a:p>
          <a:p>
            <a:r>
              <a:rPr lang="ru-RU" b="1" dirty="0" smtClean="0">
                <a:solidFill>
                  <a:srgbClr val="FFC000"/>
                </a:solidFill>
              </a:rPr>
              <a:t>Современное</a:t>
            </a:r>
          </a:p>
          <a:p>
            <a:pPr marL="0" indent="0">
              <a:buNone/>
            </a:pPr>
            <a:endParaRPr lang="ru-RU" dirty="0">
              <a:solidFill>
                <a:srgbClr val="FFC000"/>
              </a:solidFill>
            </a:endParaRPr>
          </a:p>
          <a:p>
            <a:r>
              <a:rPr lang="ru-RU" b="1" dirty="0" smtClean="0">
                <a:solidFill>
                  <a:srgbClr val="FFC000"/>
                </a:solidFill>
              </a:rPr>
              <a:t>Простое</a:t>
            </a:r>
          </a:p>
          <a:p>
            <a:pPr marL="0" indent="0">
              <a:buNone/>
            </a:pPr>
            <a:endParaRPr lang="ru-RU" dirty="0">
              <a:solidFill>
                <a:srgbClr val="FFC000"/>
              </a:solidFill>
            </a:endParaRPr>
          </a:p>
          <a:p>
            <a:r>
              <a:rPr lang="ru-RU" b="1" dirty="0" smtClean="0">
                <a:solidFill>
                  <a:srgbClr val="FFC000"/>
                </a:solidFill>
              </a:rPr>
              <a:t>Комплексное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91" y="365126"/>
            <a:ext cx="598209" cy="598209"/>
          </a:xfrm>
          <a:prstGeom prst="rect">
            <a:avLst/>
          </a:prstGeom>
        </p:spPr>
      </p:pic>
      <p:sp>
        <p:nvSpPr>
          <p:cNvPr id="7" name="Объект 3"/>
          <p:cNvSpPr txBox="1">
            <a:spLocks/>
          </p:cNvSpPr>
          <p:nvPr/>
        </p:nvSpPr>
        <p:spPr>
          <a:xfrm>
            <a:off x="1177479" y="2964990"/>
            <a:ext cx="7268135" cy="50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н</a:t>
            </a:r>
            <a:r>
              <a:rPr lang="ru-RU" sz="1400" dirty="0" smtClean="0"/>
              <a:t>е использовать устаревшие технологии, протоколы, подходы</a:t>
            </a:r>
            <a:endParaRPr lang="ru-RU" sz="1400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1177480" y="3396287"/>
            <a:ext cx="7268135" cy="50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 smtClean="0"/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1177479" y="4779109"/>
            <a:ext cx="7268135" cy="82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 smtClean="0"/>
              <a:t>защита от широкого спектра угроз</a:t>
            </a:r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1177479" y="3869268"/>
            <a:ext cx="7268135" cy="54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с</a:t>
            </a:r>
            <a:r>
              <a:rPr lang="ru-RU" sz="1400" dirty="0" smtClean="0"/>
              <a:t> оптимальными настройками и невозможность небезопасной 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6658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28" y="516467"/>
            <a:ext cx="4710776" cy="57404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36298" y="365126"/>
            <a:ext cx="7268135" cy="1116541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Безопасность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36297" y="1770687"/>
            <a:ext cx="7268135" cy="4197160"/>
          </a:xfrm>
        </p:spPr>
        <p:txBody>
          <a:bodyPr>
            <a:normAutofit/>
          </a:bodyPr>
          <a:lstStyle/>
          <a:p>
            <a:r>
              <a:rPr lang="ru-RU" dirty="0"/>
              <a:t>Межсетевой  экран</a:t>
            </a:r>
          </a:p>
          <a:p>
            <a:r>
              <a:rPr lang="ru-RU" dirty="0"/>
              <a:t>Система  предотвращения вторжений</a:t>
            </a:r>
          </a:p>
          <a:p>
            <a:r>
              <a:rPr lang="ru-RU" dirty="0"/>
              <a:t>Контроль  приложений</a:t>
            </a:r>
          </a:p>
          <a:p>
            <a:r>
              <a:rPr lang="ru-RU" dirty="0"/>
              <a:t>Контент-фильтр (</a:t>
            </a:r>
            <a:r>
              <a:rPr lang="en-US" dirty="0"/>
              <a:t>HTTP  </a:t>
            </a:r>
            <a:r>
              <a:rPr lang="ru-RU" dirty="0"/>
              <a:t>и </a:t>
            </a:r>
            <a:r>
              <a:rPr lang="en-US" dirty="0"/>
              <a:t>HTTPS)</a:t>
            </a:r>
          </a:p>
          <a:p>
            <a:r>
              <a:rPr lang="en-US" dirty="0"/>
              <a:t>Web Application Firewall</a:t>
            </a:r>
          </a:p>
          <a:p>
            <a:r>
              <a:rPr lang="ru-RU" dirty="0"/>
              <a:t>Антивирусная  проверка трафика</a:t>
            </a:r>
          </a:p>
          <a:p>
            <a:r>
              <a:rPr lang="ru-RU" dirty="0" err="1"/>
              <a:t>Антиспам</a:t>
            </a:r>
            <a:r>
              <a:rPr lang="ru-RU" dirty="0"/>
              <a:t>  и проверка почтового трафика</a:t>
            </a:r>
          </a:p>
          <a:p>
            <a:r>
              <a:rPr lang="ru-RU" dirty="0"/>
              <a:t>Защита  от </a:t>
            </a:r>
            <a:r>
              <a:rPr lang="ru-RU" dirty="0" err="1"/>
              <a:t>Dos</a:t>
            </a:r>
            <a:r>
              <a:rPr lang="ru-RU" dirty="0"/>
              <a:t> и </a:t>
            </a:r>
            <a:r>
              <a:rPr lang="ru-RU" dirty="0" err="1"/>
              <a:t>брутфорс</a:t>
            </a:r>
            <a:r>
              <a:rPr lang="ru-RU" dirty="0"/>
              <a:t>-атак</a:t>
            </a:r>
          </a:p>
          <a:p>
            <a:r>
              <a:rPr lang="ru-RU" dirty="0"/>
              <a:t>Защищённый  удалённый </a:t>
            </a:r>
            <a:r>
              <a:rPr lang="ru-RU" dirty="0" smtClean="0"/>
              <a:t>доступ </a:t>
            </a:r>
            <a:r>
              <a:rPr lang="ru-RU" dirty="0"/>
              <a:t>по VPN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91" y="365126"/>
            <a:ext cx="598209" cy="5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54" y="919798"/>
            <a:ext cx="7095066" cy="49439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6298" y="1279526"/>
            <a:ext cx="7268135" cy="1325563"/>
          </a:xfrm>
        </p:spPr>
        <p:txBody>
          <a:bodyPr>
            <a:normAutofit/>
          </a:bodyPr>
          <a:lstStyle/>
          <a:p>
            <a:r>
              <a:rPr lang="ru-RU" sz="3000" dirty="0"/>
              <a:t>Варианты  поставки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36297" y="2877424"/>
            <a:ext cx="7268135" cy="3049244"/>
          </a:xfrm>
        </p:spPr>
        <p:txBody>
          <a:bodyPr/>
          <a:lstStyle/>
          <a:p>
            <a:r>
              <a:rPr lang="ru-RU" b="1" dirty="0">
                <a:solidFill>
                  <a:srgbClr val="FFC000"/>
                </a:solidFill>
              </a:rPr>
              <a:t>Программное  решение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ru-RU" dirty="0"/>
              <a:t>Дистрибутив  + ключ</a:t>
            </a:r>
          </a:p>
          <a:p>
            <a:r>
              <a:rPr lang="ru-RU" b="1" dirty="0">
                <a:solidFill>
                  <a:srgbClr val="FFC000"/>
                </a:solidFill>
              </a:rPr>
              <a:t>Программно-аппаратный комплекс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ru-RU" dirty="0"/>
              <a:t>На  базе </a:t>
            </a:r>
            <a:r>
              <a:rPr lang="en-US" dirty="0"/>
              <a:t>Lanner, Dell, Depo, </a:t>
            </a:r>
            <a:r>
              <a:rPr lang="en-US" dirty="0" err="1"/>
              <a:t>Aquaris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2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36297" y="404512"/>
            <a:ext cx="7268135" cy="727979"/>
          </a:xfrm>
        </p:spPr>
        <p:txBody>
          <a:bodyPr/>
          <a:lstStyle/>
          <a:p>
            <a:r>
              <a:rPr lang="ru-RU" dirty="0" smtClean="0"/>
              <a:t>Аппаратные шлюзы</a:t>
            </a:r>
            <a:r>
              <a:rPr lang="en-US" dirty="0" smtClean="0"/>
              <a:t> </a:t>
            </a:r>
            <a:r>
              <a:rPr lang="en-US" dirty="0" err="1" smtClean="0"/>
              <a:t>Ideco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8" y="819368"/>
            <a:ext cx="2975502" cy="20780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5" y="1904189"/>
            <a:ext cx="4276632" cy="2895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3" y="3831785"/>
            <a:ext cx="4276632" cy="28956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997200" y="1260393"/>
            <a:ext cx="59944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Ideco</a:t>
            </a:r>
            <a:r>
              <a:rPr lang="en-US" b="1" dirty="0" smtClean="0">
                <a:solidFill>
                  <a:srgbClr val="FFC000"/>
                </a:solidFill>
              </a:rPr>
              <a:t> SX+</a:t>
            </a:r>
            <a:endParaRPr lang="ru-RU" b="1" dirty="0">
              <a:solidFill>
                <a:srgbClr val="FFC000"/>
              </a:solidFill>
            </a:endParaRP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ru-RU" dirty="0">
                <a:solidFill>
                  <a:schemeClr val="bg1"/>
                </a:solidFill>
              </a:rPr>
              <a:t>Д</a:t>
            </a:r>
            <a:r>
              <a:rPr lang="ru-RU" dirty="0" smtClean="0">
                <a:solidFill>
                  <a:schemeClr val="bg1"/>
                </a:solidFill>
              </a:rPr>
              <a:t>ля </a:t>
            </a:r>
            <a:r>
              <a:rPr lang="ru-RU" dirty="0">
                <a:solidFill>
                  <a:schemeClr val="bg1"/>
                </a:solidFill>
              </a:rPr>
              <a:t>небольших организаций </a:t>
            </a:r>
            <a:r>
              <a:rPr lang="ru-RU" dirty="0" smtClean="0">
                <a:solidFill>
                  <a:schemeClr val="bg1"/>
                </a:solidFill>
              </a:rPr>
              <a:t>до </a:t>
            </a:r>
            <a:r>
              <a:rPr lang="ru-RU" dirty="0">
                <a:solidFill>
                  <a:schemeClr val="bg1"/>
                </a:solidFill>
              </a:rPr>
              <a:t>50 </a:t>
            </a:r>
            <a:r>
              <a:rPr lang="ru-RU" dirty="0" smtClean="0">
                <a:solidFill>
                  <a:schemeClr val="bg1"/>
                </a:solidFill>
              </a:rPr>
              <a:t>пользователей. Модель </a:t>
            </a:r>
            <a:r>
              <a:rPr lang="ru-RU" dirty="0">
                <a:solidFill>
                  <a:schemeClr val="bg1"/>
                </a:solidFill>
              </a:rPr>
              <a:t>позволяет ввести ограничения по трафику для </a:t>
            </a:r>
            <a:r>
              <a:rPr lang="ru-RU" dirty="0" smtClean="0">
                <a:solidFill>
                  <a:schemeClr val="bg1"/>
                </a:solidFill>
              </a:rPr>
              <a:t>сотрудников </a:t>
            </a:r>
            <a:r>
              <a:rPr lang="ru-RU" dirty="0">
                <a:solidFill>
                  <a:schemeClr val="bg1"/>
                </a:solidFill>
              </a:rPr>
              <a:t>или отдельных групп, защитить периметр сети, </a:t>
            </a:r>
            <a:r>
              <a:rPr lang="ru-RU" dirty="0" smtClean="0">
                <a:solidFill>
                  <a:schemeClr val="bg1"/>
                </a:solidFill>
              </a:rPr>
              <a:t>предоставить </a:t>
            </a:r>
            <a:r>
              <a:rPr lang="ru-RU" dirty="0">
                <a:solidFill>
                  <a:schemeClr val="bg1"/>
                </a:solidFill>
              </a:rPr>
              <a:t>возможность удаленной работы по VPN.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997200" y="3025296"/>
            <a:ext cx="59944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Ideco</a:t>
            </a:r>
            <a:r>
              <a:rPr lang="en-US" b="1" dirty="0" smtClean="0">
                <a:solidFill>
                  <a:srgbClr val="FFC000"/>
                </a:solidFill>
              </a:rPr>
              <a:t> MX</a:t>
            </a:r>
            <a:endParaRPr lang="ru-RU" b="1" dirty="0">
              <a:solidFill>
                <a:srgbClr val="FFC000"/>
              </a:solidFill>
            </a:endParaRP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средних предприятий (от 50 до 300 пользователей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 Он позволяет защищать локальную сеть </a:t>
            </a:r>
            <a:r>
              <a:rPr lang="ru-RU" dirty="0" smtClean="0">
                <a:solidFill>
                  <a:schemeClr val="bg1"/>
                </a:solidFill>
              </a:rPr>
              <a:t>от </a:t>
            </a:r>
            <a:r>
              <a:rPr lang="ru-RU" dirty="0">
                <a:solidFill>
                  <a:schemeClr val="bg1"/>
                </a:solidFill>
              </a:rPr>
              <a:t>внешних угроз, контролировать потоки трафика и решать основные потребности сетевой инфраструктуры.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997200" y="4965876"/>
            <a:ext cx="59944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Ideco</a:t>
            </a:r>
            <a:r>
              <a:rPr lang="en-US" b="1" dirty="0" smtClean="0">
                <a:solidFill>
                  <a:srgbClr val="FFC000"/>
                </a:solidFill>
              </a:rPr>
              <a:t> LX</a:t>
            </a:r>
            <a:endParaRPr lang="ru-RU" b="1" dirty="0">
              <a:solidFill>
                <a:srgbClr val="FFC000"/>
              </a:solidFill>
            </a:endParaRP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ru-RU" dirty="0" smtClean="0">
                <a:solidFill>
                  <a:schemeClr val="bg1"/>
                </a:solidFill>
              </a:rPr>
              <a:t>От </a:t>
            </a:r>
            <a:r>
              <a:rPr lang="ru-RU" dirty="0">
                <a:solidFill>
                  <a:schemeClr val="bg1"/>
                </a:solidFill>
              </a:rPr>
              <a:t>300 до 1500 </a:t>
            </a:r>
            <a:r>
              <a:rPr lang="ru-RU" dirty="0" smtClean="0">
                <a:solidFill>
                  <a:schemeClr val="bg1"/>
                </a:solidFill>
              </a:rPr>
              <a:t>пользователей. </a:t>
            </a:r>
            <a:r>
              <a:rPr lang="ru-RU" dirty="0">
                <a:solidFill>
                  <a:schemeClr val="bg1"/>
                </a:solidFill>
              </a:rPr>
              <a:t>В качестве аппаратной платформы данной линейки используются серверы с высокой производительностью и отказоустойчивостью. </a:t>
            </a:r>
          </a:p>
        </p:txBody>
      </p:sp>
    </p:spTree>
    <p:extLst>
      <p:ext uri="{BB962C8B-B14F-4D97-AF65-F5344CB8AC3E}">
        <p14:creationId xmlns:p14="http://schemas.microsoft.com/office/powerpoint/2010/main" val="20928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505</Words>
  <Application>Microsoft Office PowerPoint</Application>
  <PresentationFormat>Экран (4:3)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Open Sans</vt:lpstr>
      <vt:lpstr>Open Sans Extrabold</vt:lpstr>
      <vt:lpstr>Тема Office</vt:lpstr>
      <vt:lpstr>Решения компании «Айдеко»</vt:lpstr>
      <vt:lpstr>Компания «Айдеко»</vt:lpstr>
      <vt:lpstr>Линейка Ideco</vt:lpstr>
      <vt:lpstr>Основные угрозы ИБ</vt:lpstr>
      <vt:lpstr>Программно-аппаратный комплекс IDECO ICD</vt:lpstr>
      <vt:lpstr>Решение для защиты периметра</vt:lpstr>
      <vt:lpstr>Безопасность</vt:lpstr>
      <vt:lpstr>Варианты  поставки</vt:lpstr>
      <vt:lpstr>Аппаратные шлюзы Ideco</vt:lpstr>
      <vt:lpstr>Сертифицировано  ФСТЭК, июль 2015</vt:lpstr>
      <vt:lpstr>ПК «Интернет-шлюз Ideco ICS 6»</vt:lpstr>
      <vt:lpstr>Ценность  Ideco</vt:lpstr>
      <vt:lpstr>Система контентной фильтрации IDECO SELECTA</vt:lpstr>
      <vt:lpstr>Схема включения</vt:lpstr>
      <vt:lpstr>Ключевые особенности</vt:lpstr>
      <vt:lpstr>Government</vt:lpstr>
      <vt:lpstr>Спасибо! Вопросы?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Мезенин</dc:creator>
  <cp:lastModifiedBy>Анна Русяева</cp:lastModifiedBy>
  <cp:revision>83</cp:revision>
  <dcterms:created xsi:type="dcterms:W3CDTF">2017-11-30T01:43:55Z</dcterms:created>
  <dcterms:modified xsi:type="dcterms:W3CDTF">2018-03-01T11:17:49Z</dcterms:modified>
</cp:coreProperties>
</file>