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5" r:id="rId22"/>
    <p:sldId id="276" r:id="rId23"/>
    <p:sldId id="277" r:id="rId24"/>
    <p:sldId id="278" r:id="rId25"/>
    <p:sldId id="284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15A3D-BF51-FFE9-45BF-6F10C90F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76A98E-7D23-5A2F-D93A-E942EDB25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BF309-39DF-FFF3-30FB-9D5E37F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B8FC4-D81A-7974-CF19-D0F5E75E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37CAA-999D-95F1-19B8-10D00DF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3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0E336-B90C-0377-F756-748DE3A4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E886A9-A67D-7810-97BE-A05B2E08B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8A453D-C848-A32A-60AF-95182380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52858F-9689-77A3-9294-E41F98E7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1CF1C-FF54-F08F-D4CA-33176F49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51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B7144C-51BF-7755-EFB8-3DD2A526B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B494D0-739F-52B1-CDE6-6984AE34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1C5419-3440-347B-63E1-CF83EDEE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38E91-D567-1044-62F1-9F4DBD37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72DBA-DD52-C8E1-6145-1E42072B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43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ED121-49FC-84E7-BB02-B806A43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0D38B-E9A2-691E-B265-61880075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F533C3-8739-7248-8D1B-DC4BEEB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3FF6B6-8918-6E23-D985-DDF33828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2F4A5-B4B4-1069-160A-11421259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8C801-C152-58E7-D0AA-CE0257B8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6B2C0-D755-88E1-F740-A5A2687A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051B76-7DDF-E0B3-B8A7-0F3536BB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32FC0-B32F-CD0B-9A31-FA0AD259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98DB8-F65D-BB77-F1AA-3E0EBBD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49A1-4031-4F77-C37B-A0F329B8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A6A03-37A6-FDCE-032D-2F2F28CF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5A7944-D961-06E9-9633-DF261A36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D72DBA-8E4A-2C79-D375-DFD624EF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031B70-411D-A0EA-346B-E4DBC4D4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AF2AA-C926-4644-E7EB-1180E505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7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4AC8D-D8B6-B977-36A8-B55C1514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522B8-EAC7-58EF-8AD9-D5A2D6CF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F4E7C9-E57C-27A3-6D59-E8565C1F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F17E48-524A-7D8D-3765-F8C7BEC25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AFF0E-70B4-DCB4-616F-721007553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193E33-3AF2-BAE3-21EC-ACC8EE16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84E689-6C50-0B2C-3FBB-6711574E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47A020-5C94-A90C-AB56-7AFC0AB1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13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81EEB-B95C-5D90-53B0-438B7094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CDFB4-9820-A1A3-4C4F-ABC5608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0296CB-BF60-C877-CBD2-0BD16CEB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2AB9F1-9A71-6016-C161-A6A3C6FC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3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A6F419-9B53-9B73-5382-578DF0CF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3203C-D9CD-6DC2-1D4A-BE8B0128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4D624-812A-4A2B-6E9B-2EF238E2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3E5FD-6DDA-F73F-E831-8D3F9344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ADCCE-7762-B3F1-69A0-D9B9F8F5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F2E69D-8ED2-FD09-55BA-FF214275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BAE0C-A700-8A34-119E-09FF2C72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12DDB9-D40C-02CC-9E6A-68588AE1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5EEFF-D68D-67ED-C366-108FB59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58C6-4AF1-B399-D8F8-5B6B3FBF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ECB42A-78DF-0652-40E2-2213858E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9F3D4B-D59C-5552-B4D4-3D70EE08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5E6DCA-E1C2-C5FC-ADA0-06B8723D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4843D1-F49F-BE1B-91F3-8F2F7E8C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D53BD5-3DE5-05F2-B526-45458705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0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8CF6-E7A5-F8D7-16D6-1B500873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93A411-1CEA-C76A-55B4-D4F5AFDA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69C97-2A16-4445-6AA2-B29F2EE95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1D-2714-47D7-8022-93DE6B09C3F4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1A996-BADF-DA30-E0AC-0A66E1DBC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DBD29-F1D9-F6AD-6E61-5D1E5814D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F528-7846-4A79-B0C6-7283885D7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36FBC-964E-F315-1348-BF0E7D7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№4</a:t>
            </a:r>
            <a:br>
              <a:rPr lang="ru-RU" dirty="0"/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И АНАЛИЗ РЕАЛЬНЫХ МАССИВОВ  ДАННЫХ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12ED4F-5C07-E50B-EA94-49591F45B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Boston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95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27F691B-B3EE-4FE7-3CBE-6EB94B07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2B8807-0E91-551F-1168-9AF67A16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03" y="1340304"/>
            <a:ext cx="35814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56622E-7BF8-E0E1-E02A-BEF89398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97" y="1340304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148F99-24EF-BB50-F4C4-CF70F640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54" y="398825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7D6EFF7-6D1F-8157-E2E2-8B191CE5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97" y="3988254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82FD5-46F9-EC8B-A029-A92F73D8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Регрессионный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E42D0-1D95-3492-4C7E-7C6F1BD7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Будем предсказывать цену по остальным признакам.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Одной из предпосылок регрессионного анализа является то что, выходная величина должна иметь нормальное распределение, в нашем случае тест Колмогорова-Смирнова показал, что это не так. Можно попробовать провести регрессионный анализ для цен в логарифмах</a:t>
            </a:r>
          </a:p>
          <a:p>
            <a:pPr marL="0" indent="0">
              <a:buNone/>
            </a:pPr>
            <a:r>
              <a:rPr lang="ru-RU" dirty="0"/>
              <a:t>Попробуем 2 способа и сделаем вывод</a:t>
            </a:r>
          </a:p>
        </p:txBody>
      </p:sp>
    </p:spTree>
    <p:extLst>
      <p:ext uri="{BB962C8B-B14F-4D97-AF65-F5344CB8AC3E}">
        <p14:creationId xmlns:p14="http://schemas.microsoft.com/office/powerpoint/2010/main" val="360404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44AA1-7CD8-3D58-ADC6-A596D2D1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Регрессионный анализ исходных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6AA70-9FD1-0699-391A-DD5D655D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7280560" cy="4363271"/>
          </a:xfrm>
        </p:spPr>
        <p:txBody>
          <a:bodyPr/>
          <a:lstStyle/>
          <a:p>
            <a:r>
              <a:rPr lang="ru-RU" dirty="0"/>
              <a:t>Детерминация для тренировочных = 0.764</a:t>
            </a:r>
          </a:p>
          <a:p>
            <a:r>
              <a:rPr lang="ru-RU" dirty="0"/>
              <a:t>Детерминация для тестовых = 0.673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 уровню значимости коэффициент перед </a:t>
            </a:r>
            <a:r>
              <a:rPr lang="en-US" dirty="0"/>
              <a:t>AGE </a:t>
            </a:r>
            <a:r>
              <a:rPr lang="ru-RU" dirty="0"/>
              <a:t>и </a:t>
            </a:r>
            <a:r>
              <a:rPr lang="en-US" dirty="0"/>
              <a:t>INDUS</a:t>
            </a:r>
            <a:r>
              <a:rPr lang="ru-RU" dirty="0"/>
              <a:t> получились не </a:t>
            </a:r>
            <a:r>
              <a:rPr lang="ru-RU" dirty="0" err="1"/>
              <a:t>значемые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D6E2E4-2266-E773-4993-48E8C184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25" y="1378467"/>
            <a:ext cx="2441510" cy="46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77944-ABB8-BE6E-3D51-ABB22D75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остатков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E91CA-FB47-F45E-E966-0176A16E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2628" cy="4109471"/>
          </a:xfrm>
        </p:spPr>
        <p:txBody>
          <a:bodyPr>
            <a:normAutofit/>
          </a:bodyPr>
          <a:lstStyle/>
          <a:p>
            <a:r>
              <a:rPr lang="ru-RU" sz="2400" dirty="0"/>
              <a:t>Остатки распределены достаточно хаотично, это говорит о том, что при регрессионном анализе мы не потеряли ни какого важно критерия.</a:t>
            </a:r>
          </a:p>
          <a:p>
            <a:r>
              <a:rPr lang="ru-RU" sz="2400" dirty="0"/>
              <a:t>Остатки распределены не нормально, что плохо, так как не выполнены предпосылки регрессионного анализа.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8A771D-617B-A589-911E-F2832D52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32" y="1027906"/>
            <a:ext cx="6049022" cy="430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782849-3094-E96C-790C-F513F3AD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08" y="5447901"/>
            <a:ext cx="5252070" cy="7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4E98-C43B-4986-5882-A492FE6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 регрессионного анализа исходных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149F2-F069-04FB-33D2-055C7AA9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Регрессионный анализ сработал не очень хорошо (хороший результат, когда коэффициент детерминации больше 0,75)</a:t>
            </a:r>
          </a:p>
          <a:p>
            <a:pPr marL="0" indent="0">
              <a:buNone/>
            </a:pPr>
            <a:r>
              <a:rPr lang="ru-RU" b="1" dirty="0"/>
              <a:t>Причины:</a:t>
            </a:r>
          </a:p>
          <a:p>
            <a:r>
              <a:rPr lang="ru-RU" dirty="0"/>
              <a:t>между ценой и остальными переменными проявляется достаточная слабая линейная зависимость.</a:t>
            </a:r>
          </a:p>
          <a:p>
            <a:r>
              <a:rPr lang="ru-RU" dirty="0"/>
              <a:t>Выходная величина не имеет нормального закона распределения</a:t>
            </a:r>
          </a:p>
          <a:p>
            <a:pPr marL="0" indent="0">
              <a:buNone/>
            </a:pPr>
            <a:r>
              <a:rPr lang="ru-RU" b="1" dirty="0"/>
              <a:t>Решение проблемы:</a:t>
            </a:r>
          </a:p>
          <a:p>
            <a:r>
              <a:rPr lang="ru-RU" dirty="0"/>
              <a:t>Предсказывать цену в логарифмах, как ее закон распределения напоминает логнормальное распределение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48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E2352-EA5E-7686-D93F-66C1EC4D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Регрессионный анализ для цены в логарифмах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3F318-E46C-4222-011F-BAC80F1A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1359" cy="4351338"/>
          </a:xfrm>
        </p:spPr>
        <p:txBody>
          <a:bodyPr/>
          <a:lstStyle/>
          <a:p>
            <a:r>
              <a:rPr lang="ru-RU" dirty="0"/>
              <a:t>Преобразуем наш выходной столбец в логарифмы, посмотрим на закон распределения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Данный закон распределения больше похож на нормальный.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388F545-C61C-A588-DC12-85B56A49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31" y="1443127"/>
            <a:ext cx="6069724" cy="397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2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6A300-68F1-8BC5-6B6C-9B5499F7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62145" cy="1325563"/>
          </a:xfrm>
        </p:spPr>
        <p:txBody>
          <a:bodyPr/>
          <a:lstStyle/>
          <a:p>
            <a:r>
              <a:rPr lang="ru-RU" dirty="0"/>
              <a:t>Регрессионный анализ в логарифмах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66712-7A8C-DD67-F996-BC2ADF0C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897" cy="4351338"/>
          </a:xfrm>
        </p:spPr>
        <p:txBody>
          <a:bodyPr/>
          <a:lstStyle/>
          <a:p>
            <a:r>
              <a:rPr lang="ru-RU" dirty="0"/>
              <a:t>Детерминация для тренировочных = 0.794</a:t>
            </a:r>
          </a:p>
          <a:p>
            <a:r>
              <a:rPr lang="ru-RU" dirty="0"/>
              <a:t>Детерминация для тестовых = 0.767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 уровню значимости коэффициент перед </a:t>
            </a:r>
            <a:r>
              <a:rPr lang="en-US" dirty="0"/>
              <a:t>AGE </a:t>
            </a:r>
            <a:r>
              <a:rPr lang="ru-RU" dirty="0"/>
              <a:t>и </a:t>
            </a:r>
            <a:r>
              <a:rPr lang="en-US" dirty="0"/>
              <a:t>INDUS</a:t>
            </a:r>
            <a:r>
              <a:rPr lang="ru-RU" dirty="0"/>
              <a:t> также получились не </a:t>
            </a:r>
            <a:r>
              <a:rPr lang="ru-RU" dirty="0" err="1"/>
              <a:t>значемые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527BF-3955-B5A1-0074-DA8657CE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054" y="365125"/>
            <a:ext cx="2901102" cy="52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5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D6CC5-9FF1-A681-E700-C60C4F0C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16669" cy="1325563"/>
          </a:xfrm>
        </p:spPr>
        <p:txBody>
          <a:bodyPr/>
          <a:lstStyle/>
          <a:p>
            <a:r>
              <a:rPr lang="ru-RU" dirty="0"/>
              <a:t>Анализ остатков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2F019-DC7A-7933-8FC5-3FC5C67F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05400" cy="253447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Как и в прошлом случае зависимости между остатками не наблюдается</a:t>
            </a:r>
          </a:p>
          <a:p>
            <a:r>
              <a:rPr lang="ru-RU" dirty="0"/>
              <a:t>Тест Колмогорова-Смирнова показал, что данные не имеют нормального закона распределения, но по гистограмме видим, что закон распределения напоминает нормальный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A3C6866-E469-D008-F26D-AB5B097F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42" y="3547115"/>
            <a:ext cx="4234397" cy="306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92D699C-09E5-8506-A122-E27EEEBF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43" y="560004"/>
            <a:ext cx="4234398" cy="28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09952D-84CB-3DA9-2671-48D3F66B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24" y="4443359"/>
            <a:ext cx="4556645" cy="7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5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505DD-DE3D-CE3E-66DF-C4919D1B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регрессионному анализу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97CDD-F5B3-629F-F1C3-2E090784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5089"/>
            <a:ext cx="10515600" cy="3291873"/>
          </a:xfrm>
        </p:spPr>
        <p:txBody>
          <a:bodyPr/>
          <a:lstStyle/>
          <a:p>
            <a:r>
              <a:rPr lang="ru-RU" dirty="0"/>
              <a:t>Регрессионный анализ имеет место быть, особенно для цены в логарифмах, так как коэффициент детерминации для тестовой выборки получился больше 0,75</a:t>
            </a:r>
          </a:p>
        </p:txBody>
      </p:sp>
    </p:spTree>
    <p:extLst>
      <p:ext uri="{BB962C8B-B14F-4D97-AF65-F5344CB8AC3E}">
        <p14:creationId xmlns:p14="http://schemas.microsoft.com/office/powerpoint/2010/main" val="404302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2F69EEC-3108-2F1C-CAFD-3EE6CAA7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2780725"/>
            <a:ext cx="10515600" cy="1296550"/>
          </a:xfrm>
        </p:spPr>
        <p:txBody>
          <a:bodyPr/>
          <a:lstStyle/>
          <a:p>
            <a:pPr algn="ctr"/>
            <a:r>
              <a:rPr lang="ru-RU" dirty="0"/>
              <a:t>Кластеризация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9182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96E52-ACB2-EDF5-16A7-B79F0E7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6142-8043-488C-EFCD-5D06AD35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930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Набор данных содержит в общей сложности 506 случаев.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каждом случае набора данных есть 14 атрибутов.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CRIM - уровень преступности на душу населения по городам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доля земель под жилую застройку,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зонированных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 участки свыше 25 000 кв.м.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доля акров неторгового бизнеса на город.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CHAS - фиктивная переменная реки Чарльз (1, если участок граничит с рекой; 0 в противном случае)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NOX - концентрация оксидов азота (частей на 10 млн)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 - среднее количество комнат в жилом помещении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доля жилых единиц, построенных до 1940 г.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 - взвешенные расстояния до пяти центров занятости Бостона.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 - индекс доступности к радиальным магистралям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полная ставка налога на имущество за 10 000 долларов США.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PTTRATIO - соотношение учеников и учителей по городам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- 1000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- 0,63) ^ 2, где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доля чернокожих по городам.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LSTAT - % более низкий статус населения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MEDV - Средняя стоимость домов, занимаемых владельцами, в 1000 долларов.</a:t>
            </a: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DDC8A-E006-090E-E610-82B514CF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Снижение размерности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458AE-7D7F-1CFD-5A81-6B49D634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снижения размерности применим:</a:t>
            </a:r>
          </a:p>
          <a:p>
            <a:r>
              <a:rPr lang="ru-RU" dirty="0"/>
              <a:t>Метод главных компонент</a:t>
            </a:r>
          </a:p>
          <a:p>
            <a:r>
              <a:rPr lang="ru-RU" dirty="0"/>
              <a:t>Стохастическое распределение соседей с </a:t>
            </a:r>
            <a:r>
              <a:rPr lang="en-US" dirty="0"/>
              <a:t>t-</a:t>
            </a:r>
            <a:r>
              <a:rPr lang="ru-RU" dirty="0"/>
              <a:t>распределением</a:t>
            </a:r>
          </a:p>
        </p:txBody>
      </p:sp>
    </p:spTree>
    <p:extLst>
      <p:ext uri="{BB962C8B-B14F-4D97-AF65-F5344CB8AC3E}">
        <p14:creationId xmlns:p14="http://schemas.microsoft.com/office/powerpoint/2010/main" val="105436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05797-63ED-D3C1-60C7-4DE73A2B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главных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7DA9C-5B45-FABF-290B-096B433F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Доля сохраненной дисперсии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ru-RU" dirty="0"/>
              <a:t>0,467;  0,118; 0,096; 0,06; 0,047; 0,038; 0,029; 0,0198; 0,018; 0,015; 0,013;  0,0096; 0,0043</a:t>
            </a:r>
            <a:r>
              <a:rPr lang="en-US" dirty="0"/>
              <a:t>]</a:t>
            </a:r>
            <a:endParaRPr lang="ru-RU" dirty="0"/>
          </a:p>
          <a:p>
            <a:r>
              <a:rPr lang="ru-RU" dirty="0"/>
              <a:t>Для того чтобы сохранить долю дисперсии, то надо использовать 5 главных компонент</a:t>
            </a:r>
          </a:p>
          <a:p>
            <a:r>
              <a:rPr lang="ru-RU" dirty="0"/>
              <a:t>При использовании 3ех главных компонент мы сохраним всего 0,681 дисперсии </a:t>
            </a:r>
          </a:p>
        </p:txBody>
      </p:sp>
    </p:spTree>
    <p:extLst>
      <p:ext uri="{BB962C8B-B14F-4D97-AF65-F5344CB8AC3E}">
        <p14:creationId xmlns:p14="http://schemas.microsoft.com/office/powerpoint/2010/main" val="389087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523CA-419B-9112-1548-C698BC9F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Визуализируем метод главных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0C1AF2-38C6-88D2-9798-0B4735EF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31" y="1809860"/>
            <a:ext cx="3731172" cy="4351338"/>
          </a:xfrm>
        </p:spPr>
        <p:txBody>
          <a:bodyPr/>
          <a:lstStyle/>
          <a:p>
            <a:r>
              <a:rPr lang="ru-RU" dirty="0"/>
              <a:t>По этому графику можно сказать, что часть данных отеляется от остальных, и также если по смотреть с другого ракурса, то данные расположены по слоям.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96B0696-B340-6BEE-41C6-E37638C4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56" y="1690688"/>
            <a:ext cx="4680716" cy="440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7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33C0F-D0BD-E10A-32C4-CD0EECCE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стохастическое вложение соседей с t-распределением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ED79D-6081-7D94-DC49-CF7339F5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42793" cy="4351338"/>
          </a:xfrm>
        </p:spPr>
        <p:txBody>
          <a:bodyPr/>
          <a:lstStyle/>
          <a:p>
            <a:r>
              <a:rPr lang="ru-RU" dirty="0"/>
              <a:t>Данный метод по умолчанию снижает размерность до двумерных данных</a:t>
            </a:r>
          </a:p>
          <a:p>
            <a:r>
              <a:rPr lang="ru-RU" dirty="0"/>
              <a:t>По данному графику мы опять видим разделимость данных на группы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F395358-1112-375C-15BD-81AE28AE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92" y="1690688"/>
            <a:ext cx="5726331" cy="40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77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D4744-AF46-4B3A-1265-A790D4CF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Локтя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A7E8D-C3CD-E77B-987B-09A0F7C4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39" y="1841390"/>
            <a:ext cx="4947744" cy="4351338"/>
          </a:xfrm>
        </p:spPr>
        <p:txBody>
          <a:bodyPr/>
          <a:lstStyle/>
          <a:p>
            <a:r>
              <a:rPr lang="ru-RU" dirty="0"/>
              <a:t>Данный метод используется для определения оптимального числа кластеров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Оптимально число кластеров 7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1F41039-F584-9C9A-B96F-53BD07C7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79" y="1067631"/>
            <a:ext cx="6557470" cy="472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2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3D5AB-E34C-CDE4-5025-D910CADF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К-средних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6A4C3-A051-DD7D-C5DC-02455050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1717" cy="4351338"/>
          </a:xfrm>
        </p:spPr>
        <p:txBody>
          <a:bodyPr/>
          <a:lstStyle/>
          <a:p>
            <a:r>
              <a:rPr lang="ru-RU" dirty="0"/>
              <a:t>Метод отработал хорошо и разделил наши данные на 7 кластеров</a:t>
            </a:r>
          </a:p>
          <a:p>
            <a:r>
              <a:rPr lang="ru-RU" dirty="0"/>
              <a:t>Наши кластеры получились не совсем одинаковые по размеру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DFD9F464-8A4B-50EA-9945-0FE13985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17" y="1525313"/>
            <a:ext cx="6057407" cy="424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43151-ADA1-52DA-70F6-619600D7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18DF8-BB3A-6909-6FF2-970F1BE6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6927"/>
          </a:xfrm>
        </p:spPr>
        <p:txBody>
          <a:bodyPr/>
          <a:lstStyle/>
          <a:p>
            <a:r>
              <a:rPr lang="ru-RU" dirty="0"/>
              <a:t>У нас есть столбец с качественной переменной (</a:t>
            </a:r>
            <a:r>
              <a:rPr lang="en-US" dirty="0"/>
              <a:t>CHAS</a:t>
            </a:r>
            <a:r>
              <a:rPr lang="ru-RU" dirty="0"/>
              <a:t>), у которой 0-дома расположены не у реки, 1-у реки. Но со значением 1 всего 35 наблюдений, а со значением 0 целых 471 наблюдение. То есть наши классы не сбалансированные.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4FE9D1-3598-0A3F-5134-421F9827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90" y="3862552"/>
            <a:ext cx="4027251" cy="15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3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B7C78-CC42-FFFB-BF29-2E8616A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Исходная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A89CE-E840-8339-5029-A938926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7124" cy="4351338"/>
          </a:xfrm>
        </p:spPr>
        <p:txBody>
          <a:bodyPr/>
          <a:lstStyle/>
          <a:p>
            <a:r>
              <a:rPr lang="ru-RU" dirty="0"/>
              <a:t>Изобразили исходные данные на графике</a:t>
            </a:r>
          </a:p>
          <a:p>
            <a:r>
              <a:rPr lang="ru-RU" dirty="0"/>
              <a:t>Мы видим, что данные перемешенные. И дома, которые находятся у реки никак не отделимы от домов, расположенных не у реки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76E17EC-9DEC-71B1-437F-85CA9CDB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28" y="1690688"/>
            <a:ext cx="6073172" cy="42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24B6B3-9C06-F107-10EA-69E13397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6" y="2073728"/>
            <a:ext cx="11159507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568F3-17BB-8DDD-62C1-1F30E9BD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Разведочный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BF0C4-EDCA-3E81-095B-1BF9ECC6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Тьюки</a:t>
            </a:r>
            <a:endParaRPr lang="ru-RU" dirty="0"/>
          </a:p>
          <a:p>
            <a:r>
              <a:rPr lang="ru-RU" dirty="0"/>
              <a:t>Матрица корреляций</a:t>
            </a:r>
          </a:p>
          <a:p>
            <a:r>
              <a:rPr lang="ru-RU" dirty="0"/>
              <a:t>Некоторые графики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79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40112-AB8E-7505-0CD3-60CDF783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</a:t>
            </a:r>
            <a:r>
              <a:rPr lang="ru-RU" dirty="0" err="1"/>
              <a:t>Тьюки</a:t>
            </a:r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CF2D8DA-A5F1-874F-9018-2EE0ECA17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94" y="1414625"/>
            <a:ext cx="7303212" cy="47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7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D8467-4E4B-F56C-F235-5068B0AA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диаграммы </a:t>
            </a:r>
            <a:r>
              <a:rPr lang="ru-RU" dirty="0" err="1"/>
              <a:t>Тьюки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66A2B-8DD9-B381-0BCB-9B2D3B5A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видим, что в данных есть  довольно много выбросов, которые могут повлиять на качество регрессии</a:t>
            </a:r>
          </a:p>
          <a:p>
            <a:r>
              <a:rPr lang="ru-RU" dirty="0"/>
              <a:t>Признаки обладают высоким разбросом между собой, то есть, есть признаки, математическое ожидание которых значительно больше, чем у остальных. Это также негативно может сказаться на качестве построенной нами модели. Чтобы решить данную проблему можно провести стандартизацию и нормализацию.</a:t>
            </a:r>
          </a:p>
        </p:txBody>
      </p:sp>
    </p:spTree>
    <p:extLst>
      <p:ext uri="{BB962C8B-B14F-4D97-AF65-F5344CB8AC3E}">
        <p14:creationId xmlns:p14="http://schemas.microsoft.com/office/powerpoint/2010/main" val="301795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5BC32-EF53-C07C-1352-D7E37241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841191"/>
            <a:ext cx="3733800" cy="1264383"/>
          </a:xfrm>
        </p:spPr>
        <p:txBody>
          <a:bodyPr/>
          <a:lstStyle/>
          <a:p>
            <a:r>
              <a:rPr lang="ru-RU" dirty="0"/>
              <a:t>Визуализация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D1536-8C2D-D89B-4706-12A10737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2746925"/>
            <a:ext cx="3909646" cy="2637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регрессионном анализе будем предсказывать цену в зависимости от остальных параметров.   </a:t>
            </a:r>
          </a:p>
          <a:p>
            <a:pPr marL="0" indent="0">
              <a:buNone/>
            </a:pPr>
            <a:r>
              <a:rPr lang="ru-RU" sz="2000" dirty="0"/>
              <a:t>Наше распределение похоже на логнормальное распределение.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9AD9A3-E811-C001-5F1B-568864A4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84" y="1473383"/>
            <a:ext cx="7123333" cy="43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913B-1EA4-FA36-F50F-A9615758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</a:t>
            </a:r>
            <a:r>
              <a:rPr lang="ru-RU" dirty="0" err="1"/>
              <a:t>Колмагорова</a:t>
            </a:r>
            <a:r>
              <a:rPr lang="ru-RU" dirty="0"/>
              <a:t>-Смирнова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13BFB-EB2A-812A-FFFA-47C6514C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2"/>
            <a:ext cx="10515600" cy="100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Ни один из столбцов не имеет нормальное распределение, что является не очень хорошим показателем.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EDEFC-B74C-174C-2E6E-ED080BB5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61" y="1690688"/>
            <a:ext cx="8971678" cy="30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F7A19-09EB-949D-422B-A5FD4BCF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89012"/>
            <a:ext cx="3932237" cy="638908"/>
          </a:xfrm>
        </p:spPr>
        <p:txBody>
          <a:bodyPr/>
          <a:lstStyle/>
          <a:p>
            <a:r>
              <a:rPr lang="ru-RU" dirty="0"/>
              <a:t>Корреляция (парная)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5022E6-F912-12EC-9594-C5367C41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10383"/>
            <a:ext cx="3932237" cy="2439988"/>
          </a:xfrm>
        </p:spPr>
        <p:txBody>
          <a:bodyPr/>
          <a:lstStyle/>
          <a:p>
            <a:r>
              <a:rPr lang="ru-RU" dirty="0"/>
              <a:t>Как видим из матрицы, которая является симметричной относительно главной диагонали, что цена лучше всего коррелирует с количеством комнат(</a:t>
            </a:r>
            <a:r>
              <a:rPr lang="en-US" dirty="0"/>
              <a:t>RM</a:t>
            </a:r>
            <a:r>
              <a:rPr lang="ru-RU" dirty="0"/>
              <a:t>) и %низкого статуса населения(</a:t>
            </a:r>
            <a:r>
              <a:rPr lang="en-US" dirty="0"/>
              <a:t>LSTAT)</a:t>
            </a:r>
          </a:p>
          <a:p>
            <a:r>
              <a:rPr lang="ru-RU" dirty="0"/>
              <a:t>Хуже всего линейная зависимость наблюдается с переменными расстояние до центра</a:t>
            </a:r>
            <a:r>
              <a:rPr lang="en-US" dirty="0"/>
              <a:t>(DIS)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и долей чернокожих</a:t>
            </a:r>
            <a:r>
              <a:rPr lang="en-US" dirty="0"/>
              <a:t>(B)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B135A29-123E-C1E7-B2B2-FE1F612C4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96" y="783400"/>
            <a:ext cx="6522611" cy="54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98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887</Words>
  <Application>Microsoft Office PowerPoint</Application>
  <PresentationFormat>Широкоэкранный</PresentationFormat>
  <Paragraphs>101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Тема Office</vt:lpstr>
      <vt:lpstr>Лабораторная работа №4 ОБРАБОТКА И АНАЛИЗ РЕАЛЬНЫХ МАССИВОВ  ДАННЫХ </vt:lpstr>
      <vt:lpstr>Описание выборки</vt:lpstr>
      <vt:lpstr>Презентация PowerPoint</vt:lpstr>
      <vt:lpstr>Разведочный анализ</vt:lpstr>
      <vt:lpstr>Диаграмма Тьюки</vt:lpstr>
      <vt:lpstr>Анализ диаграммы Тьюки</vt:lpstr>
      <vt:lpstr>Визуализация</vt:lpstr>
      <vt:lpstr>Тест Колмагорова-Смирнова</vt:lpstr>
      <vt:lpstr>Корреляция (парная)</vt:lpstr>
      <vt:lpstr>Визуализация </vt:lpstr>
      <vt:lpstr>Регрессионный анализ</vt:lpstr>
      <vt:lpstr>Регрессионный анализ исходных данных</vt:lpstr>
      <vt:lpstr>Анализ остатков</vt:lpstr>
      <vt:lpstr>Вывод регрессионного анализа исходных данных</vt:lpstr>
      <vt:lpstr>Регрессионный анализ для цены в логарифмах</vt:lpstr>
      <vt:lpstr>Регрессионный анализ в логарифмах</vt:lpstr>
      <vt:lpstr>Анализ остатков</vt:lpstr>
      <vt:lpstr>Вывод по регрессионному анализу</vt:lpstr>
      <vt:lpstr>Кластеризация</vt:lpstr>
      <vt:lpstr>Снижение размерности</vt:lpstr>
      <vt:lpstr>Метод главных компонент</vt:lpstr>
      <vt:lpstr>Визуализируем метод главных компонент</vt:lpstr>
      <vt:lpstr>стохастическое вложение соседей с t-распределением </vt:lpstr>
      <vt:lpstr>Метод Локтя</vt:lpstr>
      <vt:lpstr>Метод К-средних</vt:lpstr>
      <vt:lpstr>Классификация</vt:lpstr>
      <vt:lpstr>Исходная классификация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 ОБРАБОТКА И АНАЛИЗ РЕАЛЬНЫХ МАССИВОВ  ДАННЫХ </dc:title>
  <dc:creator>vanina.alexandra@outlook.com</dc:creator>
  <cp:lastModifiedBy>vanina.alexandra@outlook.com</cp:lastModifiedBy>
  <cp:revision>13</cp:revision>
  <dcterms:created xsi:type="dcterms:W3CDTF">2022-12-08T13:43:12Z</dcterms:created>
  <dcterms:modified xsi:type="dcterms:W3CDTF">2022-12-09T14:05:27Z</dcterms:modified>
</cp:coreProperties>
</file>