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57" r:id="rId4"/>
    <p:sldId id="258" r:id="rId5"/>
    <p:sldId id="259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4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51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4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01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4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78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25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71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8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9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0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89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47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7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8988-3BB3-4CB9-8972-04DC7D5E8CAC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A262-F939-41BE-9C2C-170317988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1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7040-FFFA-80FD-CCFD-05CEB1AA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952" y="517359"/>
            <a:ext cx="9942095" cy="291164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СРАВНЕНИЕ ПОДХОДОВ К СЕНТИМЕНТ-АНАЛИЗУ ТЕКСТОВ	 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 of text sentiment-analysis approache</a:t>
            </a: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C3315C-EE4B-5138-9D5E-FE3B6B6DE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568" y="3621505"/>
            <a:ext cx="4884820" cy="1792705"/>
          </a:xfrm>
        </p:spPr>
        <p:txBody>
          <a:bodyPr>
            <a:normAutofit/>
          </a:bodyPr>
          <a:lstStyle/>
          <a:p>
            <a:pPr algn="ctr"/>
            <a: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Национальный исследовательский университет «МЭИ»</a:t>
            </a:r>
            <a:endPara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Ванина. А.Ю. – студент каф. управления и интеллектуальных технологий,  </a:t>
            </a:r>
            <a:b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к.т.н. Мохов А.С.</a:t>
            </a:r>
            <a:endPara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70D20FD-2874-C00D-13AC-EF224809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81" y="411038"/>
            <a:ext cx="10803835" cy="129540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Мешок слов (</a:t>
            </a:r>
            <a:r>
              <a:rPr lang="en-US" sz="3200" dirty="0" err="1"/>
              <a:t>CountVectorizer</a:t>
            </a:r>
            <a:r>
              <a:rPr lang="ru-RU" sz="3200" dirty="0"/>
              <a:t>) и </a:t>
            </a:r>
            <a:r>
              <a:rPr lang="en-US" sz="3200" dirty="0" err="1"/>
              <a:t>tfidf</a:t>
            </a:r>
            <a:br>
              <a:rPr lang="ru-RU" sz="3200" dirty="0"/>
            </a:br>
            <a:r>
              <a:rPr lang="ru-RU" sz="3200" dirty="0"/>
              <a:t>Сравнение по точности (</a:t>
            </a:r>
            <a:r>
              <a:rPr lang="en-US" sz="3200" dirty="0"/>
              <a:t>accuracy</a:t>
            </a:r>
            <a:r>
              <a:rPr lang="ru-RU" sz="3200" dirty="0"/>
              <a:t>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48E563-DC7B-6522-3FF1-A584AB19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10" y="1518745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Лемматизация</a:t>
            </a:r>
            <a:endParaRPr lang="ru-RU" sz="28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32C5AF8-E9FE-D559-30FF-9BFB148E1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9604" y="167158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Стемминг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B94FD-2D7F-BE7B-223F-3EC862B38B3B}"/>
              </a:ext>
            </a:extLst>
          </p:cNvPr>
          <p:cNvSpPr txBox="1"/>
          <p:nvPr/>
        </p:nvSpPr>
        <p:spPr>
          <a:xfrm>
            <a:off x="3668565" y="2324940"/>
            <a:ext cx="4854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Логистическая регрессия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A3EAD-6B44-2A5A-3558-472E5D85A107}"/>
              </a:ext>
            </a:extLst>
          </p:cNvPr>
          <p:cNvSpPr txBox="1"/>
          <p:nvPr/>
        </p:nvSpPr>
        <p:spPr>
          <a:xfrm>
            <a:off x="1965993" y="2704787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4D7CC-0ED3-2A8F-B713-17600DA82559}"/>
              </a:ext>
            </a:extLst>
          </p:cNvPr>
          <p:cNvSpPr txBox="1"/>
          <p:nvPr/>
        </p:nvSpPr>
        <p:spPr>
          <a:xfrm>
            <a:off x="8905866" y="2704787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2B0D3-7EF3-B11F-9888-B9E52FE4366A}"/>
              </a:ext>
            </a:extLst>
          </p:cNvPr>
          <p:cNvSpPr txBox="1"/>
          <p:nvPr/>
        </p:nvSpPr>
        <p:spPr>
          <a:xfrm>
            <a:off x="3893985" y="3246983"/>
            <a:ext cx="4404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</a:t>
            </a:r>
            <a:r>
              <a:rPr lang="ru-RU" sz="2800" dirty="0"/>
              <a:t>-ближайших соседей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B6576-5513-032A-5E3B-6E5FC62DC324}"/>
              </a:ext>
            </a:extLst>
          </p:cNvPr>
          <p:cNvSpPr txBox="1"/>
          <p:nvPr/>
        </p:nvSpPr>
        <p:spPr>
          <a:xfrm>
            <a:off x="1965993" y="3744401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65%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025FB-C246-AA40-0331-AB605C5A2D94}"/>
              </a:ext>
            </a:extLst>
          </p:cNvPr>
          <p:cNvSpPr txBox="1"/>
          <p:nvPr/>
        </p:nvSpPr>
        <p:spPr>
          <a:xfrm>
            <a:off x="8819728" y="3738231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   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B1F93-AE79-FDA8-09F7-3D28181C07FE}"/>
              </a:ext>
            </a:extLst>
          </p:cNvPr>
          <p:cNvSpPr txBox="1"/>
          <p:nvPr/>
        </p:nvSpPr>
        <p:spPr>
          <a:xfrm>
            <a:off x="2200757" y="4377167"/>
            <a:ext cx="7790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Наивный байесовский классификатор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2BAA57-F8A4-0199-40D6-982EDF7ACFE0}"/>
              </a:ext>
            </a:extLst>
          </p:cNvPr>
          <p:cNvSpPr txBox="1"/>
          <p:nvPr/>
        </p:nvSpPr>
        <p:spPr>
          <a:xfrm>
            <a:off x="1965992" y="5124393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65%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00849-4567-FE66-9D74-DE1AC3D7A40B}"/>
              </a:ext>
            </a:extLst>
          </p:cNvPr>
          <p:cNvSpPr txBox="1"/>
          <p:nvPr/>
        </p:nvSpPr>
        <p:spPr>
          <a:xfrm>
            <a:off x="8905865" y="5124393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    - </a:t>
            </a:r>
          </a:p>
        </p:txBody>
      </p:sp>
    </p:spTree>
    <p:extLst>
      <p:ext uri="{BB962C8B-B14F-4D97-AF65-F5344CB8AC3E}">
        <p14:creationId xmlns:p14="http://schemas.microsoft.com/office/powerpoint/2010/main" val="376053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7A55B-01AD-21E0-AA33-1216E8A7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782" y="244767"/>
            <a:ext cx="8610600" cy="1295400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Мешок слов (</a:t>
            </a:r>
            <a:r>
              <a:rPr lang="en-US" sz="2800" dirty="0" err="1"/>
              <a:t>CountVectorizer</a:t>
            </a:r>
            <a:r>
              <a:rPr lang="ru-RU" sz="2800" dirty="0"/>
              <a:t>) и </a:t>
            </a:r>
            <a:r>
              <a:rPr lang="en-US" sz="2800" dirty="0" err="1"/>
              <a:t>tfidf</a:t>
            </a:r>
            <a:br>
              <a:rPr lang="ru-RU" sz="2800" dirty="0"/>
            </a:br>
            <a:r>
              <a:rPr lang="ru-RU" sz="2800" dirty="0"/>
              <a:t>Сравнение по точности (</a:t>
            </a:r>
            <a:r>
              <a:rPr lang="en-US" sz="2800" dirty="0"/>
              <a:t>accuracy</a:t>
            </a:r>
            <a:r>
              <a:rPr lang="ru-RU" sz="2800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A8061-C397-204C-39BB-CA37D828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7361" y="1416939"/>
            <a:ext cx="3792370" cy="957010"/>
          </a:xfrm>
        </p:spPr>
        <p:txBody>
          <a:bodyPr/>
          <a:lstStyle/>
          <a:p>
            <a:pPr algn="ctr"/>
            <a:r>
              <a:rPr lang="ru-RU" sz="2800" dirty="0" err="1"/>
              <a:t>Лемматизация</a:t>
            </a:r>
            <a:endParaRPr lang="ru-RU" sz="2800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EE4E11-90EE-DD8B-24F9-DFCAF5EA4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2082" y="1546492"/>
            <a:ext cx="5183188" cy="823912"/>
          </a:xfrm>
        </p:spPr>
        <p:txBody>
          <a:bodyPr/>
          <a:lstStyle/>
          <a:p>
            <a:pPr algn="ctr"/>
            <a:r>
              <a:rPr lang="ru-RU" sz="2800" dirty="0" err="1"/>
              <a:t>Стемминг</a:t>
            </a:r>
            <a:endParaRPr lang="ru-RU" sz="2800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3532B-4A0C-B6BD-BDE4-82879905F4C1}"/>
              </a:ext>
            </a:extLst>
          </p:cNvPr>
          <p:cNvSpPr txBox="1"/>
          <p:nvPr/>
        </p:nvSpPr>
        <p:spPr>
          <a:xfrm>
            <a:off x="4683526" y="1857054"/>
            <a:ext cx="3537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Случайный лес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3DBDD-35E6-E8D1-513D-406BD426DAFF}"/>
              </a:ext>
            </a:extLst>
          </p:cNvPr>
          <p:cNvSpPr txBox="1"/>
          <p:nvPr/>
        </p:nvSpPr>
        <p:spPr>
          <a:xfrm>
            <a:off x="2833709" y="2478009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B62D0-C4AE-5E72-76F5-3549442CA3E5}"/>
              </a:ext>
            </a:extLst>
          </p:cNvPr>
          <p:cNvSpPr txBox="1"/>
          <p:nvPr/>
        </p:nvSpPr>
        <p:spPr>
          <a:xfrm>
            <a:off x="8381227" y="2405322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pic>
        <p:nvPicPr>
          <p:cNvPr id="10" name="Рисунок 9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7A7208F0-3388-CA7B-23A7-793DAEDE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6" y="2980900"/>
            <a:ext cx="5563853" cy="3631264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2F29653-6715-4A06-16F3-C568964B3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1" t="47649" r="56515" b="325"/>
          <a:stretch/>
        </p:blipFill>
        <p:spPr bwMode="auto">
          <a:xfrm>
            <a:off x="6452082" y="2968016"/>
            <a:ext cx="5381078" cy="36441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730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8BC26DF-881C-85E8-F2A6-FBCB09D9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366" y="292098"/>
            <a:ext cx="8610600" cy="1295400"/>
          </a:xfrm>
        </p:spPr>
        <p:txBody>
          <a:bodyPr/>
          <a:lstStyle/>
          <a:p>
            <a:pPr algn="ctr"/>
            <a:r>
              <a:rPr lang="en-US" b="1" dirty="0"/>
              <a:t>RFECV</a:t>
            </a:r>
            <a:endParaRPr lang="ru-RU" b="1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CB3A75E3-4089-0821-79F4-A2A6E8C47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0970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Лемматизация</a:t>
            </a:r>
            <a:endParaRPr lang="ru-RU" sz="2800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1AEE687-CFC0-722A-48FF-36F515EE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09702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Стемминг</a:t>
            </a:r>
            <a:endParaRPr lang="ru-RU" sz="2800" dirty="0"/>
          </a:p>
        </p:txBody>
      </p:sp>
      <p:pic>
        <p:nvPicPr>
          <p:cNvPr id="13" name="Рисунок 12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3FC620D-59A9-7DD0-CDC2-214FFA4E4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14" r="20660"/>
          <a:stretch/>
        </p:blipFill>
        <p:spPr bwMode="auto">
          <a:xfrm>
            <a:off x="799259" y="2505075"/>
            <a:ext cx="5372941" cy="3413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A3C223D-319B-0BFD-CE13-08473DA84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14" r="20863" b="145"/>
          <a:stretch/>
        </p:blipFill>
        <p:spPr bwMode="auto">
          <a:xfrm>
            <a:off x="6349666" y="2505075"/>
            <a:ext cx="5369864" cy="3413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100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C8589-F269-7118-21FD-6212E1D7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97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Классификация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A41D3-070C-0711-201B-3CBB5285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506" y="1085485"/>
            <a:ext cx="2372644" cy="584775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 err="1"/>
              <a:t>Лемматизация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E2809E-38DD-E375-EE40-E1EA4F3E6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83655" y="1192961"/>
            <a:ext cx="2298206" cy="467776"/>
          </a:xfrm>
        </p:spPr>
        <p:txBody>
          <a:bodyPr>
            <a:noAutofit/>
          </a:bodyPr>
          <a:lstStyle/>
          <a:p>
            <a:r>
              <a:rPr lang="ru-RU" sz="2600" dirty="0" err="1"/>
              <a:t>Стемминг</a:t>
            </a:r>
            <a:endParaRPr lang="ru-RU" sz="260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8B38DFE-B6BD-B4F2-A89F-35178E98D864}"/>
              </a:ext>
            </a:extLst>
          </p:cNvPr>
          <p:cNvSpPr txBox="1">
            <a:spLocks/>
          </p:cNvSpPr>
          <p:nvPr/>
        </p:nvSpPr>
        <p:spPr>
          <a:xfrm>
            <a:off x="4093747" y="1482707"/>
            <a:ext cx="4004504" cy="584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0" dirty="0"/>
              <a:t>Логистическая регрессия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25401-469D-7DE4-0BA1-6E55ECBEC897}"/>
              </a:ext>
            </a:extLst>
          </p:cNvPr>
          <p:cNvSpPr txBox="1"/>
          <p:nvPr/>
        </p:nvSpPr>
        <p:spPr>
          <a:xfrm>
            <a:off x="2189421" y="1826273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59187-4F53-C81F-7D8E-FCA5BB6891FA}"/>
              </a:ext>
            </a:extLst>
          </p:cNvPr>
          <p:cNvSpPr txBox="1"/>
          <p:nvPr/>
        </p:nvSpPr>
        <p:spPr>
          <a:xfrm>
            <a:off x="8742524" y="1844284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88%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985CEB3-9EBB-EB6A-935D-DD255E2BBDCE}"/>
              </a:ext>
            </a:extLst>
          </p:cNvPr>
          <p:cNvSpPr txBox="1">
            <a:spLocks/>
          </p:cNvSpPr>
          <p:nvPr/>
        </p:nvSpPr>
        <p:spPr>
          <a:xfrm>
            <a:off x="4796377" y="2163073"/>
            <a:ext cx="2599243" cy="584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0" dirty="0"/>
              <a:t>Случайный лес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FE92A-00F8-CA19-AC44-3975B93E4754}"/>
              </a:ext>
            </a:extLst>
          </p:cNvPr>
          <p:cNvSpPr txBox="1"/>
          <p:nvPr/>
        </p:nvSpPr>
        <p:spPr>
          <a:xfrm>
            <a:off x="2189421" y="2520438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71854-9CD5-01A9-9C23-73C16DEB46ED}"/>
              </a:ext>
            </a:extLst>
          </p:cNvPr>
          <p:cNvSpPr txBox="1"/>
          <p:nvPr/>
        </p:nvSpPr>
        <p:spPr>
          <a:xfrm>
            <a:off x="8742523" y="2516564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pic>
        <p:nvPicPr>
          <p:cNvPr id="14" name="Рисунок 13" descr="Изображение выглядит как текст, снимок экрана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9FA74BD3-E83E-CCD9-C76A-9D2F3807D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68" r="56820"/>
          <a:stretch/>
        </p:blipFill>
        <p:spPr>
          <a:xfrm>
            <a:off x="534995" y="3114993"/>
            <a:ext cx="5034566" cy="3541649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75FA063-7DF3-9D94-3905-4EB4CEDF6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50" r="58641"/>
          <a:stretch/>
        </p:blipFill>
        <p:spPr>
          <a:xfrm>
            <a:off x="6712644" y="3166732"/>
            <a:ext cx="5034566" cy="34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3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C8589-F269-7118-21FD-6212E1D7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97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Fast text</a:t>
            </a:r>
            <a:endParaRPr lang="ru-RU" sz="4800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A41D3-070C-0711-201B-3CBB5285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471" y="1165708"/>
            <a:ext cx="4632192" cy="58477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dirty="0"/>
              <a:t>Обучение на исходной выборке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E2809E-38DD-E375-EE40-E1EA4F3E6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19842" y="1027587"/>
            <a:ext cx="5299643" cy="861016"/>
          </a:xfrm>
        </p:spPr>
        <p:txBody>
          <a:bodyPr>
            <a:noAutofit/>
          </a:bodyPr>
          <a:lstStyle/>
          <a:p>
            <a:r>
              <a:rPr lang="ru-RU" sz="2000" dirty="0"/>
              <a:t>Обучение используя </a:t>
            </a:r>
            <a:r>
              <a:rPr lang="ru-RU" sz="2000" dirty="0" err="1"/>
              <a:t>предобученную</a:t>
            </a:r>
            <a:r>
              <a:rPr lang="ru-RU" sz="2000" dirty="0"/>
              <a:t> модель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8B38DFE-B6BD-B4F2-A89F-35178E98D864}"/>
              </a:ext>
            </a:extLst>
          </p:cNvPr>
          <p:cNvSpPr txBox="1">
            <a:spLocks/>
          </p:cNvSpPr>
          <p:nvPr/>
        </p:nvSpPr>
        <p:spPr>
          <a:xfrm>
            <a:off x="4064568" y="5016892"/>
            <a:ext cx="4004504" cy="584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0" dirty="0"/>
              <a:t>Логистическая регрессия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25401-469D-7DE4-0BA1-6E55ECBEC897}"/>
              </a:ext>
            </a:extLst>
          </p:cNvPr>
          <p:cNvSpPr txBox="1"/>
          <p:nvPr/>
        </p:nvSpPr>
        <p:spPr>
          <a:xfrm>
            <a:off x="2189421" y="5309279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</a:t>
            </a:r>
            <a:r>
              <a:rPr lang="en-US" sz="3200" dirty="0"/>
              <a:t>5</a:t>
            </a:r>
            <a:r>
              <a:rPr lang="ru-RU" sz="3200" dirty="0"/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59187-4F53-C81F-7D8E-FCA5BB6891FA}"/>
              </a:ext>
            </a:extLst>
          </p:cNvPr>
          <p:cNvSpPr txBox="1"/>
          <p:nvPr/>
        </p:nvSpPr>
        <p:spPr>
          <a:xfrm>
            <a:off x="8742524" y="5327290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85%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985CEB3-9EBB-EB6A-935D-DD255E2BBDCE}"/>
              </a:ext>
            </a:extLst>
          </p:cNvPr>
          <p:cNvSpPr txBox="1">
            <a:spLocks/>
          </p:cNvSpPr>
          <p:nvPr/>
        </p:nvSpPr>
        <p:spPr>
          <a:xfrm>
            <a:off x="4796377" y="5646079"/>
            <a:ext cx="2599243" cy="584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0" dirty="0"/>
              <a:t>Случайный лес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FE92A-00F8-CA19-AC44-3975B93E4754}"/>
              </a:ext>
            </a:extLst>
          </p:cNvPr>
          <p:cNvSpPr txBox="1"/>
          <p:nvPr/>
        </p:nvSpPr>
        <p:spPr>
          <a:xfrm>
            <a:off x="2189421" y="6003444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8</a:t>
            </a:r>
            <a:r>
              <a:rPr lang="en-US" sz="3200" dirty="0"/>
              <a:t>0</a:t>
            </a:r>
            <a:r>
              <a:rPr lang="ru-RU" sz="3200" dirty="0"/>
              <a:t>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71854-9CD5-01A9-9C23-73C16DEB46ED}"/>
              </a:ext>
            </a:extLst>
          </p:cNvPr>
          <p:cNvSpPr txBox="1"/>
          <p:nvPr/>
        </p:nvSpPr>
        <p:spPr>
          <a:xfrm>
            <a:off x="8742523" y="5999570"/>
            <a:ext cx="974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79%</a:t>
            </a:r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2FB650C-2AAE-1683-12E3-1F21766B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71" y="1920944"/>
            <a:ext cx="4481603" cy="319144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B8D7C98-8167-4845-81D4-96F3A4427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015" y="1920944"/>
            <a:ext cx="4633957" cy="3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1AD7AF-3A60-4C4F-979F-367102EFD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77C8A-E75D-4FB9-8BA0-1FC84344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D5A4F4-D4E3-46DE-875C-AD1C203E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>
            <a:off x="-1232293" y="1252715"/>
            <a:ext cx="4587300" cy="212271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BD1DD2-85A0-4736-89A9-C9D793DCA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36996" y="1216990"/>
            <a:ext cx="4587300" cy="2122714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E71BE-ED62-DB2D-7396-296F239C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32115"/>
            <a:ext cx="9448800" cy="311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В</a:t>
            </a:r>
            <a:r>
              <a:rPr lang="ru-RU" sz="5400" dirty="0"/>
              <a:t>ы</a:t>
            </a:r>
            <a:r>
              <a:rPr lang="en-US" sz="5400" dirty="0" err="1"/>
              <a:t>вод</a:t>
            </a:r>
            <a:r>
              <a:rPr lang="ru-RU" sz="5400" dirty="0"/>
              <a:t> по всей работе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623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632EB-2F62-A6BA-F9BB-98F3B43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6210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Что такое сентимент анализ?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4FEC7-911F-031F-0255-0DD3CFAF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35085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Анализ тональности - определение полярности эмоциональных оценок в исследуемом тексте, который содержит мнения, эмоции, отношение автора к сущностям, личностям, вопросам, событиям. </a:t>
            </a:r>
          </a:p>
          <a:p>
            <a:pPr marL="0" indent="0">
              <a:buNone/>
            </a:pPr>
            <a:r>
              <a:rPr lang="ru-RU" sz="2800" dirty="0"/>
              <a:t>То есть перед мной стоит задача бинарной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7320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6F5A9-7CB4-891B-C8D2-2F4D57B4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3" y="645104"/>
            <a:ext cx="10823713" cy="129302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этапы решения поставленной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BB6406-D582-72C5-0865-7154DFF0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2466474"/>
            <a:ext cx="10515600" cy="300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ru-RU" sz="2800" dirty="0"/>
              <a:t>Предварительный анализ</a:t>
            </a:r>
            <a:endParaRPr lang="en-US" sz="2800" dirty="0"/>
          </a:p>
          <a:p>
            <a:pPr lvl="1"/>
            <a:r>
              <a:rPr lang="ru-RU" sz="2600" dirty="0"/>
              <a:t>Изучение структуры исходных данных</a:t>
            </a:r>
          </a:p>
          <a:p>
            <a:pPr lvl="1"/>
            <a:r>
              <a:rPr lang="ru-RU" sz="2600" dirty="0"/>
              <a:t>Предварительная обработка</a:t>
            </a:r>
          </a:p>
          <a:p>
            <a:pPr lvl="1"/>
            <a:r>
              <a:rPr lang="ru-RU" sz="2600" dirty="0"/>
              <a:t>Визуализация</a:t>
            </a: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ru-RU" sz="2800" dirty="0"/>
              <a:t>Приведение текста к математическому виду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</a:t>
            </a:r>
            <a:r>
              <a:rPr lang="ru-RU" sz="2800" dirty="0"/>
              <a:t>Классификация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7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7C926-617E-EABD-301E-2E9BEFA5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4" y="365126"/>
            <a:ext cx="11022771" cy="922254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/>
              <a:t>Исходные данные (</a:t>
            </a:r>
            <a:r>
              <a:rPr lang="en-US" sz="3600" dirty="0"/>
              <a:t>Large Movie Review Dataset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A4DFE-3468-6ACD-1EAB-560B2818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380"/>
            <a:ext cx="10515600" cy="1687596"/>
          </a:xfrm>
        </p:spPr>
        <p:txBody>
          <a:bodyPr>
            <a:noAutofit/>
          </a:bodyPr>
          <a:lstStyle/>
          <a:p>
            <a:r>
              <a:rPr lang="ru-RU" sz="2800" dirty="0"/>
              <a:t>Всего отзывов – 50 000 </a:t>
            </a:r>
          </a:p>
          <a:p>
            <a:r>
              <a:rPr lang="ru-RU" sz="2800" dirty="0"/>
              <a:t>Отрицательные/положительные – 50% / 50%</a:t>
            </a:r>
          </a:p>
          <a:p>
            <a:r>
              <a:rPr lang="ru-RU" sz="2800" dirty="0"/>
              <a:t>Тестовая/обучающая выборки – 50% /50%</a:t>
            </a:r>
          </a:p>
          <a:p>
            <a:endParaRPr lang="ru-RU" sz="2400" dirty="0"/>
          </a:p>
          <a:p>
            <a:r>
              <a:rPr lang="ru-RU" sz="2400" dirty="0"/>
              <a:t>Пример отзывов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440E8-F5AF-1472-6A1A-BA135C92E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94"/>
          <a:stretch/>
        </p:blipFill>
        <p:spPr>
          <a:xfrm>
            <a:off x="280486" y="2897022"/>
            <a:ext cx="11326897" cy="16875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B9DB10-B8CA-897F-7BE8-F83EC4B4E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76"/>
          <a:stretch/>
        </p:blipFill>
        <p:spPr>
          <a:xfrm>
            <a:off x="1365709" y="4786265"/>
            <a:ext cx="10731107" cy="12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59FE8-AD6D-C841-F8BF-0B09A608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826"/>
            <a:ext cx="10515599" cy="114393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Предварительная обработка текста</a:t>
            </a:r>
            <a:br>
              <a:rPr lang="ru-RU" sz="3200" dirty="0"/>
            </a:br>
            <a:r>
              <a:rPr lang="ru-RU" sz="3200" dirty="0"/>
              <a:t>(1-ый этап)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8A54D-18CC-CBAA-4437-98A48641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3" y="1778232"/>
            <a:ext cx="6092687" cy="3915026"/>
          </a:xfrm>
        </p:spPr>
        <p:txBody>
          <a:bodyPr>
            <a:normAutofit/>
          </a:bodyPr>
          <a:lstStyle/>
          <a:p>
            <a:r>
              <a:rPr lang="ru-RU" sz="2800" dirty="0"/>
              <a:t>Нижний регистр</a:t>
            </a:r>
          </a:p>
          <a:p>
            <a:r>
              <a:rPr lang="ru-RU" sz="2800" dirty="0"/>
              <a:t>Удаление знаков препинания</a:t>
            </a:r>
          </a:p>
          <a:p>
            <a:r>
              <a:rPr lang="ru-RU" sz="2800" dirty="0"/>
              <a:t>Работа со стоп словами</a:t>
            </a:r>
          </a:p>
          <a:p>
            <a:r>
              <a:rPr lang="ru-RU" sz="2800" dirty="0"/>
              <a:t>Обработка отрицаний</a:t>
            </a:r>
          </a:p>
          <a:p>
            <a:pPr lvl="1"/>
            <a:r>
              <a:rPr lang="en-US" sz="2800" dirty="0"/>
              <a:t>This movie is not bad</a:t>
            </a:r>
            <a:endParaRPr lang="ru-RU" sz="2800" dirty="0"/>
          </a:p>
          <a:p>
            <a:pPr lvl="1"/>
            <a:r>
              <a:rPr lang="en-US" sz="2800" dirty="0"/>
              <a:t>I didn’t like this movie</a:t>
            </a:r>
            <a:endParaRPr lang="ru-RU" sz="2600" dirty="0"/>
          </a:p>
          <a:p>
            <a:r>
              <a:rPr lang="ru-RU" sz="2800" dirty="0" err="1"/>
              <a:t>Лемматизация</a:t>
            </a:r>
            <a:r>
              <a:rPr lang="ru-RU" sz="2800" dirty="0"/>
              <a:t>/</a:t>
            </a:r>
            <a:r>
              <a:rPr lang="ru-RU" sz="2800" dirty="0" err="1"/>
              <a:t>стемминг</a:t>
            </a:r>
            <a:endParaRPr lang="ru-RU" sz="2800" dirty="0"/>
          </a:p>
        </p:txBody>
      </p:sp>
      <p:pic>
        <p:nvPicPr>
          <p:cNvPr id="1028" name="Picture 4" descr="Предварительный анализ текста до перевода">
            <a:extLst>
              <a:ext uri="{FF2B5EF4-FFF2-40B4-BE49-F238E27FC236}">
                <a16:creationId xmlns:a16="http://schemas.microsoft.com/office/drawing/2014/main" id="{4DE59A4A-3B82-5925-BEC0-D3F82DDF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43" y="1623951"/>
            <a:ext cx="5199797" cy="44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4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A1728-2CA6-826B-589D-88794A71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52" y="639315"/>
            <a:ext cx="10412896" cy="129302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Результат Предварительная обработка текста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B54FE-6526-FE8F-B606-583384CE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92" y="1873838"/>
            <a:ext cx="10820400" cy="4024125"/>
          </a:xfrm>
        </p:spPr>
        <p:txBody>
          <a:bodyPr/>
          <a:lstStyle/>
          <a:p>
            <a:r>
              <a:rPr lang="ru-RU" sz="2800" dirty="0"/>
              <a:t>Было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sz="2800" dirty="0"/>
          </a:p>
          <a:p>
            <a:r>
              <a:rPr lang="ru-RU" sz="2800" dirty="0"/>
              <a:t>Стало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A9D72-B5EB-D9A7-F6FA-F1ADC724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0" y="4689229"/>
            <a:ext cx="11326897" cy="12210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E64FEF-19F4-1C68-FF33-4487FABF6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94"/>
          <a:stretch/>
        </p:blipFill>
        <p:spPr>
          <a:xfrm>
            <a:off x="229011" y="2323068"/>
            <a:ext cx="11326897" cy="16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4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A96C60-7EB4-2466-8443-D94703D1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69345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Визуализация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47FAEA-DB55-8EB1-A149-1A62CDDD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810" y="1767013"/>
            <a:ext cx="5079991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2800" b="0" dirty="0"/>
              <a:t>Тестовая выборка		</a:t>
            </a:r>
            <a:r>
              <a:rPr lang="ru-RU" dirty="0"/>
              <a:t>		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A8D641B-98EC-1B31-FDE7-0296994A5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6626"/>
            <a:ext cx="5183188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2800" b="0" dirty="0"/>
              <a:t>Обучающая выборка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F25200-CC16-372D-2809-0E2F14490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083" y="2505075"/>
            <a:ext cx="4852750" cy="368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3983331-C75E-C644-5A03-19C732FB9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67" y="2505074"/>
            <a:ext cx="4851373" cy="3684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80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EC44C82-6A98-7238-1122-E27B93C7E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8005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Положительные отзывы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3724B5-0EFE-6354-610E-F80FD65F1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496637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Отрицательные отзывы</a:t>
            </a: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505B984-5381-DEBC-10AE-AEEA70147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" t="37433" r="69440" b="4421"/>
          <a:stretch/>
        </p:blipFill>
        <p:spPr bwMode="auto">
          <a:xfrm>
            <a:off x="893520" y="1784683"/>
            <a:ext cx="5054175" cy="3834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7BC5EAB-65B0-01DB-8850-A88BC4680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6" t="37142" r="69214" b="5796"/>
          <a:stretch/>
        </p:blipFill>
        <p:spPr bwMode="auto">
          <a:xfrm>
            <a:off x="6637167" y="1784683"/>
            <a:ext cx="5127211" cy="3834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196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562918-0FC7-4021-DE04-3CF73AC4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722"/>
            <a:ext cx="10668000" cy="1293028"/>
          </a:xfrm>
        </p:spPr>
        <p:txBody>
          <a:bodyPr/>
          <a:lstStyle/>
          <a:p>
            <a:r>
              <a:rPr lang="ru-RU" dirty="0"/>
              <a:t>Преобразование текста в цифры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F2C72A0-28EF-19ED-3748-458A5C7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379"/>
            <a:ext cx="10515600" cy="1134143"/>
          </a:xfrm>
        </p:spPr>
        <p:txBody>
          <a:bodyPr>
            <a:normAutofit/>
          </a:bodyPr>
          <a:lstStyle/>
          <a:p>
            <a:r>
              <a:rPr lang="ru-RU" sz="2800" dirty="0"/>
              <a:t>Мешок слов (</a:t>
            </a:r>
            <a:r>
              <a:rPr lang="en-US" sz="2800" dirty="0" err="1"/>
              <a:t>CountVectorizer</a:t>
            </a:r>
            <a:r>
              <a:rPr lang="ru-RU" sz="2800" dirty="0"/>
              <a:t>) и </a:t>
            </a:r>
            <a:r>
              <a:rPr lang="en-US" sz="2800" dirty="0" err="1"/>
              <a:t>tfidf</a:t>
            </a:r>
            <a:endParaRPr lang="ru-RU" sz="2800" dirty="0"/>
          </a:p>
          <a:p>
            <a:r>
              <a:rPr lang="en-US" sz="2800" dirty="0" err="1"/>
              <a:t>fasttext</a:t>
            </a:r>
            <a:endParaRPr lang="ru-RU" sz="2800" dirty="0"/>
          </a:p>
        </p:txBody>
      </p:sp>
      <p:sp>
        <p:nvSpPr>
          <p:cNvPr id="9" name="Заголовок 6">
            <a:extLst>
              <a:ext uri="{FF2B5EF4-FFF2-40B4-BE49-F238E27FC236}">
                <a16:creationId xmlns:a16="http://schemas.microsoft.com/office/drawing/2014/main" id="{F955AA2D-68AC-FB60-89C1-737AD9E30489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Классификаторы</a:t>
            </a:r>
          </a:p>
        </p:txBody>
      </p:sp>
      <p:sp>
        <p:nvSpPr>
          <p:cNvPr id="10" name="Объект 7">
            <a:extLst>
              <a:ext uri="{FF2B5EF4-FFF2-40B4-BE49-F238E27FC236}">
                <a16:creationId xmlns:a16="http://schemas.microsoft.com/office/drawing/2014/main" id="{4A74F7D8-5799-FB20-E698-C35899B3748A}"/>
              </a:ext>
            </a:extLst>
          </p:cNvPr>
          <p:cNvSpPr txBox="1">
            <a:spLocks/>
          </p:cNvSpPr>
          <p:nvPr/>
        </p:nvSpPr>
        <p:spPr>
          <a:xfrm>
            <a:off x="838200" y="4243469"/>
            <a:ext cx="10515600" cy="1937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Логистическая регрессия</a:t>
            </a:r>
          </a:p>
          <a:p>
            <a:r>
              <a:rPr lang="ru-RU" dirty="0"/>
              <a:t>Случайный лес</a:t>
            </a:r>
          </a:p>
          <a:p>
            <a:r>
              <a:rPr lang="en-US" dirty="0"/>
              <a:t>K-</a:t>
            </a:r>
            <a:r>
              <a:rPr lang="ru-RU" dirty="0"/>
              <a:t>ближайших соседей</a:t>
            </a:r>
          </a:p>
          <a:p>
            <a:r>
              <a:rPr lang="ru-RU" dirty="0"/>
              <a:t>Наивный байесовский классификатор</a:t>
            </a:r>
          </a:p>
        </p:txBody>
      </p:sp>
    </p:spTree>
    <p:extLst>
      <p:ext uri="{BB962C8B-B14F-4D97-AF65-F5344CB8AC3E}">
        <p14:creationId xmlns:p14="http://schemas.microsoft.com/office/powerpoint/2010/main" val="154816544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373</TotalTime>
  <Words>330</Words>
  <Application>Microsoft Office PowerPoint</Application>
  <PresentationFormat>Широкоэкранный</PresentationFormat>
  <Paragraphs>87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След самолета</vt:lpstr>
      <vt:lpstr>СРАВНЕНИЕ ПОДХОДОВ К СЕНТИМЕНТ-АНАЛИЗУ ТЕКСТОВ    Comparison of text sentiment-analysis approaches</vt:lpstr>
      <vt:lpstr>Что такое сентимент анализ?</vt:lpstr>
      <vt:lpstr>Основные этапы решения поставленной задачи </vt:lpstr>
      <vt:lpstr>Исходные данные (Large Movie Review Dataset)</vt:lpstr>
      <vt:lpstr>Предварительная обработка текста (1-ый этап)</vt:lpstr>
      <vt:lpstr>Результат Предварительная обработка текста </vt:lpstr>
      <vt:lpstr>Визуализация</vt:lpstr>
      <vt:lpstr>Презентация PowerPoint</vt:lpstr>
      <vt:lpstr>Преобразование текста в цифры</vt:lpstr>
      <vt:lpstr>Мешок слов (CountVectorizer) и tfidf Сравнение по точности (accuracy)</vt:lpstr>
      <vt:lpstr>Мешок слов (CountVectorizer) и tfidf Сравнение по точности (accuracy)</vt:lpstr>
      <vt:lpstr>RFECV</vt:lpstr>
      <vt:lpstr>Классификация</vt:lpstr>
      <vt:lpstr>Fast text</vt:lpstr>
      <vt:lpstr>Вывод по всей работе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Сентимент-анализ отзывов на фильмы </dc:title>
  <dc:creator>vanina.alexandra@outlook.com</dc:creator>
  <cp:lastModifiedBy>Александра Ванина</cp:lastModifiedBy>
  <cp:revision>7</cp:revision>
  <dcterms:created xsi:type="dcterms:W3CDTF">2023-05-02T09:27:32Z</dcterms:created>
  <dcterms:modified xsi:type="dcterms:W3CDTF">2023-08-29T09:29:22Z</dcterms:modified>
</cp:coreProperties>
</file>