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4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1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4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01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8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2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7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8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9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47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8988-3BB3-4CB9-8972-04DC7D5E8CA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1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7040-FFFA-80FD-CCFD-05CEB1AA2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Сентимент-анализ отзывов на фильмы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C3315C-EE4B-5138-9D5E-FE3B6B6D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538" y="3826042"/>
            <a:ext cx="9144000" cy="830179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Ванина Александра</a:t>
            </a:r>
          </a:p>
          <a:p>
            <a:pPr algn="r"/>
            <a:r>
              <a:rPr lang="ru-RU" sz="2000" dirty="0"/>
              <a:t>А-01-20</a:t>
            </a:r>
          </a:p>
        </p:txBody>
      </p:sp>
    </p:spTree>
    <p:extLst>
      <p:ext uri="{BB962C8B-B14F-4D97-AF65-F5344CB8AC3E}">
        <p14:creationId xmlns:p14="http://schemas.microsoft.com/office/powerpoint/2010/main" val="8901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70D20FD-2874-C00D-13AC-EF224809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81" y="411038"/>
            <a:ext cx="10803835" cy="129540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Мешок слов (</a:t>
            </a:r>
            <a:r>
              <a:rPr lang="en-US" sz="3200" dirty="0" err="1"/>
              <a:t>CountVectorizer</a:t>
            </a:r>
            <a:r>
              <a:rPr lang="ru-RU" sz="3200" dirty="0"/>
              <a:t>) и </a:t>
            </a:r>
            <a:r>
              <a:rPr lang="en-US" sz="3200" dirty="0" err="1"/>
              <a:t>tfidf</a:t>
            </a:r>
            <a:br>
              <a:rPr lang="ru-RU" sz="3200" dirty="0"/>
            </a:br>
            <a:r>
              <a:rPr lang="ru-RU" sz="3200" dirty="0"/>
              <a:t>Сравнение по точности (</a:t>
            </a:r>
            <a:r>
              <a:rPr lang="en-US" sz="3200" dirty="0"/>
              <a:t>accuracy</a:t>
            </a:r>
            <a:r>
              <a:rPr lang="ru-RU" sz="3200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48E563-DC7B-6522-3FF1-A584AB19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10" y="1518745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Лемматизация</a:t>
            </a:r>
            <a:endParaRPr lang="ru-RU" sz="28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32C5AF8-E9FE-D559-30FF-9BFB148E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9604" y="167158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Стемминг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B94FD-2D7F-BE7B-223F-3EC862B38B3B}"/>
              </a:ext>
            </a:extLst>
          </p:cNvPr>
          <p:cNvSpPr txBox="1"/>
          <p:nvPr/>
        </p:nvSpPr>
        <p:spPr>
          <a:xfrm>
            <a:off x="3668565" y="2324940"/>
            <a:ext cx="4854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Логистическая регрессия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A3EAD-6B44-2A5A-3558-472E5D85A107}"/>
              </a:ext>
            </a:extLst>
          </p:cNvPr>
          <p:cNvSpPr txBox="1"/>
          <p:nvPr/>
        </p:nvSpPr>
        <p:spPr>
          <a:xfrm>
            <a:off x="1965993" y="2704787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4D7CC-0ED3-2A8F-B713-17600DA82559}"/>
              </a:ext>
            </a:extLst>
          </p:cNvPr>
          <p:cNvSpPr txBox="1"/>
          <p:nvPr/>
        </p:nvSpPr>
        <p:spPr>
          <a:xfrm>
            <a:off x="8905866" y="2704787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2B0D3-7EF3-B11F-9888-B9E52FE4366A}"/>
              </a:ext>
            </a:extLst>
          </p:cNvPr>
          <p:cNvSpPr txBox="1"/>
          <p:nvPr/>
        </p:nvSpPr>
        <p:spPr>
          <a:xfrm>
            <a:off x="3893985" y="3246983"/>
            <a:ext cx="4404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</a:t>
            </a:r>
            <a:r>
              <a:rPr lang="ru-RU" sz="2800" dirty="0"/>
              <a:t>-ближайших соседей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B6576-5513-032A-5E3B-6E5FC62DC324}"/>
              </a:ext>
            </a:extLst>
          </p:cNvPr>
          <p:cNvSpPr txBox="1"/>
          <p:nvPr/>
        </p:nvSpPr>
        <p:spPr>
          <a:xfrm>
            <a:off x="1965993" y="3744401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65%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25FB-C246-AA40-0331-AB605C5A2D94}"/>
              </a:ext>
            </a:extLst>
          </p:cNvPr>
          <p:cNvSpPr txBox="1"/>
          <p:nvPr/>
        </p:nvSpPr>
        <p:spPr>
          <a:xfrm>
            <a:off x="8819728" y="3738231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   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B1F93-AE79-FDA8-09F7-3D28181C07FE}"/>
              </a:ext>
            </a:extLst>
          </p:cNvPr>
          <p:cNvSpPr txBox="1"/>
          <p:nvPr/>
        </p:nvSpPr>
        <p:spPr>
          <a:xfrm>
            <a:off x="2200757" y="4377167"/>
            <a:ext cx="779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Наивный байесовский классификатор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BAA57-F8A4-0199-40D6-982EDF7ACFE0}"/>
              </a:ext>
            </a:extLst>
          </p:cNvPr>
          <p:cNvSpPr txBox="1"/>
          <p:nvPr/>
        </p:nvSpPr>
        <p:spPr>
          <a:xfrm>
            <a:off x="1965992" y="5124393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65%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00849-4567-FE66-9D74-DE1AC3D7A40B}"/>
              </a:ext>
            </a:extLst>
          </p:cNvPr>
          <p:cNvSpPr txBox="1"/>
          <p:nvPr/>
        </p:nvSpPr>
        <p:spPr>
          <a:xfrm>
            <a:off x="8905865" y="5124393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76053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7A55B-01AD-21E0-AA33-1216E8A7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782" y="244767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Мешок слов (</a:t>
            </a:r>
            <a:r>
              <a:rPr lang="en-US" sz="2800" dirty="0" err="1"/>
              <a:t>CountVectorizer</a:t>
            </a:r>
            <a:r>
              <a:rPr lang="ru-RU" sz="2800" dirty="0"/>
              <a:t>) и </a:t>
            </a:r>
            <a:r>
              <a:rPr lang="en-US" sz="2800" dirty="0" err="1"/>
              <a:t>tfidf</a:t>
            </a:r>
            <a:br>
              <a:rPr lang="ru-RU" sz="2800" dirty="0"/>
            </a:br>
            <a:r>
              <a:rPr lang="ru-RU" sz="2800" dirty="0"/>
              <a:t>Сравнение по точности (</a:t>
            </a:r>
            <a:r>
              <a:rPr lang="en-US" sz="2800" dirty="0"/>
              <a:t>accuracy</a:t>
            </a:r>
            <a:r>
              <a:rPr lang="ru-RU" sz="2800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A8061-C397-204C-39BB-CA37D828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7361" y="1416939"/>
            <a:ext cx="3792370" cy="957010"/>
          </a:xfrm>
        </p:spPr>
        <p:txBody>
          <a:bodyPr/>
          <a:lstStyle/>
          <a:p>
            <a:pPr algn="ctr"/>
            <a:r>
              <a:rPr lang="ru-RU" sz="2800" dirty="0" err="1"/>
              <a:t>Лемматизация</a:t>
            </a:r>
            <a:endParaRPr lang="ru-RU" sz="28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EE4E11-90EE-DD8B-24F9-DFCAF5EA4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2082" y="1546492"/>
            <a:ext cx="5183188" cy="823912"/>
          </a:xfrm>
        </p:spPr>
        <p:txBody>
          <a:bodyPr/>
          <a:lstStyle/>
          <a:p>
            <a:pPr algn="ctr"/>
            <a:r>
              <a:rPr lang="ru-RU" sz="2800" dirty="0" err="1"/>
              <a:t>Стемминг</a:t>
            </a:r>
            <a:endParaRPr lang="ru-RU" sz="2800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3532B-4A0C-B6BD-BDE4-82879905F4C1}"/>
              </a:ext>
            </a:extLst>
          </p:cNvPr>
          <p:cNvSpPr txBox="1"/>
          <p:nvPr/>
        </p:nvSpPr>
        <p:spPr>
          <a:xfrm>
            <a:off x="4683526" y="1857054"/>
            <a:ext cx="3537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Случайный лес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3DBDD-35E6-E8D1-513D-406BD426DAFF}"/>
              </a:ext>
            </a:extLst>
          </p:cNvPr>
          <p:cNvSpPr txBox="1"/>
          <p:nvPr/>
        </p:nvSpPr>
        <p:spPr>
          <a:xfrm>
            <a:off x="2833709" y="2478009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B62D0-C4AE-5E72-76F5-3549442CA3E5}"/>
              </a:ext>
            </a:extLst>
          </p:cNvPr>
          <p:cNvSpPr txBox="1"/>
          <p:nvPr/>
        </p:nvSpPr>
        <p:spPr>
          <a:xfrm>
            <a:off x="8381227" y="2405322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pic>
        <p:nvPicPr>
          <p:cNvPr id="10" name="Рисунок 9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7A7208F0-3388-CA7B-23A7-793DAEDE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6" y="2980900"/>
            <a:ext cx="5563853" cy="363126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2F29653-6715-4A06-16F3-C568964B3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1" t="47649" r="56515" b="325"/>
          <a:stretch/>
        </p:blipFill>
        <p:spPr bwMode="auto">
          <a:xfrm>
            <a:off x="6452082" y="2968016"/>
            <a:ext cx="5381078" cy="3644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73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8BC26DF-881C-85E8-F2A6-FBCB09D9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66" y="292098"/>
            <a:ext cx="8610600" cy="1295400"/>
          </a:xfrm>
        </p:spPr>
        <p:txBody>
          <a:bodyPr/>
          <a:lstStyle/>
          <a:p>
            <a:pPr algn="ctr"/>
            <a:r>
              <a:rPr lang="en-US" b="1" dirty="0"/>
              <a:t>RFECV</a:t>
            </a:r>
            <a:endParaRPr lang="ru-RU" b="1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B3A75E3-4089-0821-79F4-A2A6E8C4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0970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Лемматизация</a:t>
            </a:r>
            <a:endParaRPr lang="ru-RU" sz="280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1AEE687-CFC0-722A-48FF-36F515EE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0970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Стемминг</a:t>
            </a:r>
            <a:endParaRPr lang="ru-RU" sz="2800" dirty="0"/>
          </a:p>
        </p:txBody>
      </p:sp>
      <p:pic>
        <p:nvPicPr>
          <p:cNvPr id="13" name="Рисунок 12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3FC620D-59A9-7DD0-CDC2-214FFA4E4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4" r="20660"/>
          <a:stretch/>
        </p:blipFill>
        <p:spPr bwMode="auto">
          <a:xfrm>
            <a:off x="799259" y="2505075"/>
            <a:ext cx="5372941" cy="3413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A3C223D-319B-0BFD-CE13-08473DA8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4" r="20863" b="145"/>
          <a:stretch/>
        </p:blipFill>
        <p:spPr bwMode="auto">
          <a:xfrm>
            <a:off x="6349666" y="2505075"/>
            <a:ext cx="5369864" cy="3413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00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8589-F269-7118-21FD-6212E1D7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7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Классификация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A41D3-070C-0711-201B-3CBB5285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506" y="1085485"/>
            <a:ext cx="2372644" cy="584775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err="1"/>
              <a:t>Лемматизация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E2809E-38DD-E375-EE40-E1EA4F3E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83655" y="1192961"/>
            <a:ext cx="2298206" cy="467776"/>
          </a:xfrm>
        </p:spPr>
        <p:txBody>
          <a:bodyPr>
            <a:noAutofit/>
          </a:bodyPr>
          <a:lstStyle/>
          <a:p>
            <a:r>
              <a:rPr lang="ru-RU" sz="2600" dirty="0" err="1"/>
              <a:t>Стемминг</a:t>
            </a:r>
            <a:endParaRPr lang="ru-RU" sz="260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8B38DFE-B6BD-B4F2-A89F-35178E98D864}"/>
              </a:ext>
            </a:extLst>
          </p:cNvPr>
          <p:cNvSpPr txBox="1">
            <a:spLocks/>
          </p:cNvSpPr>
          <p:nvPr/>
        </p:nvSpPr>
        <p:spPr>
          <a:xfrm>
            <a:off x="4093747" y="1482707"/>
            <a:ext cx="4004504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Логистическая регрессия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25401-469D-7DE4-0BA1-6E55ECBEC897}"/>
              </a:ext>
            </a:extLst>
          </p:cNvPr>
          <p:cNvSpPr txBox="1"/>
          <p:nvPr/>
        </p:nvSpPr>
        <p:spPr>
          <a:xfrm>
            <a:off x="2189421" y="1826273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9187-4F53-C81F-7D8E-FCA5BB6891FA}"/>
              </a:ext>
            </a:extLst>
          </p:cNvPr>
          <p:cNvSpPr txBox="1"/>
          <p:nvPr/>
        </p:nvSpPr>
        <p:spPr>
          <a:xfrm>
            <a:off x="8742524" y="1844284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88%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985CEB3-9EBB-EB6A-935D-DD255E2BBDCE}"/>
              </a:ext>
            </a:extLst>
          </p:cNvPr>
          <p:cNvSpPr txBox="1">
            <a:spLocks/>
          </p:cNvSpPr>
          <p:nvPr/>
        </p:nvSpPr>
        <p:spPr>
          <a:xfrm>
            <a:off x="4796377" y="2163073"/>
            <a:ext cx="2599243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Случайный лес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FE92A-00F8-CA19-AC44-3975B93E4754}"/>
              </a:ext>
            </a:extLst>
          </p:cNvPr>
          <p:cNvSpPr txBox="1"/>
          <p:nvPr/>
        </p:nvSpPr>
        <p:spPr>
          <a:xfrm>
            <a:off x="2189421" y="2520438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1854-9CD5-01A9-9C23-73C16DEB46ED}"/>
              </a:ext>
            </a:extLst>
          </p:cNvPr>
          <p:cNvSpPr txBox="1"/>
          <p:nvPr/>
        </p:nvSpPr>
        <p:spPr>
          <a:xfrm>
            <a:off x="8742523" y="2516564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pic>
        <p:nvPicPr>
          <p:cNvPr id="14" name="Рисунок 13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FA74BD3-E83E-CCD9-C76A-9D2F3807D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68" r="56820"/>
          <a:stretch/>
        </p:blipFill>
        <p:spPr>
          <a:xfrm>
            <a:off x="534995" y="3114993"/>
            <a:ext cx="5034566" cy="3541649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75FA063-7DF3-9D94-3905-4EB4CEDF6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0" r="58641"/>
          <a:stretch/>
        </p:blipFill>
        <p:spPr>
          <a:xfrm>
            <a:off x="6712644" y="3166732"/>
            <a:ext cx="5034566" cy="34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8589-F269-7118-21FD-6212E1D7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7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Fast text</a:t>
            </a:r>
            <a:endParaRPr lang="ru-RU" sz="4800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A41D3-070C-0711-201B-3CBB5285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471" y="1165708"/>
            <a:ext cx="4632192" cy="58477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/>
              <a:t>Обучение на исходной выборке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E2809E-38DD-E375-EE40-E1EA4F3E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9842" y="1027587"/>
            <a:ext cx="5299643" cy="861016"/>
          </a:xfrm>
        </p:spPr>
        <p:txBody>
          <a:bodyPr>
            <a:noAutofit/>
          </a:bodyPr>
          <a:lstStyle/>
          <a:p>
            <a:r>
              <a:rPr lang="ru-RU" sz="2000" dirty="0"/>
              <a:t>Обучение используя </a:t>
            </a:r>
            <a:r>
              <a:rPr lang="ru-RU" sz="2000" dirty="0" err="1"/>
              <a:t>предобученную</a:t>
            </a:r>
            <a:r>
              <a:rPr lang="ru-RU" sz="2000" dirty="0"/>
              <a:t> модель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8B38DFE-B6BD-B4F2-A89F-35178E98D864}"/>
              </a:ext>
            </a:extLst>
          </p:cNvPr>
          <p:cNvSpPr txBox="1">
            <a:spLocks/>
          </p:cNvSpPr>
          <p:nvPr/>
        </p:nvSpPr>
        <p:spPr>
          <a:xfrm>
            <a:off x="4064568" y="5016892"/>
            <a:ext cx="4004504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Логистическая регрессия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25401-469D-7DE4-0BA1-6E55ECBEC897}"/>
              </a:ext>
            </a:extLst>
          </p:cNvPr>
          <p:cNvSpPr txBox="1"/>
          <p:nvPr/>
        </p:nvSpPr>
        <p:spPr>
          <a:xfrm>
            <a:off x="2189421" y="5309279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</a:t>
            </a:r>
            <a:r>
              <a:rPr lang="en-US" sz="3200" dirty="0"/>
              <a:t>5</a:t>
            </a:r>
            <a:r>
              <a:rPr lang="ru-RU" sz="3200" dirty="0"/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9187-4F53-C81F-7D8E-FCA5BB6891FA}"/>
              </a:ext>
            </a:extLst>
          </p:cNvPr>
          <p:cNvSpPr txBox="1"/>
          <p:nvPr/>
        </p:nvSpPr>
        <p:spPr>
          <a:xfrm>
            <a:off x="8742524" y="5327290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985CEB3-9EBB-EB6A-935D-DD255E2BBDCE}"/>
              </a:ext>
            </a:extLst>
          </p:cNvPr>
          <p:cNvSpPr txBox="1">
            <a:spLocks/>
          </p:cNvSpPr>
          <p:nvPr/>
        </p:nvSpPr>
        <p:spPr>
          <a:xfrm>
            <a:off x="4796377" y="5646079"/>
            <a:ext cx="2599243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Случайный лес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FE92A-00F8-CA19-AC44-3975B93E4754}"/>
              </a:ext>
            </a:extLst>
          </p:cNvPr>
          <p:cNvSpPr txBox="1"/>
          <p:nvPr/>
        </p:nvSpPr>
        <p:spPr>
          <a:xfrm>
            <a:off x="2189421" y="6003444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</a:t>
            </a:r>
            <a:r>
              <a:rPr lang="en-US" sz="3200" dirty="0"/>
              <a:t>0</a:t>
            </a:r>
            <a:r>
              <a:rPr lang="ru-RU" sz="3200" dirty="0"/>
              <a:t>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1854-9CD5-01A9-9C23-73C16DEB46ED}"/>
              </a:ext>
            </a:extLst>
          </p:cNvPr>
          <p:cNvSpPr txBox="1"/>
          <p:nvPr/>
        </p:nvSpPr>
        <p:spPr>
          <a:xfrm>
            <a:off x="8742523" y="5999570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79%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2FB650C-2AAE-1683-12E3-1F21766B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71" y="1920944"/>
            <a:ext cx="4481603" cy="319144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B8D7C98-8167-4845-81D4-96F3A442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015" y="1920944"/>
            <a:ext cx="4633957" cy="3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E71BE-ED62-DB2D-7396-296F239C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32115"/>
            <a:ext cx="9448800" cy="311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В</a:t>
            </a:r>
            <a:r>
              <a:rPr lang="ru-RU" sz="5400" dirty="0"/>
              <a:t>ы</a:t>
            </a:r>
            <a:r>
              <a:rPr lang="en-US" sz="5400" dirty="0" err="1"/>
              <a:t>вод</a:t>
            </a:r>
            <a:r>
              <a:rPr lang="ru-RU" sz="5400" dirty="0"/>
              <a:t> по всей работе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623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632EB-2F62-A6BA-F9BB-98F3B43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6321"/>
            <a:ext cx="8610600" cy="1293028"/>
          </a:xfrm>
        </p:spPr>
        <p:txBody>
          <a:bodyPr/>
          <a:lstStyle/>
          <a:p>
            <a:r>
              <a:rPr lang="ru-RU" dirty="0"/>
              <a:t>Что такое сентимент анализ?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4FEC7-911F-031F-0255-0DD3CFAF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Сентимент анализ или анализ тональности - определение полярности эмоциональных оценок в исследуемом тексте, который содержит мнения, суждения, эмоции, отношение автора к сущностям, личностям, вопросам, событиям, темам и их атрибутам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То есть перед мной стоит задача бинарной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7320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6F5A9-7CB4-891B-C8D2-2F4D57B4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3" y="645104"/>
            <a:ext cx="10823713" cy="1293028"/>
          </a:xfrm>
        </p:spPr>
        <p:txBody>
          <a:bodyPr/>
          <a:lstStyle/>
          <a:p>
            <a:pPr algn="ctr"/>
            <a:r>
              <a:rPr lang="ru-RU" dirty="0"/>
              <a:t>Основные этапы решения поставленной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B6406-D582-72C5-0865-7154DFF0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2466474"/>
            <a:ext cx="10515600" cy="3000626"/>
          </a:xfrm>
        </p:spPr>
        <p:txBody>
          <a:bodyPr/>
          <a:lstStyle/>
          <a:p>
            <a:r>
              <a:rPr lang="ru-RU" sz="2800" dirty="0"/>
              <a:t>Изучение структуры исходных данных</a:t>
            </a:r>
          </a:p>
          <a:p>
            <a:r>
              <a:rPr lang="ru-RU" sz="2800" dirty="0"/>
              <a:t>Предварительная обработка</a:t>
            </a:r>
          </a:p>
          <a:p>
            <a:r>
              <a:rPr lang="ru-RU" sz="2800" dirty="0"/>
              <a:t>Визуализация</a:t>
            </a:r>
          </a:p>
          <a:p>
            <a:r>
              <a:rPr lang="ru-RU" sz="2800" dirty="0"/>
              <a:t>Преобразование текста в цифры</a:t>
            </a:r>
          </a:p>
          <a:p>
            <a:r>
              <a:rPr lang="ru-RU" sz="2800" dirty="0"/>
              <a:t>Классификация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7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7C926-617E-EABD-301E-2E9BEFA5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A4DFE-3468-6ACD-1EAB-560B281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380"/>
            <a:ext cx="10515600" cy="1687596"/>
          </a:xfrm>
        </p:spPr>
        <p:txBody>
          <a:bodyPr/>
          <a:lstStyle/>
          <a:p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Базовый набор данных содержит 50 000 отзывов, равномерно разделенных на 25 000 обучающих и 25 000 тестовых наборов. Общее распределение меток сбалансировано (25 тыс. положительных и 25 тыс. отрицательных). Также включены дополнительные 50 000 немаркированных документов для обучения без учителя.</a:t>
            </a:r>
          </a:p>
          <a:p>
            <a:r>
              <a:rPr lang="ru-RU" sz="2400" dirty="0"/>
              <a:t>Пример отзывов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440E8-F5AF-1472-6A1A-BA135C92E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94"/>
          <a:stretch/>
        </p:blipFill>
        <p:spPr>
          <a:xfrm>
            <a:off x="613498" y="2974976"/>
            <a:ext cx="10740302" cy="16001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B9DB10-B8CA-897F-7BE8-F83EC4B4E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6"/>
          <a:stretch/>
        </p:blipFill>
        <p:spPr>
          <a:xfrm>
            <a:off x="613498" y="4909435"/>
            <a:ext cx="11022771" cy="13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59FE8-AD6D-C841-F8BF-0B09A608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339"/>
            <a:ext cx="10515599" cy="1293028"/>
          </a:xfrm>
        </p:spPr>
        <p:txBody>
          <a:bodyPr/>
          <a:lstStyle/>
          <a:p>
            <a:r>
              <a:rPr lang="ru-RU" dirty="0"/>
              <a:t>Предварительная обработка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8A54D-18CC-CBAA-4437-98A48641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/>
          </a:bodyPr>
          <a:lstStyle/>
          <a:p>
            <a:r>
              <a:rPr lang="ru-RU" sz="3600" dirty="0"/>
              <a:t>Нижний регистр</a:t>
            </a:r>
          </a:p>
          <a:p>
            <a:r>
              <a:rPr lang="ru-RU" sz="3600" dirty="0"/>
              <a:t>Удаление знаков препинания</a:t>
            </a:r>
          </a:p>
          <a:p>
            <a:r>
              <a:rPr lang="ru-RU" sz="3600" dirty="0"/>
              <a:t>Работа со стоп словами</a:t>
            </a:r>
          </a:p>
          <a:p>
            <a:r>
              <a:rPr lang="ru-RU" sz="3600" dirty="0"/>
              <a:t>Обработка отрицаний</a:t>
            </a:r>
          </a:p>
          <a:p>
            <a:r>
              <a:rPr lang="ru-RU" sz="3600" dirty="0" err="1"/>
              <a:t>Лемматизация</a:t>
            </a:r>
            <a:r>
              <a:rPr lang="ru-RU" sz="3600" dirty="0"/>
              <a:t>/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488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C4290-7F97-197F-D18D-AF9E7D44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отрицаний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4D61C-CF5D-4344-5BCE-038983B8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5" y="2794221"/>
            <a:ext cx="10820400" cy="2006379"/>
          </a:xfrm>
        </p:spPr>
        <p:txBody>
          <a:bodyPr/>
          <a:lstStyle/>
          <a:p>
            <a:r>
              <a:rPr lang="ru-RU" sz="3200" dirty="0"/>
              <a:t>Примеры:</a:t>
            </a:r>
            <a:endParaRPr lang="en-US" sz="3200" dirty="0"/>
          </a:p>
          <a:p>
            <a:r>
              <a:rPr lang="en-US" sz="3200" dirty="0"/>
              <a:t>This movie is not bad</a:t>
            </a:r>
            <a:endParaRPr lang="ru-RU" sz="3200" dirty="0"/>
          </a:p>
          <a:p>
            <a:r>
              <a:rPr lang="en-US" sz="3200" dirty="0"/>
              <a:t>I didn’t like this movie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A96C60-7EB4-2466-8443-D94703D1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9345"/>
            <a:ext cx="8610600" cy="1295400"/>
          </a:xfrm>
        </p:spPr>
        <p:txBody>
          <a:bodyPr/>
          <a:lstStyle/>
          <a:p>
            <a:pPr algn="ctr"/>
            <a:r>
              <a:rPr lang="ru-RU" dirty="0"/>
              <a:t>Визуализация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47FAEA-DB55-8EB1-A149-1A62CDDD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810" y="1767013"/>
            <a:ext cx="5079991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800" b="0" dirty="0"/>
              <a:t>Тестовая выборка		</a:t>
            </a:r>
            <a:r>
              <a:rPr lang="ru-RU" dirty="0"/>
              <a:t>		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A8D641B-98EC-1B31-FDE7-0296994A5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6626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800" b="0" dirty="0"/>
              <a:t>Обучающая выборка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F25200-CC16-372D-2809-0E2F1449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83" y="2505075"/>
            <a:ext cx="4852750" cy="368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3983331-C75E-C644-5A03-19C732FB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67" y="2505074"/>
            <a:ext cx="4851373" cy="368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8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EC44C82-6A98-7238-1122-E27B93C7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8005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Положительные отзывы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3724B5-0EFE-6354-610E-F80FD65F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49663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Отрицательные отзывы</a:t>
            </a: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505B984-5381-DEBC-10AE-AEEA70147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" t="37433" r="69440" b="4421"/>
          <a:stretch/>
        </p:blipFill>
        <p:spPr bwMode="auto">
          <a:xfrm>
            <a:off x="893520" y="1784683"/>
            <a:ext cx="5054175" cy="3834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7BC5EAB-65B0-01DB-8850-A88BC4680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" t="37142" r="69214" b="5796"/>
          <a:stretch/>
        </p:blipFill>
        <p:spPr bwMode="auto">
          <a:xfrm>
            <a:off x="6637167" y="1784683"/>
            <a:ext cx="5127211" cy="3834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196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562918-0FC7-4021-DE04-3CF73AC4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722"/>
            <a:ext cx="10668000" cy="1293028"/>
          </a:xfrm>
        </p:spPr>
        <p:txBody>
          <a:bodyPr/>
          <a:lstStyle/>
          <a:p>
            <a:r>
              <a:rPr lang="ru-RU" dirty="0"/>
              <a:t>Преобразование текста в цифры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F2C72A0-28EF-19ED-3748-458A5C7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379"/>
            <a:ext cx="10515600" cy="1134143"/>
          </a:xfrm>
        </p:spPr>
        <p:txBody>
          <a:bodyPr>
            <a:normAutofit/>
          </a:bodyPr>
          <a:lstStyle/>
          <a:p>
            <a:r>
              <a:rPr lang="ru-RU" sz="2800" dirty="0"/>
              <a:t>Мешок слов (</a:t>
            </a:r>
            <a:r>
              <a:rPr lang="en-US" sz="2800" dirty="0" err="1"/>
              <a:t>CountVectorizer</a:t>
            </a:r>
            <a:r>
              <a:rPr lang="ru-RU" sz="2800" dirty="0"/>
              <a:t>) и </a:t>
            </a:r>
            <a:r>
              <a:rPr lang="en-US" sz="2800" dirty="0" err="1"/>
              <a:t>tfidf</a:t>
            </a:r>
            <a:endParaRPr lang="ru-RU" sz="2800" dirty="0"/>
          </a:p>
          <a:p>
            <a:r>
              <a:rPr lang="en-US" sz="2800" dirty="0" err="1"/>
              <a:t>fasttext</a:t>
            </a:r>
            <a:endParaRPr lang="ru-RU" sz="2800" dirty="0"/>
          </a:p>
        </p:txBody>
      </p:sp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F955AA2D-68AC-FB60-89C1-737AD9E30489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Классификаторы</a:t>
            </a:r>
          </a:p>
        </p:txBody>
      </p:sp>
      <p:sp>
        <p:nvSpPr>
          <p:cNvPr id="10" name="Объект 7">
            <a:extLst>
              <a:ext uri="{FF2B5EF4-FFF2-40B4-BE49-F238E27FC236}">
                <a16:creationId xmlns:a16="http://schemas.microsoft.com/office/drawing/2014/main" id="{4A74F7D8-5799-FB20-E698-C35899B3748A}"/>
              </a:ext>
            </a:extLst>
          </p:cNvPr>
          <p:cNvSpPr txBox="1">
            <a:spLocks/>
          </p:cNvSpPr>
          <p:nvPr/>
        </p:nvSpPr>
        <p:spPr>
          <a:xfrm>
            <a:off x="838200" y="4243469"/>
            <a:ext cx="10515600" cy="1937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Логистическая регрессия</a:t>
            </a:r>
          </a:p>
          <a:p>
            <a:r>
              <a:rPr lang="ru-RU" dirty="0"/>
              <a:t>Случайный лес</a:t>
            </a:r>
          </a:p>
          <a:p>
            <a:r>
              <a:rPr lang="en-US" dirty="0"/>
              <a:t>K-</a:t>
            </a:r>
            <a:r>
              <a:rPr lang="ru-RU" dirty="0"/>
              <a:t>ближайших соседей</a:t>
            </a:r>
          </a:p>
          <a:p>
            <a:r>
              <a:rPr lang="ru-RU" dirty="0"/>
              <a:t>Наивный байесовский классификатор</a:t>
            </a:r>
          </a:p>
        </p:txBody>
      </p:sp>
    </p:spTree>
    <p:extLst>
      <p:ext uri="{BB962C8B-B14F-4D97-AF65-F5344CB8AC3E}">
        <p14:creationId xmlns:p14="http://schemas.microsoft.com/office/powerpoint/2010/main" val="154816544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313</TotalTime>
  <Words>299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След самолета</vt:lpstr>
      <vt:lpstr>Сентимент-анализ отзывов на фильмы </vt:lpstr>
      <vt:lpstr>Что такое сентимент анализ?</vt:lpstr>
      <vt:lpstr>Основные этапы решения поставленной задачи </vt:lpstr>
      <vt:lpstr>Исходные данные</vt:lpstr>
      <vt:lpstr>Предварительная обработка текста</vt:lpstr>
      <vt:lpstr>Обработка отрицаний</vt:lpstr>
      <vt:lpstr>Визуализация</vt:lpstr>
      <vt:lpstr>Презентация PowerPoint</vt:lpstr>
      <vt:lpstr>Преобразование текста в цифры</vt:lpstr>
      <vt:lpstr>Мешок слов (CountVectorizer) и tfidf Сравнение по точности (accuracy)</vt:lpstr>
      <vt:lpstr>Мешок слов (CountVectorizer) и tfidf Сравнение по точности (accuracy)</vt:lpstr>
      <vt:lpstr>RFECV</vt:lpstr>
      <vt:lpstr>Классификация</vt:lpstr>
      <vt:lpstr>Fast text</vt:lpstr>
      <vt:lpstr>Вывод по всей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Сентимент-анализ отзывов на фильмы </dc:title>
  <dc:creator>vanina.alexandra@outlook.com</dc:creator>
  <cp:lastModifiedBy>vanina.alexandra@outlook.com</cp:lastModifiedBy>
  <cp:revision>5</cp:revision>
  <dcterms:created xsi:type="dcterms:W3CDTF">2023-05-02T09:27:32Z</dcterms:created>
  <dcterms:modified xsi:type="dcterms:W3CDTF">2023-05-03T18:46:36Z</dcterms:modified>
</cp:coreProperties>
</file>