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93137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0D6386-5821-4F85-9C19-B5469989BA4A}" type="datetimeFigureOut">
              <a:rPr lang="en-IE" smtClean="0"/>
              <a:t>29/08/2020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245416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42773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75134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4082582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0D6386-5821-4F85-9C19-B5469989BA4A}" type="datetimeFigureOut">
              <a:rPr lang="en-IE" smtClean="0"/>
              <a:t>29/08/2020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2745705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0D6386-5821-4F85-9C19-B5469989BA4A}" type="datetimeFigureOut">
              <a:rPr lang="en-IE" smtClean="0"/>
              <a:t>29/08/2020</a:t>
            </a:fld>
            <a:endParaRPr lang="en-IE"/>
          </a:p>
        </p:txBody>
      </p:sp>
      <p:sp>
        <p:nvSpPr>
          <p:cNvPr id="8" name="Footer Placeholder 7"/>
          <p:cNvSpPr>
            <a:spLocks noGrp="1"/>
          </p:cNvSpPr>
          <p:nvPr>
            <p:ph type="ftr" sz="quarter" idx="11"/>
          </p:nvPr>
        </p:nvSpPr>
        <p:spPr>
          <a:xfrm>
            <a:off x="561111" y="6391838"/>
            <a:ext cx="3644282" cy="304801"/>
          </a:xfrm>
        </p:spPr>
        <p:txBody>
          <a:bodyPr/>
          <a:lstStyle/>
          <a:p>
            <a:endParaRPr lang="en-IE"/>
          </a:p>
        </p:txBody>
      </p:sp>
      <p:sp>
        <p:nvSpPr>
          <p:cNvPr id="9" name="Slide Number Placeholder 8"/>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459119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4239934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51748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8705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0D6386-5821-4F85-9C19-B5469989BA4A}" type="datetimeFigureOut">
              <a:rPr lang="en-IE" smtClean="0"/>
              <a:t>29/08/2020</a:t>
            </a:fld>
            <a:endParaRPr lang="en-IE"/>
          </a:p>
        </p:txBody>
      </p:sp>
      <p:sp>
        <p:nvSpPr>
          <p:cNvPr id="5" name="Footer Placeholder 4"/>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56747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0D6386-5821-4F85-9C19-B5469989BA4A}" type="datetimeFigureOut">
              <a:rPr lang="en-IE" smtClean="0"/>
              <a:t>29/08/2020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1743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0D6386-5821-4F85-9C19-B5469989BA4A}" type="datetimeFigureOut">
              <a:rPr lang="en-IE" smtClean="0"/>
              <a:t>29/08/2020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51674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0D6386-5821-4F85-9C19-B5469989BA4A}" type="datetimeFigureOut">
              <a:rPr lang="en-IE" smtClean="0"/>
              <a:t>29/08/2020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249800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D6386-5821-4F85-9C19-B5469989BA4A}" type="datetimeFigureOut">
              <a:rPr lang="en-IE" smtClean="0"/>
              <a:t>29/08/2020</a:t>
            </a:fld>
            <a:endParaRPr lang="en-IE"/>
          </a:p>
        </p:txBody>
      </p:sp>
      <p:sp>
        <p:nvSpPr>
          <p:cNvPr id="3" name="Footer Placeholder 2"/>
          <p:cNvSpPr>
            <a:spLocks noGrp="1"/>
          </p:cNvSpPr>
          <p:nvPr>
            <p:ph type="ftr" sz="quarter" idx="11"/>
          </p:nvPr>
        </p:nvSpPr>
        <p:spPr/>
        <p:txBody>
          <a:bodyPr/>
          <a:lstStyle/>
          <a:p>
            <a:endParaRPr lang="en-I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50376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0D6386-5821-4F85-9C19-B5469989BA4A}" type="datetimeFigureOut">
              <a:rPr lang="en-IE" smtClean="0"/>
              <a:t>29/08/2020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149206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80D6386-5821-4F85-9C19-B5469989BA4A}" type="datetimeFigureOut">
              <a:rPr lang="en-IE" smtClean="0"/>
              <a:t>29/08/2020</a:t>
            </a:fld>
            <a:endParaRPr lang="en-IE"/>
          </a:p>
        </p:txBody>
      </p:sp>
      <p:sp>
        <p:nvSpPr>
          <p:cNvPr id="6" name="Footer Placeholder 5"/>
          <p:cNvSpPr>
            <a:spLocks noGrp="1"/>
          </p:cNvSpPr>
          <p:nvPr>
            <p:ph type="ftr" sz="quarter" idx="11"/>
          </p:nvPr>
        </p:nvSpPr>
        <p:spPr/>
        <p:txBody>
          <a:bodyPr/>
          <a:lstStyle/>
          <a:p>
            <a:endParaRPr lang="en-I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BB6736F-DBA2-4821-ABDC-5AA62ECB4638}" type="slidenum">
              <a:rPr lang="en-IE" smtClean="0"/>
              <a:t>‹#›</a:t>
            </a:fld>
            <a:endParaRPr lang="en-IE"/>
          </a:p>
        </p:txBody>
      </p:sp>
    </p:spTree>
    <p:extLst>
      <p:ext uri="{BB962C8B-B14F-4D97-AF65-F5344CB8AC3E}">
        <p14:creationId xmlns:p14="http://schemas.microsoft.com/office/powerpoint/2010/main" val="9738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0D6386-5821-4F85-9C19-B5469989BA4A}" type="datetimeFigureOut">
              <a:rPr lang="en-IE" smtClean="0"/>
              <a:t>29/08/2020</a:t>
            </a:fld>
            <a:endParaRPr lang="en-I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BB6736F-DBA2-4821-ABDC-5AA62ECB4638}" type="slidenum">
              <a:rPr lang="en-IE" smtClean="0"/>
              <a:t>‹#›</a:t>
            </a:fld>
            <a:endParaRPr lang="en-IE"/>
          </a:p>
        </p:txBody>
      </p:sp>
    </p:spTree>
    <p:extLst>
      <p:ext uri="{BB962C8B-B14F-4D97-AF65-F5344CB8AC3E}">
        <p14:creationId xmlns:p14="http://schemas.microsoft.com/office/powerpoint/2010/main" val="1251345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Automated NAV Calculation</a:t>
            </a:r>
            <a:endParaRPr lang="en-IE" dirty="0"/>
          </a:p>
        </p:txBody>
      </p:sp>
      <p:sp>
        <p:nvSpPr>
          <p:cNvPr id="3" name="Subtitle 2"/>
          <p:cNvSpPr>
            <a:spLocks noGrp="1"/>
          </p:cNvSpPr>
          <p:nvPr>
            <p:ph type="subTitle" idx="1"/>
          </p:nvPr>
        </p:nvSpPr>
        <p:spPr>
          <a:xfrm>
            <a:off x="7099067" y="5187142"/>
            <a:ext cx="3635433" cy="777240"/>
          </a:xfrm>
        </p:spPr>
        <p:txBody>
          <a:bodyPr/>
          <a:lstStyle/>
          <a:p>
            <a:r>
              <a:rPr lang="en-IE" dirty="0" err="1" smtClean="0"/>
              <a:t>Vanipreet</a:t>
            </a:r>
            <a:r>
              <a:rPr lang="en-IE" dirty="0" smtClean="0"/>
              <a:t> Saluja</a:t>
            </a:r>
            <a:endParaRPr lang="en-IE" dirty="0"/>
          </a:p>
        </p:txBody>
      </p:sp>
      <p:sp>
        <p:nvSpPr>
          <p:cNvPr id="4" name="TextBox 3"/>
          <p:cNvSpPr txBox="1"/>
          <p:nvPr/>
        </p:nvSpPr>
        <p:spPr>
          <a:xfrm>
            <a:off x="931026" y="4777381"/>
            <a:ext cx="6026727" cy="1169551"/>
          </a:xfrm>
          <a:prstGeom prst="rect">
            <a:avLst/>
          </a:prstGeom>
          <a:noFill/>
        </p:spPr>
        <p:txBody>
          <a:bodyPr wrap="square" rtlCol="0">
            <a:spAutoFit/>
          </a:bodyPr>
          <a:lstStyle/>
          <a:p>
            <a:r>
              <a:rPr lang="en-IE" sz="1400" cap="all" dirty="0" smtClean="0">
                <a:solidFill>
                  <a:schemeClr val="accent1">
                    <a:lumMod val="60000"/>
                    <a:lumOff val="40000"/>
                  </a:schemeClr>
                </a:solidFill>
              </a:rPr>
              <a:t>Disclaimer: the purpose of this macro is to showcase my fundamental understanding of fund accounting and of macro automation to the prospective employers. By no means the macro as is can be/ should be utilized for professional use.</a:t>
            </a:r>
            <a:endParaRPr lang="en-IE" sz="1400" cap="all" dirty="0">
              <a:solidFill>
                <a:schemeClr val="accent1">
                  <a:lumMod val="60000"/>
                  <a:lumOff val="40000"/>
                </a:schemeClr>
              </a:solidFill>
            </a:endParaRPr>
          </a:p>
        </p:txBody>
      </p:sp>
    </p:spTree>
    <p:extLst>
      <p:ext uri="{BB962C8B-B14F-4D97-AF65-F5344CB8AC3E}">
        <p14:creationId xmlns:p14="http://schemas.microsoft.com/office/powerpoint/2010/main" val="2503743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NAV calculation process</a:t>
            </a:r>
            <a:endParaRPr lang="en-IE" dirty="0"/>
          </a:p>
        </p:txBody>
      </p:sp>
      <p:sp>
        <p:nvSpPr>
          <p:cNvPr id="3" name="Content Placeholder 2"/>
          <p:cNvSpPr>
            <a:spLocks noGrp="1"/>
          </p:cNvSpPr>
          <p:nvPr>
            <p:ph idx="1"/>
          </p:nvPr>
        </p:nvSpPr>
        <p:spPr/>
        <p:txBody>
          <a:bodyPr/>
          <a:lstStyle/>
          <a:p>
            <a:r>
              <a:rPr lang="en-IE" dirty="0" smtClean="0"/>
              <a:t>For the calculation of NAV, multiple sub-processes are conducted first</a:t>
            </a:r>
          </a:p>
          <a:p>
            <a:pPr lvl="1"/>
            <a:r>
              <a:rPr lang="en-IE" dirty="0" smtClean="0"/>
              <a:t>Securities Position- It is a process to list out current holding of securities under fund with subsequent quantities</a:t>
            </a:r>
          </a:p>
          <a:p>
            <a:pPr lvl="1"/>
            <a:r>
              <a:rPr lang="en-IE" dirty="0" smtClean="0"/>
              <a:t>Cash Position- It is a process of calculating net cash available on the fund</a:t>
            </a:r>
          </a:p>
          <a:p>
            <a:pPr lvl="1"/>
            <a:r>
              <a:rPr lang="en-IE" dirty="0" smtClean="0"/>
              <a:t>Fund Pricing- It is a process of updating EOD prices of securities under a given fund</a:t>
            </a:r>
          </a:p>
          <a:p>
            <a:pPr lvl="1"/>
            <a:r>
              <a:rPr lang="en-IE" dirty="0" smtClean="0"/>
              <a:t>Liabilities calculation- It is a process to calculate total liabilities on a fund</a:t>
            </a:r>
          </a:p>
          <a:p>
            <a:endParaRPr lang="en-IE" dirty="0"/>
          </a:p>
        </p:txBody>
      </p:sp>
    </p:spTree>
    <p:extLst>
      <p:ext uri="{BB962C8B-B14F-4D97-AF65-F5344CB8AC3E}">
        <p14:creationId xmlns:p14="http://schemas.microsoft.com/office/powerpoint/2010/main" val="6965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Inputs for NAV calculation</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For individual process, following inputs are utilized</a:t>
            </a:r>
          </a:p>
          <a:p>
            <a:pPr lvl="1"/>
            <a:r>
              <a:rPr lang="en-IE" dirty="0" smtClean="0"/>
              <a:t>Securities Position</a:t>
            </a:r>
          </a:p>
          <a:p>
            <a:pPr lvl="2"/>
            <a:r>
              <a:rPr lang="en-IE" dirty="0" smtClean="0"/>
              <a:t>Current </a:t>
            </a:r>
            <a:r>
              <a:rPr lang="en-IE" dirty="0" smtClean="0"/>
              <a:t>holdings</a:t>
            </a:r>
          </a:p>
          <a:p>
            <a:pPr lvl="2"/>
            <a:r>
              <a:rPr lang="en-IE" dirty="0" smtClean="0"/>
              <a:t>Transactions list</a:t>
            </a:r>
          </a:p>
          <a:p>
            <a:pPr lvl="1"/>
            <a:r>
              <a:rPr lang="en-IE" dirty="0" smtClean="0"/>
              <a:t>Cash Position</a:t>
            </a:r>
          </a:p>
          <a:p>
            <a:pPr lvl="2"/>
            <a:r>
              <a:rPr lang="en-IE" dirty="0" smtClean="0"/>
              <a:t>Current cash</a:t>
            </a:r>
          </a:p>
          <a:p>
            <a:pPr lvl="2"/>
            <a:r>
              <a:rPr lang="en-IE" dirty="0" smtClean="0"/>
              <a:t>Transactions list</a:t>
            </a:r>
          </a:p>
          <a:p>
            <a:pPr lvl="1"/>
            <a:r>
              <a:rPr lang="en-IE" dirty="0" smtClean="0"/>
              <a:t>Fund Pricing</a:t>
            </a:r>
          </a:p>
          <a:p>
            <a:pPr lvl="2"/>
            <a:r>
              <a:rPr lang="en-IE" dirty="0" smtClean="0"/>
              <a:t>Updated Securities position</a:t>
            </a:r>
          </a:p>
          <a:p>
            <a:pPr lvl="2"/>
            <a:r>
              <a:rPr lang="en-IE" dirty="0" smtClean="0"/>
              <a:t>EOD Prices</a:t>
            </a:r>
          </a:p>
          <a:p>
            <a:pPr lvl="1"/>
            <a:r>
              <a:rPr lang="en-IE" dirty="0" smtClean="0"/>
              <a:t>Liabilities Calculation</a:t>
            </a:r>
          </a:p>
          <a:p>
            <a:pPr lvl="2"/>
            <a:r>
              <a:rPr lang="en-IE" dirty="0" smtClean="0"/>
              <a:t>List of liabilities</a:t>
            </a:r>
          </a:p>
          <a:p>
            <a:pPr lvl="2"/>
            <a:endParaRPr lang="en-IE" dirty="0"/>
          </a:p>
        </p:txBody>
      </p:sp>
    </p:spTree>
    <p:extLst>
      <p:ext uri="{BB962C8B-B14F-4D97-AF65-F5344CB8AC3E}">
        <p14:creationId xmlns:p14="http://schemas.microsoft.com/office/powerpoint/2010/main" val="462883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Flowchart of NAV Calculation Process</a:t>
            </a:r>
            <a:endParaRPr lang="en-IE"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2385" y="415637"/>
            <a:ext cx="11363499" cy="6051666"/>
          </a:xfrm>
        </p:spPr>
      </p:pic>
    </p:spTree>
    <p:extLst>
      <p:ext uri="{BB962C8B-B14F-4D97-AF65-F5344CB8AC3E}">
        <p14:creationId xmlns:p14="http://schemas.microsoft.com/office/powerpoint/2010/main" val="3652762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Demonstration of Macro</a:t>
            </a:r>
            <a:endParaRPr lang="en-IE" dirty="0"/>
          </a:p>
        </p:txBody>
      </p:sp>
      <p:sp>
        <p:nvSpPr>
          <p:cNvPr id="3" name="Content Placeholder 2"/>
          <p:cNvSpPr>
            <a:spLocks noGrp="1"/>
          </p:cNvSpPr>
          <p:nvPr>
            <p:ph idx="1"/>
          </p:nvPr>
        </p:nvSpPr>
        <p:spPr/>
        <p:txBody>
          <a:bodyPr/>
          <a:lstStyle/>
          <a:p>
            <a:endParaRPr lang="en-IE"/>
          </a:p>
        </p:txBody>
      </p:sp>
    </p:spTree>
    <p:extLst>
      <p:ext uri="{BB962C8B-B14F-4D97-AF65-F5344CB8AC3E}">
        <p14:creationId xmlns:p14="http://schemas.microsoft.com/office/powerpoint/2010/main" val="2928361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normAutofit/>
          </a:bodyPr>
          <a:lstStyle/>
          <a:p>
            <a:pPr marL="0" indent="0" algn="ctr">
              <a:buNone/>
            </a:pPr>
            <a:r>
              <a:rPr lang="en-IE" sz="6000" dirty="0" smtClean="0"/>
              <a:t>Thank You</a:t>
            </a:r>
            <a:endParaRPr lang="en-IE" sz="6000" dirty="0"/>
          </a:p>
        </p:txBody>
      </p:sp>
    </p:spTree>
    <p:extLst>
      <p:ext uri="{BB962C8B-B14F-4D97-AF65-F5344CB8AC3E}">
        <p14:creationId xmlns:p14="http://schemas.microsoft.com/office/powerpoint/2010/main" val="41549492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168</Words>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Automated NAV Calculation</vt:lpstr>
      <vt:lpstr>NAV calculation process</vt:lpstr>
      <vt:lpstr>Inputs for NAV calculation</vt:lpstr>
      <vt:lpstr>Flowchart of NAV Calculation Process</vt:lpstr>
      <vt:lpstr>Demonstration of Macro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2020-08-27T22:12:41Z</dcterms:created>
  <dcterms:modified xsi:type="dcterms:W3CDTF">2020-08-29T08:06:54Z</dcterms:modified>
</cp:coreProperties>
</file>