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6.jpg" ContentType="image/jp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notesMasterIdLst>
    <p:notesMasterId r:id="rId15"/>
  </p:notesMasterIdLst>
  <p:sldIdLst>
    <p:sldId id="256" r:id="rId2"/>
    <p:sldId id="273" r:id="rId3"/>
    <p:sldId id="274" r:id="rId4"/>
    <p:sldId id="259" r:id="rId5"/>
    <p:sldId id="260" r:id="rId6"/>
    <p:sldId id="261" r:id="rId7"/>
    <p:sldId id="262" r:id="rId8"/>
    <p:sldId id="269" r:id="rId9"/>
    <p:sldId id="263" r:id="rId10"/>
    <p:sldId id="275" r:id="rId11"/>
    <p:sldId id="272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cuments\Employee_Dataset(90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cuments\Employee_Dataset(90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cuments\Employee_Dataset(90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[Employee_Dataset(90).xlsx]Sheet3!PivotTable1</c:name>
    <c:fmtId val="3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Accounting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Permanent</c:v>
                  </c:pt>
                  <c:pt idx="1">
                    <c:v>Permanent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Sheet3!$B$5:$B$9</c:f>
              <c:numCache>
                <c:formatCode>General</c:formatCode>
                <c:ptCount val="2"/>
                <c:pt idx="0">
                  <c:v>297073.79000000004</c:v>
                </c:pt>
                <c:pt idx="1">
                  <c:v>565951.99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07-45FE-91FC-F5E58CC9116B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Permanent</c:v>
                  </c:pt>
                  <c:pt idx="1">
                    <c:v>Permanent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Sheet3!$C$5:$C$9</c:f>
              <c:numCache>
                <c:formatCode>General</c:formatCode>
                <c:ptCount val="2"/>
                <c:pt idx="0">
                  <c:v>472599.39</c:v>
                </c:pt>
                <c:pt idx="1">
                  <c:v>697951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07-45FE-91FC-F5E58CC9116B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Permanent</c:v>
                  </c:pt>
                  <c:pt idx="1">
                    <c:v>Permanent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Sheet3!$D$5:$D$9</c:f>
              <c:numCache>
                <c:formatCode>General</c:formatCode>
                <c:ptCount val="2"/>
                <c:pt idx="0">
                  <c:v>299955.46000000002</c:v>
                </c:pt>
                <c:pt idx="1">
                  <c:v>278704.45999999996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07-45FE-91FC-F5E58CC9116B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Human Resources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Permanent</c:v>
                  </c:pt>
                  <c:pt idx="1">
                    <c:v>Permanent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Sheet3!$E$5:$E$9</c:f>
              <c:numCache>
                <c:formatCode>General</c:formatCode>
                <c:ptCount val="2"/>
                <c:pt idx="0">
                  <c:v>198670.33</c:v>
                </c:pt>
                <c:pt idx="1">
                  <c:v>136867.04999999999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07-45FE-91FC-F5E58CC9116B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Legal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Permanent</c:v>
                  </c:pt>
                  <c:pt idx="1">
                    <c:v>Permanent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Sheet3!$F$5:$F$9</c:f>
              <c:numCache>
                <c:formatCode>General</c:formatCode>
                <c:ptCount val="2"/>
                <c:pt idx="0">
                  <c:v>250488.98</c:v>
                </c:pt>
                <c:pt idx="1">
                  <c:v>488667.19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07-45FE-91FC-F5E58CC9116B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Permanent</c:v>
                  </c:pt>
                  <c:pt idx="1">
                    <c:v>Permanent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Sheet3!$G$5:$G$9</c:f>
              <c:numCache>
                <c:formatCode>General</c:formatCode>
                <c:ptCount val="2"/>
                <c:pt idx="0">
                  <c:v>238929.51999999996</c:v>
                </c:pt>
                <c:pt idx="1">
                  <c:v>310352.59000000008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507-45FE-91FC-F5E58CC9116B}"/>
            </c:ext>
          </c:extLst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Product Management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Permanent</c:v>
                  </c:pt>
                  <c:pt idx="1">
                    <c:v>Permanent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Sheet3!$H$5:$H$9</c:f>
              <c:numCache>
                <c:formatCode>General</c:formatCode>
                <c:ptCount val="2"/>
                <c:pt idx="0">
                  <c:v>286083.39</c:v>
                </c:pt>
                <c:pt idx="1">
                  <c:v>477367.06999999995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07-45FE-91FC-F5E58CC9116B}"/>
            </c:ext>
          </c:extLst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Permanent</c:v>
                  </c:pt>
                  <c:pt idx="1">
                    <c:v>Permanent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Sheet3!$I$5:$I$9</c:f>
              <c:numCache>
                <c:formatCode>General</c:formatCode>
                <c:ptCount val="2"/>
                <c:pt idx="0">
                  <c:v>311243.57</c:v>
                </c:pt>
                <c:pt idx="1">
                  <c:v>212483.16999999998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507-45FE-91FC-F5E58CC9116B}"/>
            </c:ext>
          </c:extLst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Permanent</c:v>
                  </c:pt>
                  <c:pt idx="1">
                    <c:v>Permanent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Sheet3!$J$5:$J$9</c:f>
              <c:numCache>
                <c:formatCode>General</c:formatCode>
                <c:ptCount val="2"/>
                <c:pt idx="0">
                  <c:v>166232.95999999999</c:v>
                </c:pt>
                <c:pt idx="1">
                  <c:v>260001.8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07-45FE-91FC-F5E58CC9116B}"/>
            </c:ext>
          </c:extLst>
        </c:ser>
        <c:ser>
          <c:idx val="9"/>
          <c:order val="9"/>
          <c:tx>
            <c:strRef>
              <c:f>Sheet3!$K$3:$K$4</c:f>
              <c:strCache>
                <c:ptCount val="1"/>
                <c:pt idx="0">
                  <c:v>Services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Permanent</c:v>
                  </c:pt>
                  <c:pt idx="1">
                    <c:v>Permanent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Sheet3!$K$5:$K$9</c:f>
              <c:numCache>
                <c:formatCode>General</c:formatCode>
                <c:ptCount val="2"/>
                <c:pt idx="0">
                  <c:v>636597.57999999996</c:v>
                </c:pt>
                <c:pt idx="1">
                  <c:v>259026.71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507-45FE-91FC-F5E58CC9116B}"/>
            </c:ext>
          </c:extLst>
        </c:ser>
        <c:ser>
          <c:idx val="10"/>
          <c:order val="10"/>
          <c:tx>
            <c:strRef>
              <c:f>Sheet3!$L$3:$L$4</c:f>
              <c:strCache>
                <c:ptCount val="1"/>
                <c:pt idx="0">
                  <c:v>Support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Permanent</c:v>
                  </c:pt>
                  <c:pt idx="1">
                    <c:v>Permanent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Sheet3!$L$5:$L$9</c:f>
              <c:numCache>
                <c:formatCode>General</c:formatCode>
                <c:ptCount val="2"/>
                <c:pt idx="0">
                  <c:v>328464.27</c:v>
                </c:pt>
                <c:pt idx="1">
                  <c:v>172653.43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507-45FE-91FC-F5E58CC9116B}"/>
            </c:ext>
          </c:extLst>
        </c:ser>
        <c:ser>
          <c:idx val="11"/>
          <c:order val="11"/>
          <c:tx>
            <c:strRef>
              <c:f>Sheet3!$M$3:$M$4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Permanent</c:v>
                  </c:pt>
                  <c:pt idx="1">
                    <c:v>Permanent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Sheet3!$M$5:$M$9</c:f>
              <c:numCache>
                <c:formatCode>General</c:formatCode>
                <c:ptCount val="2"/>
                <c:pt idx="0">
                  <c:v>573746.16999999993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507-45FE-91FC-F5E58CC911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493232"/>
        <c:axId val="465493552"/>
      </c:barChart>
      <c:catAx>
        <c:axId val="46549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493552"/>
        <c:crosses val="autoZero"/>
        <c:auto val="1"/>
        <c:lblAlgn val="ctr"/>
        <c:lblOffset val="100"/>
        <c:noMultiLvlLbl val="0"/>
      </c:catAx>
      <c:valAx>
        <c:axId val="46549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49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[Employee_Dataset(90).xlsx]Sheet4!PivotTable2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Sheet4!$B$1:$B$2</c:f>
              <c:strCache>
                <c:ptCount val="1"/>
                <c:pt idx="0">
                  <c:v>Accounting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Sheet4!$A$3:$A$7</c:f>
              <c:multiLvlStrCache>
                <c:ptCount val="2"/>
                <c:lvl>
                  <c:pt idx="0">
                    <c:v>Fixed Term</c:v>
                  </c:pt>
                  <c:pt idx="1">
                    <c:v>Fixed Term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Sheet4!$B$3:$B$7</c:f>
              <c:numCache>
                <c:formatCode>General</c:formatCode>
                <c:ptCount val="2"/>
                <c:pt idx="0">
                  <c:v>152607.64000000001</c:v>
                </c:pt>
                <c:pt idx="1">
                  <c:v>57419.35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7-4100-A88E-12314D763A91}"/>
            </c:ext>
          </c:extLst>
        </c:ser>
        <c:ser>
          <c:idx val="1"/>
          <c:order val="1"/>
          <c:tx>
            <c:strRef>
              <c:f>Sheet4!$C$1:$C$2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Sheet4!$A$3:$A$7</c:f>
              <c:multiLvlStrCache>
                <c:ptCount val="2"/>
                <c:lvl>
                  <c:pt idx="0">
                    <c:v>Fixed Term</c:v>
                  </c:pt>
                  <c:pt idx="1">
                    <c:v>Fixed Term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Sheet4!$C$3:$C$7</c:f>
              <c:numCache>
                <c:formatCode>General</c:formatCode>
                <c:ptCount val="2"/>
                <c:pt idx="0">
                  <c:v>172792.41</c:v>
                </c:pt>
                <c:pt idx="1">
                  <c:v>109548.34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37-4100-A88E-12314D763A91}"/>
            </c:ext>
          </c:extLst>
        </c:ser>
        <c:ser>
          <c:idx val="2"/>
          <c:order val="2"/>
          <c:tx>
            <c:strRef>
              <c:f>Sheet4!$D$1:$D$2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Sheet4!$A$3:$A$7</c:f>
              <c:multiLvlStrCache>
                <c:ptCount val="2"/>
                <c:lvl>
                  <c:pt idx="0">
                    <c:v>Fixed Term</c:v>
                  </c:pt>
                  <c:pt idx="1">
                    <c:v>Fixed Term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Sheet4!$D$3:$D$7</c:f>
              <c:numCache>
                <c:formatCode>General</c:formatCode>
                <c:ptCount val="2"/>
                <c:pt idx="1">
                  <c:v>183397.77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7-4100-A88E-12314D763A91}"/>
            </c:ext>
          </c:extLst>
        </c:ser>
        <c:ser>
          <c:idx val="3"/>
          <c:order val="3"/>
          <c:tx>
            <c:strRef>
              <c:f>Sheet4!$E$1:$E$2</c:f>
              <c:strCache>
                <c:ptCount val="1"/>
                <c:pt idx="0">
                  <c:v>Human Resources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Sheet4!$A$3:$A$7</c:f>
              <c:multiLvlStrCache>
                <c:ptCount val="2"/>
                <c:lvl>
                  <c:pt idx="0">
                    <c:v>Fixed Term</c:v>
                  </c:pt>
                  <c:pt idx="1">
                    <c:v>Fixed Term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Sheet4!$E$3:$E$7</c:f>
              <c:numCache>
                <c:formatCode>General</c:formatCode>
                <c:ptCount val="2"/>
                <c:pt idx="0">
                  <c:v>166193.15999999997</c:v>
                </c:pt>
                <c:pt idx="1">
                  <c:v>72876.91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37-4100-A88E-12314D763A91}"/>
            </c:ext>
          </c:extLst>
        </c:ser>
        <c:ser>
          <c:idx val="4"/>
          <c:order val="4"/>
          <c:tx>
            <c:strRef>
              <c:f>Sheet4!$F$1:$F$2</c:f>
              <c:strCache>
                <c:ptCount val="1"/>
                <c:pt idx="0">
                  <c:v>Legal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Sheet4!$A$3:$A$7</c:f>
              <c:multiLvlStrCache>
                <c:ptCount val="2"/>
                <c:lvl>
                  <c:pt idx="0">
                    <c:v>Fixed Term</c:v>
                  </c:pt>
                  <c:pt idx="1">
                    <c:v>Fixed Term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Sheet4!$F$3:$F$7</c:f>
              <c:numCache>
                <c:formatCode>General</c:formatCode>
                <c:ptCount val="2"/>
                <c:pt idx="0">
                  <c:v>31042.51</c:v>
                </c:pt>
                <c:pt idx="1">
                  <c:v>72843.23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7-4100-A88E-12314D763A91}"/>
            </c:ext>
          </c:extLst>
        </c:ser>
        <c:ser>
          <c:idx val="5"/>
          <c:order val="5"/>
          <c:tx>
            <c:strRef>
              <c:f>Sheet4!$G$1:$G$2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Sheet4!$A$3:$A$7</c:f>
              <c:multiLvlStrCache>
                <c:ptCount val="2"/>
                <c:lvl>
                  <c:pt idx="0">
                    <c:v>Fixed Term</c:v>
                  </c:pt>
                  <c:pt idx="1">
                    <c:v>Fixed Term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Sheet4!$G$3:$G$7</c:f>
              <c:numCache>
                <c:formatCode>General</c:formatCode>
                <c:ptCount val="2"/>
                <c:pt idx="1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7-4100-A88E-12314D763A91}"/>
            </c:ext>
          </c:extLst>
        </c:ser>
        <c:ser>
          <c:idx val="6"/>
          <c:order val="6"/>
          <c:tx>
            <c:strRef>
              <c:f>Sheet4!$H$1:$H$2</c:f>
              <c:strCache>
                <c:ptCount val="1"/>
                <c:pt idx="0">
                  <c:v>NULL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Sheet4!$A$3:$A$7</c:f>
              <c:multiLvlStrCache>
                <c:ptCount val="2"/>
                <c:lvl>
                  <c:pt idx="0">
                    <c:v>Fixed Term</c:v>
                  </c:pt>
                  <c:pt idx="1">
                    <c:v>Fixed Term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Sheet4!$H$3:$H$7</c:f>
              <c:numCache>
                <c:formatCode>General</c:formatCode>
                <c:ptCount val="2"/>
                <c:pt idx="0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37-4100-A88E-12314D763A91}"/>
            </c:ext>
          </c:extLst>
        </c:ser>
        <c:ser>
          <c:idx val="7"/>
          <c:order val="7"/>
          <c:tx>
            <c:strRef>
              <c:f>Sheet4!$I$1:$I$2</c:f>
              <c:strCache>
                <c:ptCount val="1"/>
                <c:pt idx="0">
                  <c:v>Product Management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Sheet4!$A$3:$A$7</c:f>
              <c:multiLvlStrCache>
                <c:ptCount val="2"/>
                <c:lvl>
                  <c:pt idx="0">
                    <c:v>Fixed Term</c:v>
                  </c:pt>
                  <c:pt idx="1">
                    <c:v>Fixed Term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Sheet4!$I$3:$I$7</c:f>
              <c:numCache>
                <c:formatCode>General</c:formatCode>
                <c:ptCount val="2"/>
                <c:pt idx="0">
                  <c:v>67818.14</c:v>
                </c:pt>
                <c:pt idx="1">
                  <c:v>213550.28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537-4100-A88E-12314D763A91}"/>
            </c:ext>
          </c:extLst>
        </c:ser>
        <c:ser>
          <c:idx val="8"/>
          <c:order val="8"/>
          <c:tx>
            <c:strRef>
              <c:f>Sheet4!$J$1:$J$2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Sheet4!$A$3:$A$7</c:f>
              <c:multiLvlStrCache>
                <c:ptCount val="2"/>
                <c:lvl>
                  <c:pt idx="0">
                    <c:v>Fixed Term</c:v>
                  </c:pt>
                  <c:pt idx="1">
                    <c:v>Fixed Term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Sheet4!$J$3:$J$7</c:f>
              <c:numCache>
                <c:formatCode>General</c:formatCode>
                <c:ptCount val="2"/>
                <c:pt idx="0">
                  <c:v>99683.67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37-4100-A88E-12314D763A91}"/>
            </c:ext>
          </c:extLst>
        </c:ser>
        <c:ser>
          <c:idx val="9"/>
          <c:order val="9"/>
          <c:tx>
            <c:strRef>
              <c:f>Sheet4!$K$1:$K$2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Sheet4!$A$3:$A$7</c:f>
              <c:multiLvlStrCache>
                <c:ptCount val="2"/>
                <c:lvl>
                  <c:pt idx="0">
                    <c:v>Fixed Term</c:v>
                  </c:pt>
                  <c:pt idx="1">
                    <c:v>Fixed Term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Sheet4!$K$3:$K$7</c:f>
              <c:numCache>
                <c:formatCode>General</c:formatCode>
                <c:ptCount val="2"/>
                <c:pt idx="0">
                  <c:v>84598.88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537-4100-A88E-12314D763A91}"/>
            </c:ext>
          </c:extLst>
        </c:ser>
        <c:ser>
          <c:idx val="10"/>
          <c:order val="10"/>
          <c:tx>
            <c:strRef>
              <c:f>Sheet4!$L$1:$L$2</c:f>
              <c:strCache>
                <c:ptCount val="1"/>
                <c:pt idx="0">
                  <c:v>Services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Sheet4!$A$3:$A$7</c:f>
              <c:multiLvlStrCache>
                <c:ptCount val="2"/>
                <c:lvl>
                  <c:pt idx="0">
                    <c:v>Fixed Term</c:v>
                  </c:pt>
                  <c:pt idx="1">
                    <c:v>Fixed Term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Sheet4!$L$3:$L$7</c:f>
              <c:numCache>
                <c:formatCode>General</c:formatCode>
                <c:ptCount val="2"/>
                <c:pt idx="0">
                  <c:v>73487.16</c:v>
                </c:pt>
                <c:pt idx="1">
                  <c:v>47646.95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37-4100-A88E-12314D763A91}"/>
            </c:ext>
          </c:extLst>
        </c:ser>
        <c:ser>
          <c:idx val="11"/>
          <c:order val="11"/>
          <c:tx>
            <c:strRef>
              <c:f>Sheet4!$M$1:$M$2</c:f>
              <c:strCache>
                <c:ptCount val="1"/>
                <c:pt idx="0">
                  <c:v>Support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Sheet4!$A$3:$A$7</c:f>
              <c:multiLvlStrCache>
                <c:ptCount val="2"/>
                <c:lvl>
                  <c:pt idx="0">
                    <c:v>Fixed Term</c:v>
                  </c:pt>
                  <c:pt idx="1">
                    <c:v>Fixed Term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Sheet4!$M$3:$M$7</c:f>
              <c:numCache>
                <c:formatCode>General</c:formatCode>
                <c:ptCount val="2"/>
                <c:pt idx="0">
                  <c:v>204410.21</c:v>
                </c:pt>
                <c:pt idx="1">
                  <c:v>95017.1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37-4100-A88E-12314D763A91}"/>
            </c:ext>
          </c:extLst>
        </c:ser>
        <c:ser>
          <c:idx val="12"/>
          <c:order val="12"/>
          <c:tx>
            <c:strRef>
              <c:f>Sheet4!$N$1:$N$2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Sheet4!$A$3:$A$7</c:f>
              <c:multiLvlStrCache>
                <c:ptCount val="2"/>
                <c:lvl>
                  <c:pt idx="0">
                    <c:v>Fixed Term</c:v>
                  </c:pt>
                  <c:pt idx="1">
                    <c:v>Fixed Term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Sheet4!$N$3:$N$7</c:f>
              <c:numCache>
                <c:formatCode>General</c:formatCode>
                <c:ptCount val="2"/>
                <c:pt idx="0">
                  <c:v>194315.7</c:v>
                </c:pt>
                <c:pt idx="1">
                  <c:v>305124.25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537-4100-A88E-12314D763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9998328"/>
        <c:axId val="659996728"/>
      </c:barChart>
      <c:catAx>
        <c:axId val="659998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996728"/>
        <c:crosses val="autoZero"/>
        <c:auto val="1"/>
        <c:lblAlgn val="ctr"/>
        <c:lblOffset val="100"/>
        <c:noMultiLvlLbl val="0"/>
      </c:catAx>
      <c:valAx>
        <c:axId val="659996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998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[Employee_Dataset(90).xlsx]Sheet3!PivotTable1</c:name>
    <c:fmtId val="1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530096237970254"/>
          <c:y val="5.5555555555555552E-2"/>
          <c:w val="0.51473709536307966"/>
          <c:h val="0.770678040244969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Accounting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Temporary</c:v>
                  </c:pt>
                  <c:pt idx="1">
                    <c:v>Temporary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Sheet3!$B$5:$B$9</c:f>
              <c:numCache>
                <c:formatCode>General</c:formatCode>
                <c:ptCount val="2"/>
                <c:pt idx="0">
                  <c:v>143647.12</c:v>
                </c:pt>
                <c:pt idx="1">
                  <c:v>52246.29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7C-4E16-A589-1B62AD9D6540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Temporary</c:v>
                  </c:pt>
                  <c:pt idx="1">
                    <c:v>Temporary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Sheet3!$C$5:$C$9</c:f>
              <c:numCache>
                <c:formatCode>General</c:formatCode>
                <c:ptCount val="2"/>
                <c:pt idx="1">
                  <c:v>146720.76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7C-4E16-A589-1B62AD9D6540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Temporary</c:v>
                  </c:pt>
                  <c:pt idx="1">
                    <c:v>Temporary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Sheet3!$D$5:$D$9</c:f>
              <c:numCache>
                <c:formatCode>General</c:formatCode>
                <c:ptCount val="2"/>
                <c:pt idx="1">
                  <c:v>238334.53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7C-4E16-A589-1B62AD9D6540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Human Resources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Temporary</c:v>
                  </c:pt>
                  <c:pt idx="1">
                    <c:v>Temporary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Sheet3!$E$5:$E$9</c:f>
              <c:numCache>
                <c:formatCode>General</c:formatCode>
                <c:ptCount val="2"/>
                <c:pt idx="1">
                  <c:v>159716.94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7C-4E16-A589-1B62AD9D6540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Legal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Temporary</c:v>
                  </c:pt>
                  <c:pt idx="1">
                    <c:v>Temporary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Sheet3!$F$5:$F$9</c:f>
              <c:numCache>
                <c:formatCode>General</c:formatCode>
                <c:ptCount val="2"/>
                <c:pt idx="0">
                  <c:v>32496.880000000001</c:v>
                </c:pt>
                <c:pt idx="1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7C-4E16-A589-1B62AD9D6540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Temporary</c:v>
                  </c:pt>
                  <c:pt idx="1">
                    <c:v>Temporary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Sheet3!$G$5:$G$9</c:f>
              <c:numCache>
                <c:formatCode>General</c:formatCode>
                <c:ptCount val="2"/>
                <c:pt idx="0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B7C-4E16-A589-1B62AD9D6540}"/>
            </c:ext>
          </c:extLst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Product Management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Temporary</c:v>
                  </c:pt>
                  <c:pt idx="1">
                    <c:v>Temporary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Sheet3!$H$5:$H$9</c:f>
              <c:numCache>
                <c:formatCode>General</c:formatCode>
                <c:ptCount val="2"/>
                <c:pt idx="0">
                  <c:v>307401.34999999998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7C-4E16-A589-1B62AD9D6540}"/>
            </c:ext>
          </c:extLst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Temporary</c:v>
                  </c:pt>
                  <c:pt idx="1">
                    <c:v>Temporary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Sheet3!$I$5:$I$9</c:f>
              <c:numCache>
                <c:formatCode>General</c:formatCode>
                <c:ptCount val="2"/>
                <c:pt idx="0">
                  <c:v>155989.71</c:v>
                </c:pt>
                <c:pt idx="1">
                  <c:v>28160.79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B7C-4E16-A589-1B62AD9D6540}"/>
            </c:ext>
          </c:extLst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Temporary</c:v>
                  </c:pt>
                  <c:pt idx="1">
                    <c:v>Temporary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Sheet3!$J$5:$J$9</c:f>
              <c:numCache>
                <c:formatCode>General</c:formatCode>
                <c:ptCount val="2"/>
                <c:pt idx="1">
                  <c:v>83191.95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7C-4E16-A589-1B62AD9D6540}"/>
            </c:ext>
          </c:extLst>
        </c:ser>
        <c:ser>
          <c:idx val="9"/>
          <c:order val="9"/>
          <c:tx>
            <c:strRef>
              <c:f>Sheet3!$K$3:$K$4</c:f>
              <c:strCache>
                <c:ptCount val="1"/>
                <c:pt idx="0">
                  <c:v>Services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Temporary</c:v>
                  </c:pt>
                  <c:pt idx="1">
                    <c:v>Temporary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Sheet3!$K$5:$K$9</c:f>
              <c:numCache>
                <c:formatCode>General</c:formatCode>
                <c:ptCount val="2"/>
                <c:pt idx="1">
                  <c:v>223630.98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B7C-4E16-A589-1B62AD9D6540}"/>
            </c:ext>
          </c:extLst>
        </c:ser>
        <c:ser>
          <c:idx val="10"/>
          <c:order val="10"/>
          <c:tx>
            <c:strRef>
              <c:f>Sheet3!$L$3:$L$4</c:f>
              <c:strCache>
                <c:ptCount val="1"/>
                <c:pt idx="0">
                  <c:v>Support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Temporary</c:v>
                  </c:pt>
                  <c:pt idx="1">
                    <c:v>Temporary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Sheet3!$L$5:$L$9</c:f>
              <c:numCache>
                <c:formatCode>General</c:formatCode>
                <c:ptCount val="2"/>
                <c:pt idx="0">
                  <c:v>58935.92</c:v>
                </c:pt>
                <c:pt idx="1">
                  <c:v>98276.36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B7C-4E16-A589-1B62AD9D6540}"/>
            </c:ext>
          </c:extLst>
        </c:ser>
        <c:ser>
          <c:idx val="11"/>
          <c:order val="11"/>
          <c:tx>
            <c:strRef>
              <c:f>Sheet3!$M$3:$M$4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Sheet3!$A$5:$A$9</c:f>
              <c:multiLvlStrCache>
                <c:ptCount val="2"/>
                <c:lvl>
                  <c:pt idx="0">
                    <c:v>Temporary</c:v>
                  </c:pt>
                  <c:pt idx="1">
                    <c:v>Temporary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Sheet3!$M$5:$M$9</c:f>
              <c:numCache>
                <c:formatCode>General</c:formatCode>
                <c:ptCount val="2"/>
                <c:pt idx="0">
                  <c:v>175511.8</c:v>
                </c:pt>
                <c:pt idx="1">
                  <c:v>222589.55000000002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B7C-4E16-A589-1B62AD9D6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493232"/>
        <c:axId val="465493552"/>
      </c:barChart>
      <c:catAx>
        <c:axId val="46549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493552"/>
        <c:crosses val="autoZero"/>
        <c:auto val="1"/>
        <c:lblAlgn val="ctr"/>
        <c:lblOffset val="100"/>
        <c:noMultiLvlLbl val="0"/>
      </c:catAx>
      <c:valAx>
        <c:axId val="46549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49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25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0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80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71959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0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31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1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04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58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5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2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6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466850" y="1196749"/>
            <a:ext cx="12310173" cy="9030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4595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endParaRPr lang="en-US" sz="2400" dirty="0"/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>
            <a:extLst>
              <a:ext uri="{FF2B5EF4-FFF2-40B4-BE49-F238E27FC236}">
                <a16:creationId xmlns:a16="http://schemas.microsoft.com/office/drawing/2014/main" id="{099F34BD-3DA2-4485-A79F-DAD328EA5E25}"/>
              </a:ext>
            </a:extLst>
          </p:cNvPr>
          <p:cNvSpPr txBox="1">
            <a:spLocks/>
          </p:cNvSpPr>
          <p:nvPr/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R</a:t>
            </a:r>
            <a:r>
              <a:rPr lang="en-US" spc="-40" dirty="0"/>
              <a:t>E</a:t>
            </a:r>
            <a:r>
              <a:rPr lang="en-US" spc="15" dirty="0"/>
              <a:t>S</a:t>
            </a:r>
            <a:r>
              <a:rPr lang="en-US" spc="-30" dirty="0"/>
              <a:t>U</a:t>
            </a:r>
            <a:r>
              <a:rPr lang="en-US" spc="-405" dirty="0"/>
              <a:t>L</a:t>
            </a:r>
            <a:r>
              <a:rPr lang="en-US" dirty="0"/>
              <a:t>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C5B7F0E-0C8E-4DB2-9776-6615CBEF8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4019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178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pic>
        <p:nvPicPr>
          <p:cNvPr id="11" name="object 9">
            <a:extLst>
              <a:ext uri="{FF2B5EF4-FFF2-40B4-BE49-F238E27FC236}">
                <a16:creationId xmlns:a16="http://schemas.microsoft.com/office/drawing/2014/main" id="{FF2A5E19-FADD-438F-A095-473A506AF0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D7E4DE0-7AEA-43DE-9484-6AF81524FEFF}"/>
              </a:ext>
            </a:extLst>
          </p:cNvPr>
          <p:cNvGraphicFramePr>
            <a:graphicFrameLocks/>
          </p:cNvGraphicFramePr>
          <p:nvPr/>
        </p:nvGraphicFramePr>
        <p:xfrm>
          <a:off x="3910012" y="2057400"/>
          <a:ext cx="43719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448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C5B7F0E-0C8E-4DB2-9776-6615CBEF8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246258"/>
              </p:ext>
            </p:extLst>
          </p:nvPr>
        </p:nvGraphicFramePr>
        <p:xfrm>
          <a:off x="41148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object 9">
            <a:extLst>
              <a:ext uri="{FF2B5EF4-FFF2-40B4-BE49-F238E27FC236}">
                <a16:creationId xmlns:a16="http://schemas.microsoft.com/office/drawing/2014/main" id="{94950E20-25BD-4755-93A7-F68001DA84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5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9EE29-F808-4D61-A798-9AD7FC58B57C}"/>
              </a:ext>
            </a:extLst>
          </p:cNvPr>
          <p:cNvSpPr txBox="1"/>
          <p:nvPr/>
        </p:nvSpPr>
        <p:spPr>
          <a:xfrm>
            <a:off x="2133601" y="2590800"/>
            <a:ext cx="8534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 analysing the Salary statement of employees Male employees are getting the more Salary compared to Female.</a:t>
            </a:r>
            <a:endParaRPr lang="en-US" sz="2800"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9A054165-4490-4B58-98D1-3C7D1022E7E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77000"/>
            <a:ext cx="21431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7">
            <a:extLst>
              <a:ext uri="{FF2B5EF4-FFF2-40B4-BE49-F238E27FC236}">
                <a16:creationId xmlns:a16="http://schemas.microsoft.com/office/drawing/2014/main" id="{37ECE840-B581-4AEB-8BB5-B75076881387}"/>
              </a:ext>
            </a:extLst>
          </p:cNvPr>
          <p:cNvSpPr txBox="1">
            <a:spLocks/>
          </p:cNvSpPr>
          <p:nvPr/>
        </p:nvSpPr>
        <p:spPr>
          <a:xfrm>
            <a:off x="1217522" y="92441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/>
              <a:t>PROJECT</a:t>
            </a:r>
            <a:r>
              <a:rPr lang="en-US" sz="4250" spc="-85"/>
              <a:t> </a:t>
            </a:r>
            <a:r>
              <a:rPr lang="en-US" sz="4250" spc="25"/>
              <a:t>TITLE</a:t>
            </a:r>
            <a:endParaRPr lang="en-US" sz="42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94097-E3A5-4F1D-84A9-5F13806A3A8C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F3E20D24-0FA4-4ADB-9FC2-95A97F45DC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6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1">
            <a:extLst>
              <a:ext uri="{FF2B5EF4-FFF2-40B4-BE49-F238E27FC236}">
                <a16:creationId xmlns:a16="http://schemas.microsoft.com/office/drawing/2014/main" id="{A4604DCD-058D-46CE-910D-B4F695FA1441}"/>
              </a:ext>
            </a:extLst>
          </p:cNvPr>
          <p:cNvSpPr txBox="1">
            <a:spLocks/>
          </p:cNvSpPr>
          <p:nvPr/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29599-AC4B-45D7-92F4-A52A5B4BE8C3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1C09AA14-6625-4FA9-8447-6FF58C745CB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72299D-149F-4276-AE5F-ECD3D794C67D}"/>
              </a:ext>
            </a:extLst>
          </p:cNvPr>
          <p:cNvSpPr txBox="1"/>
          <p:nvPr/>
        </p:nvSpPr>
        <p:spPr>
          <a:xfrm>
            <a:off x="1828800" y="26670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Salary analysis is an important part of a company's workforce acquisition approach because it lets them recruit and retain the best workers.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F60EEB-8974-4078-9CFB-6F7C58E1DB77}"/>
              </a:ext>
            </a:extLst>
          </p:cNvPr>
          <p:cNvSpPr txBox="1"/>
          <p:nvPr/>
        </p:nvSpPr>
        <p:spPr>
          <a:xfrm>
            <a:off x="1524000" y="2674203"/>
            <a:ext cx="746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Analysis of the Data using the Salary for their performance of different departments and different employee type.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F7C76-B509-40CC-84C3-FC5EBED63AAB}"/>
              </a:ext>
            </a:extLst>
          </p:cNvPr>
          <p:cNvSpPr txBox="1"/>
          <p:nvPr/>
        </p:nvSpPr>
        <p:spPr>
          <a:xfrm>
            <a:off x="1524001" y="2667000"/>
            <a:ext cx="815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Employee, Employers, Organisation, Different industries, IT sectors, etc are the end users of the analysis.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7E3B4B4A-D645-4F12-B01E-9E89E81DB3F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ADF4AA-39AB-45F9-B140-0BDA7135702B}"/>
              </a:ext>
            </a:extLst>
          </p:cNvPr>
          <p:cNvSpPr txBox="1"/>
          <p:nvPr/>
        </p:nvSpPr>
        <p:spPr>
          <a:xfrm>
            <a:off x="3124200" y="2362200"/>
            <a:ext cx="4102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Filtering – To remove unwanted values</a:t>
            </a:r>
          </a:p>
          <a:p>
            <a:r>
              <a:rPr lang="en-IN" dirty="0"/>
              <a:t>Pivot table – To get the required values</a:t>
            </a:r>
          </a:p>
          <a:p>
            <a:r>
              <a:rPr lang="en-IN" dirty="0"/>
              <a:t>Graph and chart – To highlight the results.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87118-601C-46C1-8CBF-54E7D9013FC0}"/>
              </a:ext>
            </a:extLst>
          </p:cNvPr>
          <p:cNvSpPr txBox="1"/>
          <p:nvPr/>
        </p:nvSpPr>
        <p:spPr>
          <a:xfrm>
            <a:off x="2057400" y="2590800"/>
            <a:ext cx="78642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Employee dataset – Kaggle</a:t>
            </a:r>
          </a:p>
          <a:p>
            <a:r>
              <a:rPr lang="en-IN" dirty="0"/>
              <a:t>No of features – 26</a:t>
            </a:r>
          </a:p>
          <a:p>
            <a:r>
              <a:rPr lang="en-IN" dirty="0"/>
              <a:t>Taken – 15</a:t>
            </a:r>
          </a:p>
          <a:p>
            <a:r>
              <a:rPr lang="en-US" dirty="0"/>
              <a:t>Gender – Male, Female</a:t>
            </a:r>
          </a:p>
          <a:p>
            <a:r>
              <a:rPr lang="en-US" dirty="0"/>
              <a:t>Employee type – Fixed term, Permanent, Temporary</a:t>
            </a:r>
          </a:p>
          <a:p>
            <a:r>
              <a:rPr lang="en-US" dirty="0"/>
              <a:t>Departments – Accounting, Business Development, Engineering, Human resources,</a:t>
            </a:r>
          </a:p>
          <a:p>
            <a:r>
              <a:rPr lang="en-US" dirty="0"/>
              <a:t>                       Legal, Marketing, Product management.</a:t>
            </a:r>
          </a:p>
          <a:p>
            <a:r>
              <a:rPr lang="en-US" dirty="0"/>
              <a:t>Salary – Sum of salary.</a:t>
            </a: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524E8821-0343-4801-AF6A-F452845CAE8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2676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3120-22FD-48ED-985C-46732F91F483}"/>
              </a:ext>
            </a:extLst>
          </p:cNvPr>
          <p:cNvSpPr txBox="1"/>
          <p:nvPr/>
        </p:nvSpPr>
        <p:spPr>
          <a:xfrm>
            <a:off x="2514600" y="25146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Created gender wise salary statement to know how both working in the departments.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229</Words>
  <Application>Microsoft Office PowerPoint</Application>
  <PresentationFormat>Widescreen</PresentationFormat>
  <Paragraphs>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Gill Sans MT</vt:lpstr>
      <vt:lpstr>Roboto</vt:lpstr>
      <vt:lpstr>Times New Roman</vt:lpstr>
      <vt:lpstr>Trebuchet MS</vt:lpstr>
      <vt:lpstr>Gallery</vt:lpstr>
      <vt:lpstr>Employee Data Analysis using Excel  </vt:lpstr>
      <vt:lpstr>PowerPoint Presentation</vt:lpstr>
      <vt:lpstr>PowerPoint Presentation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PRAWIN KUMAR.R</cp:lastModifiedBy>
  <cp:revision>23</cp:revision>
  <dcterms:created xsi:type="dcterms:W3CDTF">2024-03-29T15:07:22Z</dcterms:created>
  <dcterms:modified xsi:type="dcterms:W3CDTF">2024-09-09T13:48:26Z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