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381" r:id="rId3"/>
    <p:sldId id="382" r:id="rId4"/>
    <p:sldId id="383" r:id="rId5"/>
    <p:sldId id="384" r:id="rId6"/>
    <p:sldId id="386" r:id="rId7"/>
    <p:sldId id="388" r:id="rId8"/>
    <p:sldId id="389" r:id="rId9"/>
    <p:sldId id="387" r:id="rId10"/>
    <p:sldId id="390" r:id="rId11"/>
    <p:sldId id="37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C2C"/>
    <a:srgbClr val="F8D8E0"/>
    <a:srgbClr val="FFFFFF"/>
    <a:srgbClr val="F0AABB"/>
    <a:srgbClr val="D82851"/>
    <a:srgbClr val="54D330"/>
    <a:srgbClr val="0097FF"/>
    <a:srgbClr val="FCEDE0"/>
    <a:srgbClr val="F5B988"/>
    <a:srgbClr val="E3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CA24-FBE9-4BED-8E72-ED78E9A9FA07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C5E4F-D7B3-49EB-82E3-D1100CB07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4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1876F-4D07-4F1C-9CB4-4EFB4990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15A1EC-9B32-4EF7-B01B-4AACD483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654A0-2619-4E56-A301-A0064D1D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B28E2-6337-42C1-ACDE-65711915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89777-0F0E-4241-996A-E33A352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9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C271-03E9-450F-8732-A3526B8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E8EF43-1E61-4454-9900-8826AD7C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A0D4D-5EC4-433C-81D0-C5AD152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52E68-BEC6-499A-BAE7-FA82D756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EA527-4DFA-4000-A89E-A8A1BA68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7CAAA6-B5C0-4879-8844-E03663DBF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F656A9-9046-4975-8456-BF4ECA79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B6724-46D3-4506-98BD-B78484E3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1BA9B-1F5A-4512-9857-DCD80F7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DCEAD-C3A5-42DD-9C24-2D830ECC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A5E6-ED9F-4CDE-AB77-1859B1E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30FCFB-9986-4088-9BA1-DCE56EA6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70B02-6190-45C9-B5D0-BB7E67FA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FEAD6-E061-4059-88B0-F784274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E2733-0486-4351-85E6-EE1CB1F0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6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D6A47-A9B6-4FC0-B5F4-74F3FDA2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D4E067-4814-419F-B053-FA9BF381E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4B895-EFBF-4732-AAA1-1F1A5AB1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E0C81-A149-48C7-96C5-410D46D4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C4953-D10E-4C2B-BD50-A7D6ED8F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7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AE369-AD24-401A-9C21-65C517C3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736352-119F-42D0-8B05-EF4D1530F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4B6F1D-3ABB-44D6-B54A-D886B9E1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8F67EF-E116-495E-BABF-3071C72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CFE151-9C57-4447-849A-A48A0E0F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E7B373-CADC-4F0B-BFD6-419C7220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7775-71BF-4794-92B6-74419191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448F4-7DA4-4E50-9443-F2E7F23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F2772-5089-4764-A408-3C9DFEDF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139F52-600B-4D4F-AF1D-6ACA99985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68E4CE-5FF2-499C-B02E-90A1E6E8D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29AE22-C39C-4E4A-9919-F77BAB17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44FD12-DD78-4004-A072-F13EB844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E74E5B-17C2-4F9D-86DD-0EC66D9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DB387-72EF-433F-812D-0F714311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40ED2D-29EC-4CB4-9239-8D445641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54670-E9B1-4D1A-977B-D3B64026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226164-FFDD-424F-A4CE-6EE1AD17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58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4228FA-EBC4-4A14-AF25-EB3F3EFD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43E141-D3AC-4308-A70C-DAC29FA3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14F5C3-B27B-4EBD-ABD7-0880B8C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7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41745-9293-404D-AB6F-CB525FD3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57E08-C6A1-42BD-B1D1-48FA1B44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B35BEA-0514-496C-8315-080F859D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BFC25-A336-42D3-9435-E7446D64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94938-11E0-4B40-82ED-68ECCEAE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52C8-7A38-4487-9A04-F055E5FC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54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FB635-4DA0-4F87-8968-F157F7A2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FB8E90-B4C8-428D-AA0F-3A898AD6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59B2F6-4045-4F70-A9B2-0B31FA4F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460135-5F9C-4CB3-A0E2-3A08D5F3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491FF-7C85-4D95-A3C7-A560D1E0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3C0E3F-4110-4694-B7AC-1057B4D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6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BBE625-7647-46C9-A1AC-2A7FBC92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159BA-289F-496E-8D08-B9A4BA05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D3266-721E-4028-9BAF-E9EC14B8E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EC95-505A-4939-B68A-8DCCBC956FC5}" type="datetimeFigureOut">
              <a:rPr lang="de-DE" smtClean="0"/>
              <a:t>09.12.2023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FA5CD-FD1E-4842-9F6D-FF43BE9BC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7FF41-1D04-4706-899E-D9FF9E3F6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4796B-B63E-4468-9DFB-49CDE05D56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5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75F4D120-3921-42A8-A063-46B023CB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9D01B3E5-85F4-41A9-A504-D5E6268D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29"/>
          <a:stretch>
            <a:fillRect/>
          </a:stretch>
        </p:blipFill>
        <p:spPr>
          <a:xfrm>
            <a:off x="3466214" y="550975"/>
            <a:ext cx="8725786" cy="5756049"/>
          </a:xfrm>
          <a:custGeom>
            <a:avLst/>
            <a:gdLst>
              <a:gd name="connsiteX0" fmla="*/ 0 w 8725786"/>
              <a:gd name="connsiteY0" fmla="*/ 0 h 5756049"/>
              <a:gd name="connsiteX1" fmla="*/ 8725786 w 8725786"/>
              <a:gd name="connsiteY1" fmla="*/ 0 h 5756049"/>
              <a:gd name="connsiteX2" fmla="*/ 8725786 w 8725786"/>
              <a:gd name="connsiteY2" fmla="*/ 5756049 h 5756049"/>
              <a:gd name="connsiteX3" fmla="*/ 0 w 8725786"/>
              <a:gd name="connsiteY3" fmla="*/ 5756049 h 575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786" h="5756049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8E7112-903F-46D2-8C6F-13BBF5C3E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7099" r="21064" b="11082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D5968D-C81F-4198-9A13-C954689D644A}"/>
              </a:ext>
            </a:extLst>
          </p:cNvPr>
          <p:cNvSpPr txBox="1"/>
          <p:nvPr/>
        </p:nvSpPr>
        <p:spPr>
          <a:xfrm>
            <a:off x="6210300" y="797825"/>
            <a:ext cx="5626099" cy="5509200"/>
          </a:xfrm>
          <a:prstGeom prst="rect">
            <a:avLst/>
          </a:prstGeom>
          <a:solidFill>
            <a:schemeClr val="bg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600" b="1" dirty="0">
                <a:solidFill>
                  <a:schemeClr val="accent3">
                    <a:lumMod val="50000"/>
                  </a:schemeClr>
                </a:solidFill>
              </a:rPr>
              <a:t>Wahlfach</a:t>
            </a:r>
          </a:p>
          <a:p>
            <a:pPr algn="ctr"/>
            <a:endParaRPr lang="de-DE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de-DE" sz="8000" b="1" dirty="0">
                <a:solidFill>
                  <a:schemeClr val="accent5">
                    <a:lumMod val="50000"/>
                  </a:schemeClr>
                </a:solidFill>
              </a:rPr>
              <a:t>Neuronale Netze - KI in der Medizin</a:t>
            </a:r>
          </a:p>
        </p:txBody>
      </p:sp>
    </p:spTree>
    <p:extLst>
      <p:ext uri="{BB962C8B-B14F-4D97-AF65-F5344CB8AC3E}">
        <p14:creationId xmlns:p14="http://schemas.microsoft.com/office/powerpoint/2010/main" val="5393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2381A93-4321-50EC-07D9-6B88013CB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29170" r="9150" b="5235"/>
          <a:stretch/>
        </p:blipFill>
        <p:spPr>
          <a:xfrm>
            <a:off x="3251944" y="2837553"/>
            <a:ext cx="5362575" cy="214643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416882A-29A0-5589-090A-D879D9DC2443}"/>
              </a:ext>
            </a:extLst>
          </p:cNvPr>
          <p:cNvSpPr txBox="1"/>
          <p:nvPr/>
        </p:nvSpPr>
        <p:spPr>
          <a:xfrm>
            <a:off x="4964408" y="2306307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Pandas Dataframe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2AF0DC-52A4-8BF4-435C-62F24174BC8A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Was kann ich alles mit einem Pandas Dataframe machen?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F12AEB-67AB-9817-79A9-80C4CB607AF4}"/>
              </a:ext>
            </a:extLst>
          </p:cNvPr>
          <p:cNvSpPr txBox="1"/>
          <p:nvPr/>
        </p:nvSpPr>
        <p:spPr>
          <a:xfrm>
            <a:off x="242260" y="966410"/>
            <a:ext cx="5003509" cy="769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Summary &amp; </a:t>
            </a:r>
            <a:r>
              <a:rPr lang="de-DE" sz="2400" dirty="0" err="1"/>
              <a:t>Descriptive</a:t>
            </a:r>
            <a:r>
              <a:rPr lang="de-DE" sz="2400" dirty="0"/>
              <a:t> </a:t>
            </a:r>
            <a:r>
              <a:rPr lang="de-DE" sz="2400" dirty="0" err="1"/>
              <a:t>Statistics</a:t>
            </a:r>
            <a:endParaRPr lang="de-DE" sz="2400" dirty="0"/>
          </a:p>
          <a:p>
            <a:pPr algn="ctr"/>
            <a:r>
              <a:rPr lang="de-DE" sz="2000" dirty="0"/>
              <a:t>(</a:t>
            </a:r>
            <a:r>
              <a:rPr lang="de-DE" sz="2000" dirty="0" err="1"/>
              <a:t>mean</a:t>
            </a:r>
            <a:r>
              <a:rPr lang="de-DE" sz="2000" dirty="0"/>
              <a:t>, median, </a:t>
            </a:r>
            <a:r>
              <a:rPr lang="de-DE" sz="2000" dirty="0" err="1"/>
              <a:t>standard</a:t>
            </a:r>
            <a:r>
              <a:rPr lang="de-DE" sz="2000" dirty="0"/>
              <a:t> </a:t>
            </a:r>
            <a:r>
              <a:rPr lang="de-DE" sz="2000" dirty="0" err="1"/>
              <a:t>deviation</a:t>
            </a:r>
            <a:r>
              <a:rPr lang="de-DE" sz="2000" dirty="0"/>
              <a:t>, …)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1FD9A68-9DF7-7AEC-B8B1-DAFD330BE3EB}"/>
              </a:ext>
            </a:extLst>
          </p:cNvPr>
          <p:cNvSpPr txBox="1"/>
          <p:nvPr/>
        </p:nvSpPr>
        <p:spPr>
          <a:xfrm>
            <a:off x="401053" y="3183586"/>
            <a:ext cx="213197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Correlation</a:t>
            </a:r>
            <a:r>
              <a:rPr lang="de-DE" sz="2400" dirty="0"/>
              <a:t> and </a:t>
            </a:r>
            <a:r>
              <a:rPr lang="de-DE" sz="2400" dirty="0" err="1"/>
              <a:t>Confounders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F783334-5084-7AF9-301E-ED4AAA2965FB}"/>
              </a:ext>
            </a:extLst>
          </p:cNvPr>
          <p:cNvSpPr txBox="1"/>
          <p:nvPr/>
        </p:nvSpPr>
        <p:spPr>
          <a:xfrm>
            <a:off x="771837" y="5291425"/>
            <a:ext cx="22841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Data </a:t>
            </a:r>
            <a:r>
              <a:rPr lang="de-DE" sz="2400" dirty="0" err="1"/>
              <a:t>Cleaning</a:t>
            </a:r>
            <a:r>
              <a:rPr lang="de-DE" sz="2400" dirty="0"/>
              <a:t> and Imputation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31C31B-0FBC-B011-A496-0E50F671EDD6}"/>
              </a:ext>
            </a:extLst>
          </p:cNvPr>
          <p:cNvSpPr txBox="1"/>
          <p:nvPr/>
        </p:nvSpPr>
        <p:spPr>
          <a:xfrm>
            <a:off x="4134247" y="5891590"/>
            <a:ext cx="2940322" cy="461665"/>
          </a:xfrm>
          <a:prstGeom prst="rect">
            <a:avLst/>
          </a:prstGeom>
          <a:solidFill>
            <a:srgbClr val="F8D8E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Hypothesis </a:t>
            </a:r>
            <a:r>
              <a:rPr lang="de-DE" sz="2400" dirty="0" err="1"/>
              <a:t>Testing</a:t>
            </a: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3CFDAC-07E6-8637-A9CA-38963B28C2E1}"/>
              </a:ext>
            </a:extLst>
          </p:cNvPr>
          <p:cNvSpPr txBox="1"/>
          <p:nvPr/>
        </p:nvSpPr>
        <p:spPr>
          <a:xfrm>
            <a:off x="9025243" y="966410"/>
            <a:ext cx="236784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Unsupervised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658A85-3A8C-5A44-6102-A56F5C8FF580}"/>
              </a:ext>
            </a:extLst>
          </p:cNvPr>
          <p:cNvSpPr txBox="1"/>
          <p:nvPr/>
        </p:nvSpPr>
        <p:spPr>
          <a:xfrm>
            <a:off x="9686480" y="2998919"/>
            <a:ext cx="216193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Supervised</a:t>
            </a:r>
            <a:r>
              <a:rPr lang="de-DE" sz="2400" dirty="0"/>
              <a:t> </a:t>
            </a:r>
            <a:r>
              <a:rPr lang="de-DE" sz="2400" dirty="0" err="1"/>
              <a:t>Machine</a:t>
            </a:r>
            <a:r>
              <a:rPr lang="de-DE" sz="2400" dirty="0"/>
              <a:t> Learning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EDC0D2-7776-CCCD-918B-1F83896C2E01}"/>
              </a:ext>
            </a:extLst>
          </p:cNvPr>
          <p:cNvSpPr txBox="1"/>
          <p:nvPr/>
        </p:nvSpPr>
        <p:spPr>
          <a:xfrm>
            <a:off x="9231150" y="5214912"/>
            <a:ext cx="2161934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Deep Learning and </a:t>
            </a:r>
            <a:r>
              <a:rPr lang="de-DE" sz="2400" dirty="0" err="1"/>
              <a:t>Neural</a:t>
            </a:r>
            <a:r>
              <a:rPr lang="de-DE" sz="2400" dirty="0"/>
              <a:t> Networks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943AF2-4DE8-0F3E-8621-DA3112E8FD89}"/>
              </a:ext>
            </a:extLst>
          </p:cNvPr>
          <p:cNvSpPr/>
          <p:nvPr/>
        </p:nvSpPr>
        <p:spPr>
          <a:xfrm>
            <a:off x="3057434" y="2306307"/>
            <a:ext cx="5557085" cy="2826532"/>
          </a:xfrm>
          <a:prstGeom prst="rect">
            <a:avLst/>
          </a:prstGeom>
          <a:noFill/>
          <a:ln>
            <a:solidFill>
              <a:srgbClr val="111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68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5786FD1-ECA5-58F2-87A6-C748878D0903}"/>
              </a:ext>
            </a:extLst>
          </p:cNvPr>
          <p:cNvSpPr txBox="1"/>
          <p:nvPr/>
        </p:nvSpPr>
        <p:spPr>
          <a:xfrm>
            <a:off x="3048000" y="6336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https://github.com/VanishingRasengan/WahlfachKIWiSe2324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4538F3-8BD8-F9F6-F612-6D67E573C048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Verlinkung zu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96F6F2-ABF4-682B-4AC5-7AD4D87A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18"/>
            <a:ext cx="12016596" cy="59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6B09F5-834E-2948-903C-66391415BD67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Eure Vorstellungen zum Wahlfach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E9EC6E4-82EB-2B41-5894-E4803BB62CAF}"/>
              </a:ext>
            </a:extLst>
          </p:cNvPr>
          <p:cNvSpPr txBox="1"/>
          <p:nvPr/>
        </p:nvSpPr>
        <p:spPr>
          <a:xfrm>
            <a:off x="439672" y="1341161"/>
            <a:ext cx="2527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Grundkenntnisse in Python haben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DE24E5-3F83-A1F5-BAFB-383D46354B22}"/>
              </a:ext>
            </a:extLst>
          </p:cNvPr>
          <p:cNvSpPr txBox="1"/>
          <p:nvPr/>
        </p:nvSpPr>
        <p:spPr>
          <a:xfrm>
            <a:off x="7507511" y="5252481"/>
            <a:ext cx="3519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F0AABB"/>
                </a:solidFill>
              </a:rPr>
              <a:t>wie eine KI "arbeitet"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8FE169-1804-0A09-DCBA-0649D1EA1F75}"/>
              </a:ext>
            </a:extLst>
          </p:cNvPr>
          <p:cNvSpPr txBox="1"/>
          <p:nvPr/>
        </p:nvSpPr>
        <p:spPr>
          <a:xfrm>
            <a:off x="950746" y="2546656"/>
            <a:ext cx="2416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Kleine Python Programme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AA65464-0E06-271B-9650-6C1937559D56}"/>
              </a:ext>
            </a:extLst>
          </p:cNvPr>
          <p:cNvSpPr txBox="1"/>
          <p:nvPr/>
        </p:nvSpPr>
        <p:spPr>
          <a:xfrm>
            <a:off x="2260595" y="5644720"/>
            <a:ext cx="2975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rgbClr val="7030A0"/>
                </a:solidFill>
              </a:rPr>
              <a:t>Neuronale Netze programmieren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719BDB-8668-FFFB-2603-2F587774855A}"/>
              </a:ext>
            </a:extLst>
          </p:cNvPr>
          <p:cNvSpPr txBox="1"/>
          <p:nvPr/>
        </p:nvSpPr>
        <p:spPr>
          <a:xfrm>
            <a:off x="3519712" y="2414686"/>
            <a:ext cx="29754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wie man in Python programmiert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37D02C-F556-EAD6-4147-9258CE1DD452}"/>
              </a:ext>
            </a:extLst>
          </p:cNvPr>
          <p:cNvSpPr txBox="1"/>
          <p:nvPr/>
        </p:nvSpPr>
        <p:spPr>
          <a:xfrm>
            <a:off x="5236025" y="1431374"/>
            <a:ext cx="2869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Programmiersprache Python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BC41A6-2959-F1FB-1F4C-7402B56832AE}"/>
              </a:ext>
            </a:extLst>
          </p:cNvPr>
          <p:cNvSpPr txBox="1"/>
          <p:nvPr/>
        </p:nvSpPr>
        <p:spPr>
          <a:xfrm>
            <a:off x="1850429" y="590978"/>
            <a:ext cx="379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Grundlagen des Programmierens mit Python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9F90BBF-5C4C-F7CB-0224-62DAE375DC1D}"/>
              </a:ext>
            </a:extLst>
          </p:cNvPr>
          <p:cNvSpPr txBox="1"/>
          <p:nvPr/>
        </p:nvSpPr>
        <p:spPr>
          <a:xfrm>
            <a:off x="3273647" y="1509478"/>
            <a:ext cx="1962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400" b="1" dirty="0">
                <a:solidFill>
                  <a:srgbClr val="D82851"/>
                </a:solidFill>
              </a:rPr>
              <a:t>Grundlagen von Python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462BF4-3CD0-1B09-CED7-7217E0A5B312}"/>
              </a:ext>
            </a:extLst>
          </p:cNvPr>
          <p:cNvSpPr txBox="1"/>
          <p:nvPr/>
        </p:nvSpPr>
        <p:spPr>
          <a:xfrm>
            <a:off x="3965753" y="3612318"/>
            <a:ext cx="4903502" cy="1200329"/>
          </a:xfrm>
          <a:prstGeom prst="rect">
            <a:avLst/>
          </a:prstGeom>
          <a:solidFill>
            <a:srgbClr val="F8D8E0"/>
          </a:solidFill>
        </p:spPr>
        <p:txBody>
          <a:bodyPr wrap="square">
            <a:spAutoFit/>
          </a:bodyPr>
          <a:lstStyle/>
          <a:p>
            <a:r>
              <a:rPr lang="de-DE" sz="3600" b="1" dirty="0"/>
              <a:t>Am Ende des Wahlfachs möchte ich ...</a:t>
            </a:r>
          </a:p>
        </p:txBody>
      </p:sp>
    </p:spTree>
    <p:extLst>
      <p:ext uri="{BB962C8B-B14F-4D97-AF65-F5344CB8AC3E}">
        <p14:creationId xmlns:p14="http://schemas.microsoft.com/office/powerpoint/2010/main" val="24207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CDEA24-2DB7-2F09-B9FE-5D6E0F2BF09B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Eure Vorstellungen zum Wahlfach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AE48CF-B23A-BE47-00B1-A772FC66D916}"/>
              </a:ext>
            </a:extLst>
          </p:cNvPr>
          <p:cNvSpPr txBox="1"/>
          <p:nvPr/>
        </p:nvSpPr>
        <p:spPr>
          <a:xfrm>
            <a:off x="3686764" y="2904869"/>
            <a:ext cx="490350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3600" b="1" dirty="0"/>
              <a:t>Vom Wahlfach generell wünsche ich mir...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6022047-8AF9-CD4B-7B53-FD549FF1BDD9}"/>
              </a:ext>
            </a:extLst>
          </p:cNvPr>
          <p:cNvSpPr txBox="1"/>
          <p:nvPr/>
        </p:nvSpPr>
        <p:spPr>
          <a:xfrm>
            <a:off x="436054" y="1251224"/>
            <a:ext cx="21834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50000"/>
                  </a:schemeClr>
                </a:solidFill>
              </a:rPr>
              <a:t>Viel "Praxis" coden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3EFA3B-6E19-C438-EA2C-C55B88CAC991}"/>
              </a:ext>
            </a:extLst>
          </p:cNvPr>
          <p:cNvSpPr txBox="1"/>
          <p:nvPr/>
        </p:nvSpPr>
        <p:spPr>
          <a:xfrm>
            <a:off x="6629057" y="5187885"/>
            <a:ext cx="2777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entspannte Atmosphäre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0D7953-89A7-024A-49B7-BB6324908D86}"/>
              </a:ext>
            </a:extLst>
          </p:cNvPr>
          <p:cNvSpPr txBox="1"/>
          <p:nvPr/>
        </p:nvSpPr>
        <p:spPr>
          <a:xfrm>
            <a:off x="10124738" y="1593747"/>
            <a:ext cx="14326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faire Bewertung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9E0233-8140-8F52-BF65-26B1076E37E1}"/>
              </a:ext>
            </a:extLst>
          </p:cNvPr>
          <p:cNvSpPr txBox="1"/>
          <p:nvPr/>
        </p:nvSpPr>
        <p:spPr>
          <a:xfrm>
            <a:off x="9881419" y="3135702"/>
            <a:ext cx="1701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viel verstehen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6E66FFA-5590-1B60-7BFC-B6F6638FD88B}"/>
              </a:ext>
            </a:extLst>
          </p:cNvPr>
          <p:cNvSpPr txBox="1"/>
          <p:nvPr/>
        </p:nvSpPr>
        <p:spPr>
          <a:xfrm>
            <a:off x="1320253" y="1852431"/>
            <a:ext cx="1749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50000"/>
                  </a:schemeClr>
                </a:solidFill>
              </a:rPr>
              <a:t>praxisbezogen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B55561-C76B-7F4C-1046-96A7D299E0FE}"/>
              </a:ext>
            </a:extLst>
          </p:cNvPr>
          <p:cNvSpPr txBox="1"/>
          <p:nvPr/>
        </p:nvSpPr>
        <p:spPr>
          <a:xfrm>
            <a:off x="4378503" y="1713931"/>
            <a:ext cx="4184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wie KI (und das Programmieren generell) in Medizin verwendet wird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0F163C6-D6A7-5F40-7CD3-CD36D79BB077}"/>
              </a:ext>
            </a:extLst>
          </p:cNvPr>
          <p:cNvSpPr txBox="1"/>
          <p:nvPr/>
        </p:nvSpPr>
        <p:spPr>
          <a:xfrm>
            <a:off x="7786365" y="5821489"/>
            <a:ext cx="1778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entspannte Atmosphäre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E93BA1-68F9-B094-13AF-DC3B59FC93BC}"/>
              </a:ext>
            </a:extLst>
          </p:cNvPr>
          <p:cNvSpPr txBox="1"/>
          <p:nvPr/>
        </p:nvSpPr>
        <p:spPr>
          <a:xfrm>
            <a:off x="940518" y="5174950"/>
            <a:ext cx="24082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das Erlernen der Programmiersprache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431AB4D-774F-740A-4C82-C9B17AF596D4}"/>
              </a:ext>
            </a:extLst>
          </p:cNvPr>
          <p:cNvSpPr txBox="1"/>
          <p:nvPr/>
        </p:nvSpPr>
        <p:spPr>
          <a:xfrm>
            <a:off x="5404857" y="750380"/>
            <a:ext cx="4073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evtl. Bezüge zu aktuellen Entwicklungen der KI in der Medizin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1F26E39-B8F6-FBB7-7A22-11A3AC1D1790}"/>
              </a:ext>
            </a:extLst>
          </p:cNvPr>
          <p:cNvSpPr txBox="1"/>
          <p:nvPr/>
        </p:nvSpPr>
        <p:spPr>
          <a:xfrm>
            <a:off x="9295373" y="4077492"/>
            <a:ext cx="2469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ohne Vorkenntnisse etwas Lernen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08FAA0-D04B-7E29-C853-B4B672A956A5}"/>
              </a:ext>
            </a:extLst>
          </p:cNvPr>
          <p:cNvSpPr txBox="1"/>
          <p:nvPr/>
        </p:nvSpPr>
        <p:spPr>
          <a:xfrm>
            <a:off x="234421" y="3829651"/>
            <a:ext cx="25867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rgbClr val="FF0000"/>
                </a:solidFill>
              </a:rPr>
              <a:t>mit den Grundlagen des Programmierens anfangen 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A8CF7E-C9A9-D9DF-6BC5-3F93D6D7E000}"/>
              </a:ext>
            </a:extLst>
          </p:cNvPr>
          <p:cNvSpPr txBox="1"/>
          <p:nvPr/>
        </p:nvSpPr>
        <p:spPr>
          <a:xfrm>
            <a:off x="4743177" y="4805618"/>
            <a:ext cx="1878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ein wenig Spaß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544139F-0CDA-0E91-7FF3-97C50FED6DB6}"/>
              </a:ext>
            </a:extLst>
          </p:cNvPr>
          <p:cNvSpPr txBox="1"/>
          <p:nvPr/>
        </p:nvSpPr>
        <p:spPr>
          <a:xfrm>
            <a:off x="4405635" y="5921536"/>
            <a:ext cx="3427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eine angenehme &amp; angemessene Atmosphäre</a:t>
            </a:r>
          </a:p>
        </p:txBody>
      </p:sp>
    </p:spTree>
    <p:extLst>
      <p:ext uri="{BB962C8B-B14F-4D97-AF65-F5344CB8AC3E}">
        <p14:creationId xmlns:p14="http://schemas.microsoft.com/office/powerpoint/2010/main" val="96005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92184E-52B2-9B64-150B-FF11EECD170F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Themen des Wahlfachs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C14C95-FB9F-D57A-6DDC-9BC4426D8960}"/>
              </a:ext>
            </a:extLst>
          </p:cNvPr>
          <p:cNvSpPr txBox="1"/>
          <p:nvPr/>
        </p:nvSpPr>
        <p:spPr>
          <a:xfrm>
            <a:off x="389744" y="884420"/>
            <a:ext cx="162095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So., 10.12.2023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54D22F-8028-088D-6EC1-C6EC4371D07F}"/>
              </a:ext>
            </a:extLst>
          </p:cNvPr>
          <p:cNvSpPr txBox="1"/>
          <p:nvPr/>
        </p:nvSpPr>
        <p:spPr>
          <a:xfrm>
            <a:off x="389744" y="1708906"/>
            <a:ext cx="162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Sa., 16.12.2023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BCF6F0-34E5-998F-192A-59A1894465FE}"/>
              </a:ext>
            </a:extLst>
          </p:cNvPr>
          <p:cNvSpPr txBox="1"/>
          <p:nvPr/>
        </p:nvSpPr>
        <p:spPr>
          <a:xfrm>
            <a:off x="384935" y="2533392"/>
            <a:ext cx="1632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So., 17.12.2023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D2D95D-477A-DD05-027B-81D497BFAF4F}"/>
              </a:ext>
            </a:extLst>
          </p:cNvPr>
          <p:cNvSpPr txBox="1"/>
          <p:nvPr/>
        </p:nvSpPr>
        <p:spPr>
          <a:xfrm>
            <a:off x="2550826" y="884420"/>
            <a:ext cx="92514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Python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8DF1D7A-A43D-CDEA-6CD8-4917E1E322F6}"/>
              </a:ext>
            </a:extLst>
          </p:cNvPr>
          <p:cNvSpPr txBox="1"/>
          <p:nvPr/>
        </p:nvSpPr>
        <p:spPr>
          <a:xfrm>
            <a:off x="2550826" y="1708906"/>
            <a:ext cx="92514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979B0C-6211-AD47-8BAD-0590C35B3B7F}"/>
              </a:ext>
            </a:extLst>
          </p:cNvPr>
          <p:cNvSpPr txBox="1"/>
          <p:nvPr/>
        </p:nvSpPr>
        <p:spPr>
          <a:xfrm>
            <a:off x="2550826" y="2533392"/>
            <a:ext cx="92514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Crashkurs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765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5E9F203-8B68-018A-1239-E53E60EA15BE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Crashkurs Python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38C4B5-4A99-AD58-50D4-BA416F0863E7}"/>
              </a:ext>
            </a:extLst>
          </p:cNvPr>
          <p:cNvSpPr/>
          <p:nvPr/>
        </p:nvSpPr>
        <p:spPr>
          <a:xfrm>
            <a:off x="1570007" y="1675129"/>
            <a:ext cx="1725283" cy="639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Grundlagen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91D7EF-9819-9CAE-68FE-E8A4B44A1260}"/>
              </a:ext>
            </a:extLst>
          </p:cNvPr>
          <p:cNvSpPr/>
          <p:nvPr/>
        </p:nvSpPr>
        <p:spPr>
          <a:xfrm>
            <a:off x="454325" y="1014406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18B56C-920F-A3F9-9B6C-D0E859D9824C}"/>
              </a:ext>
            </a:extLst>
          </p:cNvPr>
          <p:cNvSpPr/>
          <p:nvPr/>
        </p:nvSpPr>
        <p:spPr>
          <a:xfrm>
            <a:off x="736120" y="2485192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Variablen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BDF803-8FFB-BFE6-C636-8B973AD46189}"/>
              </a:ext>
            </a:extLst>
          </p:cNvPr>
          <p:cNvSpPr/>
          <p:nvPr/>
        </p:nvSpPr>
        <p:spPr>
          <a:xfrm>
            <a:off x="3019244" y="1055177"/>
            <a:ext cx="1561382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„</a:t>
            </a:r>
            <a:r>
              <a:rPr lang="de-DE" sz="1400" dirty="0" err="1">
                <a:solidFill>
                  <a:schemeClr val="tx1"/>
                </a:solidFill>
              </a:rPr>
              <a:t>print</a:t>
            </a:r>
            <a:r>
              <a:rPr lang="de-DE" sz="1400" dirty="0">
                <a:solidFill>
                  <a:schemeClr val="tx1"/>
                </a:solidFill>
              </a:rPr>
              <a:t>“-statement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4B9B2FB0-0CA3-3379-08C4-1D170DCB54A2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1132937" y="1464252"/>
            <a:ext cx="437070" cy="530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D1D40DC-9217-3A69-8A6C-27868F79DEF8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2065482" y="2342947"/>
            <a:ext cx="395029" cy="339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9420D360-FA1D-7526-4315-05D93CC546BD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295290" y="1505023"/>
            <a:ext cx="504645" cy="490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3CAE22CB-CEF1-8FE3-F49A-1241F970D78F}"/>
              </a:ext>
            </a:extLst>
          </p:cNvPr>
          <p:cNvSpPr/>
          <p:nvPr/>
        </p:nvSpPr>
        <p:spPr>
          <a:xfrm>
            <a:off x="531962" y="4030306"/>
            <a:ext cx="1357224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Functions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3D0057-161F-2318-85F2-E63C401A50F5}"/>
              </a:ext>
            </a:extLst>
          </p:cNvPr>
          <p:cNvSpPr/>
          <p:nvPr/>
        </p:nvSpPr>
        <p:spPr>
          <a:xfrm>
            <a:off x="3717984" y="5632415"/>
            <a:ext cx="1725283" cy="704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 Flow Statements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9512C5-EDF9-140C-C168-8E48C856F3A3}"/>
              </a:ext>
            </a:extLst>
          </p:cNvPr>
          <p:cNvSpPr/>
          <p:nvPr/>
        </p:nvSpPr>
        <p:spPr>
          <a:xfrm>
            <a:off x="5501494" y="5626949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3583466-4D81-602F-3A67-1633F8EF0529}"/>
              </a:ext>
            </a:extLst>
          </p:cNvPr>
          <p:cNvSpPr/>
          <p:nvPr/>
        </p:nvSpPr>
        <p:spPr>
          <a:xfrm>
            <a:off x="5501494" y="6011358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while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loops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4CDF8834-362E-FEED-83EF-DA7C1974655E}"/>
              </a:ext>
            </a:extLst>
          </p:cNvPr>
          <p:cNvCxnSpPr>
            <a:cxnSpLocks/>
            <a:stCxn id="23" idx="0"/>
            <a:endCxn id="14" idx="3"/>
          </p:cNvCxnSpPr>
          <p:nvPr/>
        </p:nvCxnSpPr>
        <p:spPr>
          <a:xfrm rot="16200000" flipV="1">
            <a:off x="2285715" y="3818445"/>
            <a:ext cx="394513" cy="1187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31AF75-CDFD-92BE-73CE-4BB1765E66B1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rot="16200000" flipH="1">
            <a:off x="3029787" y="5296412"/>
            <a:ext cx="735166" cy="641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825067D-58D0-1B20-02F3-85A2A84F4CDA}"/>
              </a:ext>
            </a:extLst>
          </p:cNvPr>
          <p:cNvSpPr/>
          <p:nvPr/>
        </p:nvSpPr>
        <p:spPr>
          <a:xfrm>
            <a:off x="2214114" y="4609486"/>
            <a:ext cx="1725283" cy="6399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Fortgeschrittene Konzepte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C180-D067-4E0F-847E-710135E5299A}"/>
              </a:ext>
            </a:extLst>
          </p:cNvPr>
          <p:cNvSpPr/>
          <p:nvPr/>
        </p:nvSpPr>
        <p:spPr>
          <a:xfrm>
            <a:off x="4293795" y="3057424"/>
            <a:ext cx="1725283" cy="639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Visualisierung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matplotlib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3A2B3C8-6E0E-E037-05CB-6747CBFFDD03}"/>
              </a:ext>
            </a:extLst>
          </p:cNvPr>
          <p:cNvSpPr/>
          <p:nvPr/>
        </p:nvSpPr>
        <p:spPr>
          <a:xfrm>
            <a:off x="7171429" y="3221966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</a:t>
            </a:r>
            <a:r>
              <a:rPr lang="de-DE" sz="1400" dirty="0" err="1">
                <a:solidFill>
                  <a:schemeClr val="tx1"/>
                </a:solidFill>
              </a:rPr>
              <a:t>Datastructures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605861-D213-AEB9-D4D1-C6993FFA550B}"/>
              </a:ext>
            </a:extLst>
          </p:cNvPr>
          <p:cNvSpPr/>
          <p:nvPr/>
        </p:nvSpPr>
        <p:spPr>
          <a:xfrm>
            <a:off x="9144002" y="1851738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3BECD1-160B-BC1E-D9B4-C8469579FE15}"/>
              </a:ext>
            </a:extLst>
          </p:cNvPr>
          <p:cNvSpPr/>
          <p:nvPr/>
        </p:nvSpPr>
        <p:spPr>
          <a:xfrm>
            <a:off x="9477557" y="3720073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Dictionaries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13289-479A-F277-265E-707F10A408A5}"/>
              </a:ext>
            </a:extLst>
          </p:cNvPr>
          <p:cNvSpPr/>
          <p:nvPr/>
        </p:nvSpPr>
        <p:spPr>
          <a:xfrm>
            <a:off x="8614915" y="4793170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Dataframes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0CE96-ADDB-D85C-8BE2-90758F55873A}"/>
              </a:ext>
            </a:extLst>
          </p:cNvPr>
          <p:cNvSpPr/>
          <p:nvPr/>
        </p:nvSpPr>
        <p:spPr>
          <a:xfrm>
            <a:off x="9891625" y="2776265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Arrays</a:t>
            </a: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61CD87FC-E32C-7ABD-C63A-65AFC1CAF3FC}"/>
              </a:ext>
            </a:extLst>
          </p:cNvPr>
          <p:cNvCxnSpPr>
            <a:stCxn id="25" idx="0"/>
            <a:endCxn id="26" idx="1"/>
          </p:cNvCxnSpPr>
          <p:nvPr/>
        </p:nvCxnSpPr>
        <p:spPr>
          <a:xfrm rot="5400000" flipH="1" flipV="1">
            <a:off x="8063912" y="2141877"/>
            <a:ext cx="1050249" cy="1109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0CDFB1B8-CD3C-5D0D-CAEB-1475370A3531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8899987" y="2230328"/>
            <a:ext cx="125722" cy="1857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5BDEA639-36FF-745D-004F-6BACAE0E1E1B}"/>
              </a:ext>
            </a:extLst>
          </p:cNvPr>
          <p:cNvCxnSpPr>
            <a:stCxn id="25" idx="2"/>
            <a:endCxn id="27" idx="1"/>
          </p:cNvCxnSpPr>
          <p:nvPr/>
        </p:nvCxnSpPr>
        <p:spPr>
          <a:xfrm rot="16200000" flipH="1">
            <a:off x="8666750" y="3229244"/>
            <a:ext cx="178129" cy="144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6CE0B07D-70AB-27A9-AFCE-0B2C7353762E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7698880" y="4197114"/>
            <a:ext cx="1251226" cy="580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6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4C60F5-1949-CC0A-0EB3-E8368270FEA7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Eine klassische medizinische Doktorarbeit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22A8C60-DD55-E62C-5489-10D65458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36" y="589301"/>
            <a:ext cx="9996928" cy="53733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E7ED0D-38F7-A715-1C18-F7A7BE3DCA90}"/>
              </a:ext>
            </a:extLst>
          </p:cNvPr>
          <p:cNvSpPr txBox="1"/>
          <p:nvPr/>
        </p:nvSpPr>
        <p:spPr>
          <a:xfrm>
            <a:off x="7058025" y="6138951"/>
            <a:ext cx="513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Was mache ich nun mit diesen Daten?</a:t>
            </a:r>
          </a:p>
        </p:txBody>
      </p:sp>
    </p:spTree>
    <p:extLst>
      <p:ext uri="{BB962C8B-B14F-4D97-AF65-F5344CB8AC3E}">
        <p14:creationId xmlns:p14="http://schemas.microsoft.com/office/powerpoint/2010/main" val="26588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B42E71-7FD9-779C-8A2A-77FBC8D521F0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Eine klassische medizinische Doktorarbeit</a:t>
            </a:r>
          </a:p>
        </p:txBody>
      </p:sp>
      <p:pic>
        <p:nvPicPr>
          <p:cNvPr id="4" name="Grafik 3" descr="Ein Bild, das Kreis, Grafiken, Schrift, Logo enthält.&#10;&#10;Automatisch generierte Beschreibung">
            <a:extLst>
              <a:ext uri="{FF2B5EF4-FFF2-40B4-BE49-F238E27FC236}">
                <a16:creationId xmlns:a16="http://schemas.microsoft.com/office/drawing/2014/main" id="{E10C3423-2954-A233-031F-040323BE1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43" y="1066800"/>
            <a:ext cx="2943225" cy="2943225"/>
          </a:xfrm>
          <a:prstGeom prst="rect">
            <a:avLst/>
          </a:prstGeom>
        </p:spPr>
      </p:pic>
      <p:pic>
        <p:nvPicPr>
          <p:cNvPr id="6" name="Grafik 5" descr="Ein Bild, das Grafiken, Symbol, Grafikdesign, Schrift enthält.&#10;&#10;Automatisch generierte Beschreibung">
            <a:extLst>
              <a:ext uri="{FF2B5EF4-FFF2-40B4-BE49-F238E27FC236}">
                <a16:creationId xmlns:a16="http://schemas.microsoft.com/office/drawing/2014/main" id="{2FDC17E7-00E0-9E39-0C05-9892E1D61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12" y="3429000"/>
            <a:ext cx="3797710" cy="2943225"/>
          </a:xfrm>
          <a:prstGeom prst="rect">
            <a:avLst/>
          </a:prstGeom>
        </p:spPr>
      </p:pic>
      <p:pic>
        <p:nvPicPr>
          <p:cNvPr id="8" name="Grafik 7" descr="Ein Bild, das Clipart, Grafiken, Symbol, Cartoon enthält.&#10;&#10;Automatisch generierte Beschreibung">
            <a:extLst>
              <a:ext uri="{FF2B5EF4-FFF2-40B4-BE49-F238E27FC236}">
                <a16:creationId xmlns:a16="http://schemas.microsoft.com/office/drawing/2014/main" id="{EBDECC0C-B51F-F9AD-45E3-AA4D57EA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34" y="1123950"/>
            <a:ext cx="2893341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E38C4B5-4A99-AD58-50D4-BA416F0863E7}"/>
              </a:ext>
            </a:extLst>
          </p:cNvPr>
          <p:cNvSpPr/>
          <p:nvPr/>
        </p:nvSpPr>
        <p:spPr>
          <a:xfrm>
            <a:off x="1570007" y="1675129"/>
            <a:ext cx="1725283" cy="639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Grundlagen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A91D7EF-9819-9CAE-68FE-E8A4B44A1260}"/>
              </a:ext>
            </a:extLst>
          </p:cNvPr>
          <p:cNvSpPr/>
          <p:nvPr/>
        </p:nvSpPr>
        <p:spPr>
          <a:xfrm>
            <a:off x="454325" y="1014406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Basic Syntax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18B56C-920F-A3F9-9B6C-D0E859D9824C}"/>
              </a:ext>
            </a:extLst>
          </p:cNvPr>
          <p:cNvSpPr/>
          <p:nvPr/>
        </p:nvSpPr>
        <p:spPr>
          <a:xfrm>
            <a:off x="736120" y="2485192"/>
            <a:ext cx="1357223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Variablen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BDF803-8FFB-BFE6-C636-8B973AD46189}"/>
              </a:ext>
            </a:extLst>
          </p:cNvPr>
          <p:cNvSpPr/>
          <p:nvPr/>
        </p:nvSpPr>
        <p:spPr>
          <a:xfrm>
            <a:off x="3019244" y="1055177"/>
            <a:ext cx="1561382" cy="449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„</a:t>
            </a:r>
            <a:r>
              <a:rPr lang="de-DE" sz="1400" dirty="0" err="1">
                <a:solidFill>
                  <a:schemeClr val="tx1"/>
                </a:solidFill>
              </a:rPr>
              <a:t>print</a:t>
            </a:r>
            <a:r>
              <a:rPr lang="de-DE" sz="1400" dirty="0">
                <a:solidFill>
                  <a:schemeClr val="tx1"/>
                </a:solidFill>
              </a:rPr>
              <a:t>“-statement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4B9B2FB0-0CA3-3379-08C4-1D170DCB54A2}"/>
              </a:ext>
            </a:extLst>
          </p:cNvPr>
          <p:cNvCxnSpPr>
            <a:stCxn id="3" idx="1"/>
            <a:endCxn id="4" idx="2"/>
          </p:cNvCxnSpPr>
          <p:nvPr/>
        </p:nvCxnSpPr>
        <p:spPr>
          <a:xfrm rot="10800000">
            <a:off x="1132937" y="1464252"/>
            <a:ext cx="437070" cy="530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3D1D40DC-9217-3A69-8A6C-27868F79DEF8}"/>
              </a:ext>
            </a:extLst>
          </p:cNvPr>
          <p:cNvCxnSpPr>
            <a:stCxn id="3" idx="2"/>
            <a:endCxn id="5" idx="3"/>
          </p:cNvCxnSpPr>
          <p:nvPr/>
        </p:nvCxnSpPr>
        <p:spPr>
          <a:xfrm rot="5400000">
            <a:off x="2065482" y="2342947"/>
            <a:ext cx="395029" cy="339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9420D360-FA1D-7526-4315-05D93CC546BD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3295290" y="1505023"/>
            <a:ext cx="504645" cy="4900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3CAE22CB-CEF1-8FE3-F49A-1241F970D78F}"/>
              </a:ext>
            </a:extLst>
          </p:cNvPr>
          <p:cNvSpPr/>
          <p:nvPr/>
        </p:nvSpPr>
        <p:spPr>
          <a:xfrm>
            <a:off x="531962" y="4030306"/>
            <a:ext cx="1357224" cy="369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Functions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3D0057-161F-2318-85F2-E63C401A50F5}"/>
              </a:ext>
            </a:extLst>
          </p:cNvPr>
          <p:cNvSpPr/>
          <p:nvPr/>
        </p:nvSpPr>
        <p:spPr>
          <a:xfrm>
            <a:off x="3717984" y="5632415"/>
            <a:ext cx="1725283" cy="704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Control Flow Statements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9512C5-EDF9-140C-C168-8E48C856F3A3}"/>
              </a:ext>
            </a:extLst>
          </p:cNvPr>
          <p:cNvSpPr/>
          <p:nvPr/>
        </p:nvSpPr>
        <p:spPr>
          <a:xfrm>
            <a:off x="5501494" y="5626949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elif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else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3583466-4D81-602F-3A67-1633F8EF0529}"/>
              </a:ext>
            </a:extLst>
          </p:cNvPr>
          <p:cNvSpPr/>
          <p:nvPr/>
        </p:nvSpPr>
        <p:spPr>
          <a:xfrm>
            <a:off x="5501494" y="6011358"/>
            <a:ext cx="1309060" cy="325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err="1">
                <a:solidFill>
                  <a:schemeClr val="tx1"/>
                </a:solidFill>
              </a:rPr>
              <a:t>while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loops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4CDF8834-362E-FEED-83EF-DA7C1974655E}"/>
              </a:ext>
            </a:extLst>
          </p:cNvPr>
          <p:cNvCxnSpPr>
            <a:cxnSpLocks/>
            <a:stCxn id="23" idx="0"/>
            <a:endCxn id="14" idx="3"/>
          </p:cNvCxnSpPr>
          <p:nvPr/>
        </p:nvCxnSpPr>
        <p:spPr>
          <a:xfrm rot="16200000" flipV="1">
            <a:off x="2285715" y="3818445"/>
            <a:ext cx="394513" cy="11875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D231AF75-CDFD-92BE-73CE-4BB1765E66B1}"/>
              </a:ext>
            </a:extLst>
          </p:cNvPr>
          <p:cNvCxnSpPr>
            <a:cxnSpLocks/>
            <a:stCxn id="23" idx="2"/>
            <a:endCxn id="15" idx="1"/>
          </p:cNvCxnSpPr>
          <p:nvPr/>
        </p:nvCxnSpPr>
        <p:spPr>
          <a:xfrm rot="16200000" flipH="1">
            <a:off x="3029787" y="5296412"/>
            <a:ext cx="735166" cy="6412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825067D-58D0-1B20-02F3-85A2A84F4CDA}"/>
              </a:ext>
            </a:extLst>
          </p:cNvPr>
          <p:cNvSpPr/>
          <p:nvPr/>
        </p:nvSpPr>
        <p:spPr>
          <a:xfrm>
            <a:off x="2214114" y="4609486"/>
            <a:ext cx="1725283" cy="6399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Fortgeschrittene Konzepte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1F0C180-D067-4E0F-847E-710135E5299A}"/>
              </a:ext>
            </a:extLst>
          </p:cNvPr>
          <p:cNvSpPr/>
          <p:nvPr/>
        </p:nvSpPr>
        <p:spPr>
          <a:xfrm>
            <a:off x="4293795" y="3057424"/>
            <a:ext cx="1725283" cy="6399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Visualisierung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matplotlib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3A2B3C8-6E0E-E037-05CB-6747CBFFDD03}"/>
              </a:ext>
            </a:extLst>
          </p:cNvPr>
          <p:cNvSpPr/>
          <p:nvPr/>
        </p:nvSpPr>
        <p:spPr>
          <a:xfrm>
            <a:off x="7171429" y="3221966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Python </a:t>
            </a:r>
            <a:r>
              <a:rPr lang="de-DE" sz="1400" dirty="0" err="1">
                <a:solidFill>
                  <a:schemeClr val="tx1"/>
                </a:solidFill>
              </a:rPr>
              <a:t>Datastructures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605861-D213-AEB9-D4D1-C6993FFA550B}"/>
              </a:ext>
            </a:extLst>
          </p:cNvPr>
          <p:cNvSpPr/>
          <p:nvPr/>
        </p:nvSpPr>
        <p:spPr>
          <a:xfrm>
            <a:off x="9144002" y="1851738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Lists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93BECD1-160B-BC1E-D9B4-C8469579FE15}"/>
              </a:ext>
            </a:extLst>
          </p:cNvPr>
          <p:cNvSpPr/>
          <p:nvPr/>
        </p:nvSpPr>
        <p:spPr>
          <a:xfrm>
            <a:off x="9477557" y="3720073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Dictionaries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5113289-479A-F277-265E-707F10A408A5}"/>
              </a:ext>
            </a:extLst>
          </p:cNvPr>
          <p:cNvSpPr/>
          <p:nvPr/>
        </p:nvSpPr>
        <p:spPr>
          <a:xfrm>
            <a:off x="8614915" y="4793170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Dataframes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BF0CE96-ADDB-D85C-8BE2-90758F55873A}"/>
              </a:ext>
            </a:extLst>
          </p:cNvPr>
          <p:cNvSpPr/>
          <p:nvPr/>
        </p:nvSpPr>
        <p:spPr>
          <a:xfrm>
            <a:off x="9891625" y="2776265"/>
            <a:ext cx="1725283" cy="639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Arrays</a:t>
            </a:r>
          </a:p>
        </p:txBody>
      </p: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61CD87FC-E32C-7ABD-C63A-65AFC1CAF3FC}"/>
              </a:ext>
            </a:extLst>
          </p:cNvPr>
          <p:cNvCxnSpPr>
            <a:stCxn id="25" idx="0"/>
            <a:endCxn id="26" idx="1"/>
          </p:cNvCxnSpPr>
          <p:nvPr/>
        </p:nvCxnSpPr>
        <p:spPr>
          <a:xfrm rot="5400000" flipH="1" flipV="1">
            <a:off x="8063912" y="2141877"/>
            <a:ext cx="1050249" cy="11099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krümmt 32">
            <a:extLst>
              <a:ext uri="{FF2B5EF4-FFF2-40B4-BE49-F238E27FC236}">
                <a16:creationId xmlns:a16="http://schemas.microsoft.com/office/drawing/2014/main" id="{0CDFB1B8-CD3C-5D0D-CAEB-1475370A3531}"/>
              </a:ext>
            </a:extLst>
          </p:cNvPr>
          <p:cNvCxnSpPr>
            <a:cxnSpLocks/>
            <a:stCxn id="25" idx="0"/>
            <a:endCxn id="29" idx="1"/>
          </p:cNvCxnSpPr>
          <p:nvPr/>
        </p:nvCxnSpPr>
        <p:spPr>
          <a:xfrm rot="5400000" flipH="1" flipV="1">
            <a:off x="8899987" y="2230328"/>
            <a:ext cx="125722" cy="18575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krümmt 36">
            <a:extLst>
              <a:ext uri="{FF2B5EF4-FFF2-40B4-BE49-F238E27FC236}">
                <a16:creationId xmlns:a16="http://schemas.microsoft.com/office/drawing/2014/main" id="{5BDEA639-36FF-745D-004F-6BACAE0E1E1B}"/>
              </a:ext>
            </a:extLst>
          </p:cNvPr>
          <p:cNvCxnSpPr>
            <a:stCxn id="25" idx="2"/>
            <a:endCxn id="27" idx="1"/>
          </p:cNvCxnSpPr>
          <p:nvPr/>
        </p:nvCxnSpPr>
        <p:spPr>
          <a:xfrm rot="16200000" flipH="1">
            <a:off x="8666750" y="3229244"/>
            <a:ext cx="178129" cy="1443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krümmt 38">
            <a:extLst>
              <a:ext uri="{FF2B5EF4-FFF2-40B4-BE49-F238E27FC236}">
                <a16:creationId xmlns:a16="http://schemas.microsoft.com/office/drawing/2014/main" id="{6CE0B07D-70AB-27A9-AFCE-0B2C7353762E}"/>
              </a:ext>
            </a:extLst>
          </p:cNvPr>
          <p:cNvCxnSpPr>
            <a:stCxn id="25" idx="2"/>
            <a:endCxn id="28" idx="1"/>
          </p:cNvCxnSpPr>
          <p:nvPr/>
        </p:nvCxnSpPr>
        <p:spPr>
          <a:xfrm rot="16200000" flipH="1">
            <a:off x="7698880" y="4197114"/>
            <a:ext cx="1251226" cy="580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401B94-8811-0BD0-E231-AE42AD8C5E63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Wie baue ich eine solche Tabelle in Python nach?</a:t>
            </a:r>
          </a:p>
        </p:txBody>
      </p:sp>
    </p:spTree>
    <p:extLst>
      <p:ext uri="{BB962C8B-B14F-4D97-AF65-F5344CB8AC3E}">
        <p14:creationId xmlns:p14="http://schemas.microsoft.com/office/powerpoint/2010/main" val="42346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483B20-F238-BE2B-09D0-689CCD2F59FD}"/>
              </a:ext>
            </a:extLst>
          </p:cNvPr>
          <p:cNvSpPr txBox="1"/>
          <p:nvPr/>
        </p:nvSpPr>
        <p:spPr>
          <a:xfrm>
            <a:off x="0" y="59934"/>
            <a:ext cx="12192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Wie baue ich eine solche Tabelle in Python nach?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B2F8FCA-AC33-0F77-D876-97F9B449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0" y="501044"/>
            <a:ext cx="4476750" cy="240625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B5E0AFF-2976-DF7B-59F3-E79F18A26C8A}"/>
              </a:ext>
            </a:extLst>
          </p:cNvPr>
          <p:cNvSpPr txBox="1"/>
          <p:nvPr/>
        </p:nvSpPr>
        <p:spPr>
          <a:xfrm>
            <a:off x="266700" y="904875"/>
            <a:ext cx="4710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alter = [65, 62, 62, 58, 72, …]</a:t>
            </a:r>
          </a:p>
          <a:p>
            <a:r>
              <a:rPr lang="de-DE" dirty="0" err="1"/>
              <a:t>geschlecht</a:t>
            </a:r>
            <a:r>
              <a:rPr lang="de-DE" dirty="0"/>
              <a:t> = ["</a:t>
            </a:r>
            <a:r>
              <a:rPr lang="de-DE" dirty="0" err="1"/>
              <a:t>w","m","m","m","m","m","w</a:t>
            </a:r>
            <a:r>
              <a:rPr lang="de-DE" dirty="0"/>
              <a:t>", …]</a:t>
            </a:r>
          </a:p>
          <a:p>
            <a:r>
              <a:rPr lang="de-DE" dirty="0" err="1"/>
              <a:t>bilirubin</a:t>
            </a:r>
            <a:r>
              <a:rPr lang="de-DE" dirty="0"/>
              <a:t> = [0.7, 10.9, 7.3, …]</a:t>
            </a:r>
          </a:p>
          <a:p>
            <a:r>
              <a:rPr lang="de-DE" dirty="0"/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FD7F00-B1F5-EBF2-4EAF-02406B5564DB}"/>
              </a:ext>
            </a:extLst>
          </p:cNvPr>
          <p:cNvSpPr txBox="1"/>
          <p:nvPr/>
        </p:nvSpPr>
        <p:spPr>
          <a:xfrm>
            <a:off x="2164856" y="2709386"/>
            <a:ext cx="4981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liverdata</a:t>
            </a:r>
            <a:r>
              <a:rPr lang="en-US" dirty="0"/>
              <a:t> ={</a:t>
            </a:r>
          </a:p>
          <a:p>
            <a:r>
              <a:rPr lang="en-US" dirty="0"/>
              <a:t>  “alter": </a:t>
            </a:r>
            <a:r>
              <a:rPr lang="de-DE" dirty="0"/>
              <a:t>[65, 62, 62, 58, 72, …]</a:t>
            </a:r>
            <a:r>
              <a:rPr lang="en-US" dirty="0"/>
              <a:t>,</a:t>
            </a:r>
          </a:p>
          <a:p>
            <a:r>
              <a:rPr lang="en-US" dirty="0"/>
              <a:t>  “</a:t>
            </a:r>
            <a:r>
              <a:rPr lang="en-US" dirty="0" err="1"/>
              <a:t>geschlecht</a:t>
            </a:r>
            <a:r>
              <a:rPr lang="en-US" dirty="0"/>
              <a:t>": </a:t>
            </a:r>
            <a:r>
              <a:rPr lang="de-DE" dirty="0"/>
              <a:t>["</a:t>
            </a:r>
            <a:r>
              <a:rPr lang="de-DE" dirty="0" err="1"/>
              <a:t>w","m","m","m","m","m","w</a:t>
            </a:r>
            <a:r>
              <a:rPr lang="de-DE" dirty="0"/>
              <a:t>", …]</a:t>
            </a:r>
            <a:r>
              <a:rPr lang="en-US" dirty="0"/>
              <a:t>,</a:t>
            </a:r>
          </a:p>
          <a:p>
            <a:r>
              <a:rPr lang="en-US" dirty="0"/>
              <a:t>  “bilirubin": </a:t>
            </a:r>
            <a:r>
              <a:rPr lang="de-DE" dirty="0"/>
              <a:t>[0.7, 10.9, 7.3, …],</a:t>
            </a:r>
          </a:p>
          <a:p>
            <a:r>
              <a:rPr lang="de-DE" dirty="0"/>
              <a:t>  …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82B891-9443-3061-7561-0E035C9BA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5" t="29170" r="9150" b="5235"/>
          <a:stretch/>
        </p:blipFill>
        <p:spPr>
          <a:xfrm>
            <a:off x="6581775" y="4541391"/>
            <a:ext cx="5362575" cy="21464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15AF1D-10D3-EAF3-9C49-D99E29F36AF1}"/>
              </a:ext>
            </a:extLst>
          </p:cNvPr>
          <p:cNvSpPr txBox="1"/>
          <p:nvPr/>
        </p:nvSpPr>
        <p:spPr>
          <a:xfrm>
            <a:off x="266700" y="546691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73DAE-A94A-B3BC-338A-7EF68658D83C}"/>
              </a:ext>
            </a:extLst>
          </p:cNvPr>
          <p:cNvSpPr txBox="1"/>
          <p:nvPr/>
        </p:nvSpPr>
        <p:spPr>
          <a:xfrm>
            <a:off x="2164856" y="2372703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Dictionary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EAF7D2-DEF2-D28A-1203-5F74B18CE7C8}"/>
              </a:ext>
            </a:extLst>
          </p:cNvPr>
          <p:cNvSpPr txBox="1"/>
          <p:nvPr/>
        </p:nvSpPr>
        <p:spPr>
          <a:xfrm>
            <a:off x="6581775" y="4007304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Pandas Dataframe</a:t>
            </a:r>
          </a:p>
        </p:txBody>
      </p:sp>
      <p:sp>
        <p:nvSpPr>
          <p:cNvPr id="13" name="Pfeil: gebogen 12">
            <a:extLst>
              <a:ext uri="{FF2B5EF4-FFF2-40B4-BE49-F238E27FC236}">
                <a16:creationId xmlns:a16="http://schemas.microsoft.com/office/drawing/2014/main" id="{8C770EAE-4DB3-5352-8717-63282AEADC59}"/>
              </a:ext>
            </a:extLst>
          </p:cNvPr>
          <p:cNvSpPr/>
          <p:nvPr/>
        </p:nvSpPr>
        <p:spPr>
          <a:xfrm rot="10800000" flipH="1">
            <a:off x="5289345" y="4376636"/>
            <a:ext cx="806655" cy="15921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gebogen 13">
            <a:extLst>
              <a:ext uri="{FF2B5EF4-FFF2-40B4-BE49-F238E27FC236}">
                <a16:creationId xmlns:a16="http://schemas.microsoft.com/office/drawing/2014/main" id="{35AC1F54-E91F-F06B-A1F6-D6E7E216F59A}"/>
              </a:ext>
            </a:extLst>
          </p:cNvPr>
          <p:cNvSpPr/>
          <p:nvPr/>
        </p:nvSpPr>
        <p:spPr>
          <a:xfrm rot="10800000" flipH="1">
            <a:off x="708564" y="2262797"/>
            <a:ext cx="806655" cy="15921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4E0AC2-3A6D-5712-9BF5-733A8D8BADCC}"/>
              </a:ext>
            </a:extLst>
          </p:cNvPr>
          <p:cNvSpPr txBox="1"/>
          <p:nvPr/>
        </p:nvSpPr>
        <p:spPr>
          <a:xfrm>
            <a:off x="2585852" y="5062339"/>
            <a:ext cx="2751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mytable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liverdata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01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3" grpId="0" animBg="1"/>
      <p:bldP spid="14" grpId="0" animBg="1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99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ge98qej</dc:creator>
  <cp:lastModifiedBy>Surendran, Sai</cp:lastModifiedBy>
  <cp:revision>132</cp:revision>
  <dcterms:created xsi:type="dcterms:W3CDTF">2020-10-21T19:34:02Z</dcterms:created>
  <dcterms:modified xsi:type="dcterms:W3CDTF">2023-12-09T19:35:56Z</dcterms:modified>
</cp:coreProperties>
</file>