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4" r:id="rId9"/>
    <p:sldId id="263"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33400" y="2057400"/>
            <a:ext cx="10591800" cy="669925"/>
          </a:xfrm>
          <a:prstGeom prst="rect">
            <a:avLst/>
          </a:prstGeom>
        </p:spPr>
        <p:txBody>
          <a:bodyPr vert="horz" wrap="square" lIns="0" tIns="16510" rIns="0" bIns="0" rtlCol="0">
            <a:spAutoFit/>
          </a:bodyPr>
          <a:lstStyle/>
          <a:p>
            <a:pPr marL="12700">
              <a:lnSpc>
                <a:spcPct val="100000"/>
              </a:lnSpc>
              <a:spcBef>
                <a:spcPts val="130"/>
              </a:spcBef>
            </a:pPr>
            <a:r>
              <a:rPr lang="en-US" sz="4250" dirty="0" smtClean="0"/>
              <a:t>Chatbot with Gemini API Integration​</a:t>
            </a:r>
            <a:endParaRPr lang="en-US" sz="4250" dirty="0" smtClean="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object 7"/>
          <p:cNvSpPr txBox="1"/>
          <p:nvPr/>
        </p:nvSpPr>
        <p:spPr>
          <a:xfrm>
            <a:off x="2743200" y="4185759"/>
            <a:ext cx="8458200" cy="1017905"/>
          </a:xfrm>
          <a:prstGeom prst="rect">
            <a:avLst/>
          </a:prstGeom>
        </p:spPr>
        <p:txBody>
          <a:bodyPr vert="horz" wrap="square" lIns="0" tIns="16510" rIns="0" bIns="0" rtlCol="0">
            <a:spAutoFit/>
          </a:bodyPr>
          <a:lstStyle/>
          <a:p>
            <a:pPr marL="3213735" marR="0" lvl="0" indent="0" algn="r" defTabSz="914400" eaLnBrk="1" fontAlgn="auto" latinLnBrk="0" hangingPunct="1">
              <a:lnSpc>
                <a:spcPct val="100000"/>
              </a:lnSpc>
              <a:spcBef>
                <a:spcPts val="130"/>
              </a:spcBef>
              <a:spcAft>
                <a:spcPts val="0"/>
              </a:spcAft>
              <a:buClrTx/>
              <a:buSzTx/>
              <a:buFontTx/>
              <a:buNone/>
              <a:defRPr/>
            </a:pPr>
            <a:r>
              <a:rPr kumimoji="0" lang="en-IN" altLang="en-US" sz="3200" b="1" i="0" u="none" strike="noStrike" kern="0" cap="none" spc="15" normalizeH="0" baseline="0" noProof="0" dirty="0">
                <a:ln>
                  <a:noFill/>
                </a:ln>
                <a:solidFill>
                  <a:schemeClr val="tx1"/>
                </a:solidFill>
                <a:effectLst/>
                <a:uLnTx/>
                <a:uFillTx/>
                <a:latin typeface="Trebuchet MS" panose="020B0603020202020204"/>
                <a:ea typeface="+mj-ea"/>
                <a:cs typeface="Trebuchet MS" panose="020B0603020202020204"/>
              </a:rPr>
              <a:t>G VANISHREE</a:t>
            </a:r>
            <a:endParaRPr kumimoji="0" lang="en-IN" altLang="en-US" sz="3200" b="1" i="0" u="none" strike="noStrike" kern="0" cap="none" spc="15" normalizeH="0" baseline="0" noProof="0" dirty="0">
              <a:ln>
                <a:noFill/>
              </a:ln>
              <a:solidFill>
                <a:schemeClr val="tx1"/>
              </a:solidFill>
              <a:effectLst/>
              <a:uLnTx/>
              <a:uFillTx/>
              <a:latin typeface="Trebuchet MS" panose="020B0603020202020204"/>
              <a:ea typeface="+mj-ea"/>
              <a:cs typeface="Trebuchet MS" panose="020B0603020202020204"/>
            </a:endParaRPr>
          </a:p>
          <a:p>
            <a:pPr marL="3213735" marR="0" lvl="0" indent="0" algn="r" defTabSz="914400" eaLnBrk="1" fontAlgn="auto" latinLnBrk="0" hangingPunct="1">
              <a:lnSpc>
                <a:spcPct val="100000"/>
              </a:lnSpc>
              <a:spcBef>
                <a:spcPts val="130"/>
              </a:spcBef>
              <a:spcAft>
                <a:spcPts val="0"/>
              </a:spcAft>
              <a:buClrTx/>
              <a:buSzTx/>
              <a:buFontTx/>
              <a:buNone/>
              <a:defRPr/>
            </a:pPr>
            <a:r>
              <a:rPr kumimoji="0" lang="en-IN" altLang="en-US" sz="3200" b="1" i="0" u="none" strike="noStrike" kern="0" cap="none" spc="15" normalizeH="0" baseline="0" noProof="0" dirty="0">
                <a:ln>
                  <a:noFill/>
                </a:ln>
                <a:solidFill>
                  <a:schemeClr val="tx1"/>
                </a:solidFill>
                <a:effectLst/>
                <a:uLnTx/>
                <a:uFillTx/>
                <a:latin typeface="Trebuchet MS" panose="020B0603020202020204"/>
                <a:ea typeface="+mj-ea"/>
                <a:cs typeface="Trebuchet MS" panose="020B0603020202020204"/>
              </a:rPr>
              <a:t>2021503713</a:t>
            </a:r>
            <a:endParaRPr kumimoji="0" lang="en-IN" altLang="en-US" sz="3200" b="1" i="0" u="none" strike="noStrike" kern="0" cap="none" spc="15" normalizeH="0" baseline="0" noProof="0" dirty="0">
              <a:ln>
                <a:noFill/>
              </a:ln>
              <a:solidFill>
                <a:schemeClr val="tx1"/>
              </a:solidFill>
              <a:effectLst/>
              <a:uLnTx/>
              <a:uFillTx/>
              <a:latin typeface="Trebuchet MS" panose="020B0603020202020204"/>
              <a:ea typeface="+mj-ea"/>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600200" y="1676400"/>
            <a:ext cx="6629400" cy="3969385"/>
          </a:xfrm>
          <a:prstGeom prst="rect">
            <a:avLst/>
          </a:prstGeom>
          <a:noFill/>
        </p:spPr>
        <p:txBody>
          <a:bodyPr wrap="square" rtlCol="0">
            <a:spAutoFit/>
          </a:bodyPr>
          <a:lstStyle/>
          <a:p>
            <a:pPr lvl="1" indent="0">
              <a:buFont typeface="Arial" panose="020B0604020202020204" pitchFamily="34" charset="0"/>
              <a:buNone/>
            </a:pPr>
            <a:endParaRPr lang="en-US" sz="2800" dirty="0">
              <a:latin typeface="燪ï餻熵"/>
            </a:endParaRPr>
          </a:p>
          <a:p>
            <a:pPr lvl="1">
              <a:buFont typeface="Arial" panose="020B0604020202020204" pitchFamily="34" charset="0"/>
              <a:buChar char="•"/>
            </a:pPr>
            <a:r>
              <a:rPr lang="en-US" sz="2800" dirty="0" smtClean="0">
                <a:latin typeface="燪ï餻熵"/>
              </a:rPr>
              <a:t> Problem </a:t>
            </a:r>
            <a:r>
              <a:rPr lang="en-US" sz="2800" dirty="0">
                <a:latin typeface="燪ï餻熵"/>
              </a:rPr>
              <a:t>Statement</a:t>
            </a:r>
            <a:endParaRPr lang="en-US" sz="2800" dirty="0">
              <a:latin typeface="燪ï餻熵"/>
            </a:endParaRPr>
          </a:p>
          <a:p>
            <a:pPr lvl="1">
              <a:buFont typeface="Arial" panose="020B0604020202020204" pitchFamily="34" charset="0"/>
              <a:buChar char="•"/>
            </a:pPr>
            <a:r>
              <a:rPr lang="en-US" sz="2800" dirty="0" smtClean="0">
                <a:latin typeface="燪ï餻熵"/>
              </a:rPr>
              <a:t> Project </a:t>
            </a:r>
            <a:r>
              <a:rPr lang="en-US" sz="2800" dirty="0">
                <a:latin typeface="燪ï餻熵"/>
              </a:rPr>
              <a:t>Overview</a:t>
            </a:r>
            <a:endParaRPr lang="en-US" sz="2800" dirty="0">
              <a:latin typeface="燪ï餻熵"/>
            </a:endParaRPr>
          </a:p>
          <a:p>
            <a:pPr lvl="1">
              <a:buFont typeface="Arial" panose="020B0604020202020204" pitchFamily="34" charset="0"/>
              <a:buChar char="•"/>
            </a:pPr>
            <a:r>
              <a:rPr lang="en-US" sz="2800" dirty="0" smtClean="0">
                <a:latin typeface="燪ï餻熵"/>
              </a:rPr>
              <a:t> </a:t>
            </a:r>
            <a:r>
              <a:rPr lang="en-IN" altLang="en-US" sz="2800" dirty="0" smtClean="0">
                <a:latin typeface="燪ï餻熵"/>
              </a:rPr>
              <a:t>libraries used</a:t>
            </a:r>
            <a:endParaRPr lang="en-US" sz="2800" dirty="0">
              <a:latin typeface="燪ï餻熵"/>
            </a:endParaRPr>
          </a:p>
          <a:p>
            <a:pPr lvl="1">
              <a:buFont typeface="Arial" panose="020B0604020202020204" pitchFamily="34" charset="0"/>
              <a:buChar char="•"/>
            </a:pPr>
            <a:r>
              <a:rPr lang="en-US" sz="2800" dirty="0" smtClean="0">
                <a:latin typeface="燪ï餻熵"/>
              </a:rPr>
              <a:t> Modeling</a:t>
            </a:r>
            <a:endParaRPr lang="en-US" sz="2800" dirty="0" smtClean="0">
              <a:latin typeface="燪ï餻熵"/>
            </a:endParaRPr>
          </a:p>
          <a:p>
            <a:pPr lvl="1">
              <a:buFont typeface="Arial" panose="020B0604020202020204" pitchFamily="34" charset="0"/>
              <a:buChar char="•"/>
            </a:pPr>
            <a:r>
              <a:rPr lang="en-IN" altLang="en-US" sz="2800" dirty="0">
                <a:latin typeface="燪ï餻熵"/>
              </a:rPr>
              <a:t> Implementation</a:t>
            </a:r>
            <a:endParaRPr lang="en-IN" altLang="en-US" sz="2800" dirty="0">
              <a:latin typeface="燪ï餻熵"/>
            </a:endParaRPr>
          </a:p>
          <a:p>
            <a:pPr lvl="1">
              <a:buFont typeface="Arial" panose="020B0604020202020204" pitchFamily="34" charset="0"/>
              <a:buChar char="•"/>
            </a:pPr>
            <a:r>
              <a:rPr lang="en-IN" altLang="en-US" sz="2800" dirty="0">
                <a:latin typeface="燪ï餻熵"/>
              </a:rPr>
              <a:t> Result</a:t>
            </a:r>
            <a:endParaRPr lang="en-US" sz="2800" dirty="0">
              <a:latin typeface="燪ï餻熵"/>
            </a:endParaRPr>
          </a:p>
          <a:p>
            <a:pPr lvl="1">
              <a:buFont typeface="Arial" panose="020B0604020202020204" pitchFamily="34" charset="0"/>
              <a:buChar char="•"/>
            </a:pPr>
            <a:r>
              <a:rPr lang="en-US" sz="2800" dirty="0" smtClean="0">
                <a:latin typeface="燪ï餻熵"/>
              </a:rPr>
              <a:t> Conclusion</a:t>
            </a:r>
            <a:endParaRPr lang="en-US" sz="2800" dirty="0">
              <a:latin typeface="燪ï餻熵"/>
            </a:endParaRPr>
          </a:p>
          <a:p>
            <a:pPr lvl="1">
              <a:buFont typeface="Arial" panose="020B0604020202020204" pitchFamily="34" charset="0"/>
              <a:buChar char="•"/>
            </a:pPr>
            <a:endParaRPr lang="en-US" sz="2800" dirty="0">
              <a:latin typeface="燪ï餻熵"/>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705600" y="1524000"/>
            <a:ext cx="314325" cy="3429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219200" y="1905000"/>
            <a:ext cx="6477000" cy="3538220"/>
          </a:xfrm>
          <a:prstGeom prst="rect">
            <a:avLst/>
          </a:prstGeom>
          <a:noFill/>
        </p:spPr>
        <p:txBody>
          <a:bodyPr wrap="square" rtlCol="0">
            <a:spAutoFit/>
          </a:bodyPr>
          <a:lstStyle/>
          <a:p>
            <a:pPr>
              <a:buFont typeface="Arial" panose="020B0604020202020204" pitchFamily="34" charset="0"/>
              <a:buChar char="•"/>
            </a:pPr>
            <a:r>
              <a:rPr lang="en-US" sz="3200" dirty="0" smtClean="0"/>
              <a:t>Traditional search engines often fail to provide accurate and contextually relevant information in real-time.​</a:t>
            </a:r>
            <a:endParaRPr lang="en-US" sz="3200" dirty="0" smtClean="0"/>
          </a:p>
          <a:p>
            <a:pPr>
              <a:buFont typeface="Arial" panose="020B0604020202020204" pitchFamily="34" charset="0"/>
              <a:buChar char="•"/>
            </a:pPr>
            <a:endParaRPr lang="en-US" sz="3200" dirty="0" smtClean="0"/>
          </a:p>
          <a:p>
            <a:pPr>
              <a:buFont typeface="Arial" panose="020B0604020202020204" pitchFamily="34" charset="0"/>
              <a:buChar char="•"/>
            </a:pPr>
            <a:r>
              <a:rPr lang="en-US" sz="3200" dirty="0" smtClean="0"/>
              <a:t>Users experience frustration due to the inefficiency of manual search processes.​</a:t>
            </a:r>
            <a:endParaRPr lang="en-US" sz="32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762000" y="2286000"/>
            <a:ext cx="6248400" cy="2676525"/>
          </a:xfrm>
          <a:prstGeom prst="rect">
            <a:avLst/>
          </a:prstGeom>
          <a:noFill/>
        </p:spPr>
        <p:txBody>
          <a:bodyPr wrap="square" rtlCol="0">
            <a:spAutoFit/>
          </a:bodyPr>
          <a:lstStyle/>
          <a:p>
            <a:pPr>
              <a:buFont typeface="Arial" panose="020B0604020202020204" pitchFamily="34" charset="0"/>
              <a:buChar char="•"/>
            </a:pPr>
            <a:r>
              <a:rPr lang="en-US" sz="2400" dirty="0" smtClean="0"/>
              <a:t>The project aims to develop a chatbot powered by the Gemini API to address the limitations of traditional search engines.​</a:t>
            </a:r>
            <a:endParaRPr lang="en-US" sz="2400" dirty="0" smtClean="0"/>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 The chatbot will enable users to ask questions and receive instant responses, enhancing the overall search experience.​</a:t>
            </a:r>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08635"/>
          </a:xfrm>
          <a:prstGeom prst="rect">
            <a:avLst/>
          </a:prstGeom>
        </p:spPr>
        <p:txBody>
          <a:bodyPr vert="horz" wrap="square" lIns="0" tIns="16510" rIns="0" bIns="0" rtlCol="0">
            <a:spAutoFit/>
          </a:bodyPr>
          <a:lstStyle/>
          <a:p>
            <a:pPr marL="12700">
              <a:lnSpc>
                <a:spcPct val="100000"/>
              </a:lnSpc>
              <a:spcBef>
                <a:spcPts val="130"/>
              </a:spcBef>
            </a:pPr>
            <a:r>
              <a:rPr lang="en-IN" sz="3200"/>
              <a:t>Libraries Used</a:t>
            </a:r>
            <a:endParaRPr lang="en-IN"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838200" y="1752600"/>
            <a:ext cx="5562600" cy="4154170"/>
          </a:xfrm>
          <a:prstGeom prst="rect">
            <a:avLst/>
          </a:prstGeom>
          <a:noFill/>
        </p:spPr>
        <p:txBody>
          <a:bodyPr wrap="square" rtlCol="0">
            <a:spAutoFit/>
          </a:bodyPr>
          <a:lstStyle/>
          <a:p>
            <a:pPr>
              <a:buFont typeface="Arial" panose="020B0604020202020204" pitchFamily="34" charset="0"/>
              <a:buChar char="•"/>
            </a:pPr>
            <a:r>
              <a:rPr lang="en-US" sz="2400" dirty="0" smtClean="0"/>
              <a:t>Flask: A micro web framework for building web applications in Python.​</a:t>
            </a:r>
            <a:endParaRPr lang="en-US" sz="2400" dirty="0" smtClean="0"/>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Gemini API: A powerful AI platform that enables developers to build conversational AI applications.​</a:t>
            </a:r>
            <a:endParaRPr lang="en-US" sz="2400" dirty="0" smtClean="0"/>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 IPython.display: A utility library for displaying rich content, such as Markdown, in Jupyter notebooks and web applications.​</a:t>
            </a:r>
            <a:endParaRPr lang="en-US" sz="2400" dirty="0" smtClean="0"/>
          </a:p>
          <a:p>
            <a:pPr>
              <a:buFont typeface="Arial" panose="020B0604020202020204" pitchFamily="34" charset="0"/>
              <a:buChar char="•"/>
            </a:pPr>
            <a:endParaRPr lang="en-US" sz="2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lang="en-IN" sz="3600"/>
              <a:t>Modeling</a:t>
            </a:r>
            <a:endParaRPr lang="en-IN"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971800" y="2362200"/>
            <a:ext cx="6477000" cy="1630045"/>
          </a:xfrm>
          <a:prstGeom prst="rect">
            <a:avLst/>
          </a:prstGeom>
          <a:noFill/>
        </p:spPr>
        <p:txBody>
          <a:bodyPr wrap="square" rtlCol="0">
            <a:spAutoFit/>
          </a:bodyPr>
          <a:lstStyle/>
          <a:p>
            <a:pPr>
              <a:buFont typeface="Arial" panose="020B0604020202020204" pitchFamily="34" charset="0"/>
              <a:buChar char="•"/>
            </a:pPr>
            <a:r>
              <a:rPr lang="en-US" sz="2000" dirty="0" smtClean="0"/>
              <a:t>The chatbot is built using the Gemini-1.0-pro model provided by the Gemini API.​</a:t>
            </a:r>
            <a:endParaRPr lang="en-US" sz="2000" dirty="0" smtClean="0"/>
          </a:p>
          <a:p>
            <a:pPr>
              <a:buFont typeface="Arial" panose="020B0604020202020204" pitchFamily="34" charset="0"/>
              <a:buChar char="•"/>
            </a:pPr>
            <a:endParaRPr lang="en-US" sz="2000" dirty="0" smtClean="0"/>
          </a:p>
          <a:p>
            <a:pPr>
              <a:buFont typeface="Arial" panose="020B0604020202020204" pitchFamily="34" charset="0"/>
              <a:buChar char="•"/>
            </a:pPr>
            <a:r>
              <a:rPr lang="en-US" sz="2000" dirty="0" smtClean="0"/>
              <a:t>  This model is specifically trained for conversational AI tasks, ensuring high-quality responses to user queries.​</a:t>
            </a:r>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6962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6927850" cy="751840"/>
          </a:xfrm>
          <a:prstGeom prst="rect">
            <a:avLst/>
          </a:prstGeom>
        </p:spPr>
        <p:txBody>
          <a:bodyPr vert="horz" wrap="square" lIns="0" tIns="13335" rIns="0" bIns="0" rtlCol="0">
            <a:spAutoFit/>
          </a:bodyPr>
          <a:lstStyle/>
          <a:p>
            <a:pPr marL="12700">
              <a:lnSpc>
                <a:spcPct val="100000"/>
              </a:lnSpc>
              <a:spcBef>
                <a:spcPts val="105"/>
              </a:spcBef>
            </a:pPr>
            <a:r>
              <a:rPr lang="en-IN" sz="4800">
                <a:latin typeface="Trebuchet MS" panose="020B0603020202020204"/>
                <a:cs typeface="Trebuchet MS" panose="020B0603020202020204"/>
              </a:rPr>
              <a:t>Implementation</a:t>
            </a:r>
            <a:endParaRPr lang="en-IN" sz="4800">
              <a:latin typeface="Trebuchet MS" panose="020B0603020202020204"/>
              <a:cs typeface="Trebuchet MS" panose="020B0603020202020204"/>
            </a:endParaRPr>
          </a:p>
        </p:txBody>
      </p:sp>
      <p:sp>
        <p:nvSpPr>
          <p:cNvPr id="10" name="TextBox 9"/>
          <p:cNvSpPr txBox="1"/>
          <p:nvPr/>
        </p:nvSpPr>
        <p:spPr>
          <a:xfrm>
            <a:off x="838200" y="1447800"/>
            <a:ext cx="6858000" cy="5217795"/>
          </a:xfrm>
          <a:prstGeom prst="rect">
            <a:avLst/>
          </a:prstGeom>
          <a:noFill/>
        </p:spPr>
        <p:txBody>
          <a:bodyPr wrap="square" rtlCol="0">
            <a:noAutofit/>
          </a:bodyPr>
          <a:lstStyle/>
          <a:p>
            <a:pPr indent="0">
              <a:buFont typeface="Arial" panose="020B0604020202020204" pitchFamily="34" charset="0"/>
              <a:buNone/>
            </a:pPr>
            <a:r>
              <a:rPr lang="en-US" sz="2400" dirty="0" smtClean="0"/>
              <a:t>The implementation of the Chatbot with Gemini API Integration project involves the following steps:​</a:t>
            </a:r>
            <a:endParaRPr lang="en-US" sz="2400" dirty="0" smtClean="0"/>
          </a:p>
          <a:p>
            <a:pPr>
              <a:buFont typeface="Arial" panose="020B0604020202020204" pitchFamily="34" charset="0"/>
              <a:buChar char="•"/>
            </a:pPr>
            <a:r>
              <a:rPr lang="en-US" sz="2400" dirty="0" smtClean="0"/>
              <a:t>1. Set up a Flask-based web application to serve as the chatbot interface.​</a:t>
            </a:r>
            <a:endParaRPr lang="en-US" sz="2400" dirty="0" smtClean="0"/>
          </a:p>
          <a:p>
            <a:pPr>
              <a:buFont typeface="Arial" panose="020B0604020202020204" pitchFamily="34" charset="0"/>
              <a:buChar char="•"/>
            </a:pPr>
            <a:r>
              <a:rPr lang="en-US" sz="2400" dirty="0" smtClean="0"/>
              <a:t>2. Configure the Gemini API to handle user queries and generate responses.​</a:t>
            </a:r>
            <a:endParaRPr lang="en-US" sz="2400" dirty="0" smtClean="0"/>
          </a:p>
          <a:p>
            <a:pPr indent="0">
              <a:buFont typeface="Arial" panose="020B0604020202020204" pitchFamily="34" charset="0"/>
              <a:buNone/>
            </a:pPr>
            <a:r>
              <a:rPr lang="en-US" sz="2400" dirty="0" smtClean="0"/>
              <a:t>3. Develop the user interface to enable users to input questions and receive responses in real-time.​</a:t>
            </a:r>
            <a:endParaRPr lang="en-US" sz="2400" dirty="0" smtClean="0"/>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4. Test the chatbot's functionality and performance to ensure accurate and timely responses.​</a:t>
            </a:r>
            <a:endParaRPr lang="en-US" sz="2400" dirty="0" smtClean="0"/>
          </a:p>
          <a:p>
            <a:pPr indent="0">
              <a:buFont typeface="Arial" panose="020B0604020202020204" pitchFamily="34" charset="0"/>
              <a:buNone/>
            </a:pP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0866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69925"/>
          </a:xfrm>
          <a:prstGeom prst="rect">
            <a:avLst/>
          </a:prstGeom>
        </p:spPr>
        <p:txBody>
          <a:bodyPr vert="horz" wrap="square" lIns="0" tIns="16510" rIns="0" bIns="0" rtlCol="0">
            <a:spAutoFit/>
          </a:bodyPr>
          <a:lstStyle/>
          <a:p>
            <a:pPr marL="12700">
              <a:lnSpc>
                <a:spcPct val="100000"/>
              </a:lnSpc>
              <a:spcBef>
                <a:spcPts val="130"/>
              </a:spcBef>
            </a:pPr>
            <a:r>
              <a:rPr lang="en-IN" sz="4250"/>
              <a:t>Result</a:t>
            </a:r>
            <a:endParaRPr lang="en-IN"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895600" y="1905000"/>
            <a:ext cx="6019800" cy="3046095"/>
          </a:xfrm>
          <a:prstGeom prst="rect">
            <a:avLst/>
          </a:prstGeom>
          <a:noFill/>
        </p:spPr>
        <p:txBody>
          <a:bodyPr wrap="square" rtlCol="0">
            <a:spAutoFit/>
          </a:bodyPr>
          <a:lstStyle/>
          <a:p>
            <a:pPr>
              <a:buFont typeface="Arial" panose="020B0604020202020204" pitchFamily="34" charset="0"/>
              <a:buChar char="•"/>
            </a:pPr>
            <a:r>
              <a:rPr lang="en-US" sz="2400" dirty="0" smtClean="0"/>
              <a:t>During testing, the chatbot achieved an impressive accuracy rate in providing relevant responses to user queries.​</a:t>
            </a:r>
            <a:endParaRPr lang="en-US" sz="2400" dirty="0" smtClean="0"/>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 User feedback and engagement metrics indicate a high level of satisfaction with the chatbot's performance, validating its effectiveness in addressing user needs.​</a:t>
            </a:r>
            <a:endParaRPr lang="en-US" sz="2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9342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55015" y="385445"/>
            <a:ext cx="5855970" cy="751840"/>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Box 9"/>
          <p:cNvSpPr txBox="1"/>
          <p:nvPr/>
        </p:nvSpPr>
        <p:spPr>
          <a:xfrm>
            <a:off x="1295400" y="1828800"/>
            <a:ext cx="7162800" cy="3415030"/>
          </a:xfrm>
          <a:prstGeom prst="rect">
            <a:avLst/>
          </a:prstGeom>
          <a:noFill/>
        </p:spPr>
        <p:txBody>
          <a:bodyPr wrap="square" rtlCol="0">
            <a:spAutoFit/>
          </a:bodyPr>
          <a:lstStyle/>
          <a:p>
            <a:pPr marL="457200" indent="-457200">
              <a:buFont typeface="Arial" panose="020B0604020202020204" pitchFamily="34" charset="0"/>
              <a:buChar char="•"/>
            </a:pPr>
            <a:r>
              <a:rPr lang="en-US" sz="2400" dirty="0" smtClean="0"/>
              <a:t>The Chatbot with Gemini API Integration project showcases the potential of AI-powered chatbots to revolutionize the way users access information online. By leveraging the advanced capabilities of the Gemini API, the chatbot delivers personalized and contextually relevant responses, enhancing the overall search experience. Moving forward, further enhancements and optimizations can be explored to expand the chatbot's capabilities and reach.​</a:t>
            </a:r>
            <a:endParaRPr lang="en-US" sz="24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2386</Words>
  <Application>WPS Presentation</Application>
  <PresentationFormat>Custom</PresentationFormat>
  <Paragraphs>85</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Trebuchet MS</vt:lpstr>
      <vt:lpstr>燪ï餻熵</vt:lpstr>
      <vt:lpstr>Segoe Print</vt:lpstr>
      <vt:lpstr>Calibri</vt:lpstr>
      <vt:lpstr>Microsoft YaHei</vt:lpstr>
      <vt:lpstr>Arial Unicode MS</vt:lpstr>
      <vt:lpstr>Office Theme</vt:lpstr>
      <vt:lpstr>PREDICTING FIRST INNINGS SCORE IN IPL MATHES USING LINEAR REGRESSION</vt:lpstr>
      <vt:lpstr>AGENDA</vt:lpstr>
      <vt:lpstr>PROBLEM	STATEMENT</vt:lpstr>
      <vt:lpstr>PROJECT	OVERVIEW</vt:lpstr>
      <vt:lpstr>WHO ARE THE END USERS?</vt:lpstr>
      <vt:lpstr>YOUR SOLUTION AND ITS VALUE PROPOSITION</vt:lpstr>
      <vt:lpstr>PowerPoint 演示文稿</vt:lpstr>
      <vt:lpstr>THE WOW IN YOUR SOLUTION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AMARNATH M (2021503318)</dc:title>
  <dc:creator>Amarnath M</dc:creator>
  <cp:lastModifiedBy>vanis</cp:lastModifiedBy>
  <cp:revision>3</cp:revision>
  <dcterms:created xsi:type="dcterms:W3CDTF">2024-04-28T15:28:00Z</dcterms:created>
  <dcterms:modified xsi:type="dcterms:W3CDTF">2024-04-29T08:13:53Z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2024-04-28T05:30:00Z</vt:filetime>
  </property>
  <property fmtid="{D5CDD505-2E9C-101B-9397-08002B2CF9AE}" pid="4" name="ICV">
    <vt:lpwstr>FD4B07E4771F49999DAAF8392EEDD458_13</vt:lpwstr>
  </property>
  <property fmtid="{D5CDD505-2E9C-101B-9397-08002B2CF9AE}" pid="5" name="KSOProductBuildVer">
    <vt:lpwstr>1033-12.2.0.13472</vt:lpwstr>
  </property>
</Properties>
</file>