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28900"/>
            <a:ext cx="9464384"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smtClean="0"/>
              <a:t>: </a:t>
            </a:r>
            <a:r>
              <a:rPr lang="en-US" sz="2400" dirty="0" smtClean="0">
                <a:latin typeface="Times New Roman" panose="02020603050405020304" pitchFamily="18" charset="0"/>
                <a:cs typeface="Times New Roman" panose="02020603050405020304" pitchFamily="18" charset="0"/>
              </a:rPr>
              <a:t>VANI SREE K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 274300F1994D8DCBC024BD72F692091E</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REGISTER NO: </a:t>
            </a:r>
            <a:r>
              <a:rPr lang="en-US" sz="2400" dirty="0" smtClean="0">
                <a:latin typeface="Times New Roman" panose="02020603050405020304" pitchFamily="18" charset="0"/>
                <a:cs typeface="Times New Roman" panose="02020603050405020304" pitchFamily="18" charset="0"/>
              </a:rPr>
              <a:t>122201862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B.COM (CORPORATE SECRETARYSHIP)SHIFT-II</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MEENAKSHI COLLEGE FOR WOMEN</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739775" y="1217462"/>
            <a:ext cx="8404225" cy="5447645"/>
          </a:xfrm>
          <a:prstGeom prst="rect">
            <a:avLst/>
          </a:prstGeom>
        </p:spPr>
        <p:txBody>
          <a:bodyPr wrap="square">
            <a:spAutoFit/>
          </a:bodyPr>
          <a:lstStyle/>
          <a:p>
            <a:r>
              <a:rPr lang="en-GB" sz="2400" b="1" dirty="0" smtClean="0">
                <a:latin typeface="Times New Roman" panose="02020603050405020304" pitchFamily="18" charset="0"/>
                <a:cs typeface="Times New Roman" panose="02020603050405020304" pitchFamily="18" charset="0"/>
              </a:rPr>
              <a:t>STEP-1</a:t>
            </a:r>
            <a:r>
              <a:rPr lang="en-GB" sz="2000" b="1" dirty="0" smtClean="0">
                <a:latin typeface="Times New Roman" panose="02020603050405020304" pitchFamily="18" charset="0"/>
                <a:cs typeface="Times New Roman" panose="02020603050405020304" pitchFamily="18" charset="0"/>
              </a:rPr>
              <a:t> : DOWNLOAD THE EMPLOYEE DATASET IN NAN MUDHALVAN PORTAL AND OPEN THE EXCEL</a:t>
            </a:r>
            <a:r>
              <a:rPr lang="en-IN" sz="2000" b="1" dirty="0" smtClean="0">
                <a:latin typeface="Times New Roman" panose="02020603050405020304" pitchFamily="18" charset="0"/>
                <a:cs typeface="Times New Roman" panose="02020603050405020304" pitchFamily="18" charset="0"/>
              </a:rPr>
              <a:t>.</a:t>
            </a:r>
          </a:p>
          <a:p>
            <a:r>
              <a:rPr lang="en-GB" sz="2400" b="1" dirty="0" smtClean="0">
                <a:latin typeface="Times New Roman" panose="02020603050405020304" pitchFamily="18" charset="0"/>
                <a:cs typeface="Times New Roman" panose="02020603050405020304" pitchFamily="18" charset="0"/>
              </a:rPr>
              <a:t>STEP-2</a:t>
            </a:r>
            <a:r>
              <a:rPr lang="en-GB" sz="2000" b="1" dirty="0" smtClean="0">
                <a:latin typeface="Times New Roman" panose="02020603050405020304" pitchFamily="18" charset="0"/>
                <a:cs typeface="Times New Roman" panose="02020603050405020304" pitchFamily="18" charset="0"/>
              </a:rPr>
              <a:t> : SELECT THE DATA AND CLICK ON FILTER OPTION. </a:t>
            </a:r>
          </a:p>
          <a:p>
            <a:r>
              <a:rPr lang="en-GB" sz="2400" b="1" dirty="0" smtClean="0">
                <a:latin typeface="Times New Roman" panose="02020603050405020304" pitchFamily="18" charset="0"/>
                <a:cs typeface="Times New Roman" panose="02020603050405020304" pitchFamily="18" charset="0"/>
              </a:rPr>
              <a:t>STEP-3</a:t>
            </a:r>
            <a:r>
              <a:rPr lang="en-GB" sz="2000" b="1" dirty="0" smtClean="0">
                <a:latin typeface="Times New Roman" panose="02020603050405020304" pitchFamily="18" charset="0"/>
                <a:cs typeface="Times New Roman" panose="02020603050405020304" pitchFamily="18" charset="0"/>
              </a:rPr>
              <a:t> : FILTER FTP IN ASSCENDING ORDER(A TO Z).</a:t>
            </a:r>
          </a:p>
          <a:p>
            <a:r>
              <a:rPr lang="en-GB" sz="2400" b="1" dirty="0" smtClean="0">
                <a:latin typeface="Times New Roman" panose="02020603050405020304" pitchFamily="18" charset="0"/>
                <a:cs typeface="Times New Roman" panose="02020603050405020304" pitchFamily="18" charset="0"/>
              </a:rPr>
              <a:t>STEP-4</a:t>
            </a:r>
            <a:r>
              <a:rPr lang="en-GB" sz="2000" b="1" dirty="0" smtClean="0">
                <a:latin typeface="Times New Roman" panose="02020603050405020304" pitchFamily="18" charset="0"/>
                <a:cs typeface="Times New Roman" panose="02020603050405020304" pitchFamily="18" charset="0"/>
              </a:rPr>
              <a:t> : SELECT  THE ENTER DATA AND CLICK ON INSERT AND CLICK ON PIVOT </a:t>
            </a:r>
          </a:p>
          <a:p>
            <a:r>
              <a:rPr lang="en-GB" sz="2000" b="1" dirty="0" smtClean="0">
                <a:latin typeface="Times New Roman" panose="02020603050405020304" pitchFamily="18" charset="0"/>
                <a:cs typeface="Times New Roman" panose="02020603050405020304" pitchFamily="18" charset="0"/>
              </a:rPr>
              <a:t>TO CREATE PIVOT TABLE.</a:t>
            </a:r>
          </a:p>
          <a:p>
            <a:r>
              <a:rPr lang="en-GB" sz="2400" b="1" dirty="0" smtClean="0">
                <a:latin typeface="Times New Roman" panose="02020603050405020304" pitchFamily="18" charset="0"/>
                <a:cs typeface="Times New Roman" panose="02020603050405020304" pitchFamily="18" charset="0"/>
              </a:rPr>
              <a:t>STEP-5</a:t>
            </a:r>
            <a:r>
              <a:rPr lang="en-GB" sz="2000" b="1" dirty="0" smtClean="0">
                <a:latin typeface="Times New Roman" panose="02020603050405020304" pitchFamily="18" charset="0"/>
                <a:cs typeface="Times New Roman" panose="02020603050405020304" pitchFamily="18" charset="0"/>
              </a:rPr>
              <a:t> : DRAG THE NEED DATA AND CREAT A PIVOT TABLE.</a:t>
            </a:r>
          </a:p>
          <a:p>
            <a:r>
              <a:rPr lang="en-GB" sz="2400" b="1" dirty="0" smtClean="0">
                <a:latin typeface="Times New Roman" panose="02020603050405020304" pitchFamily="18" charset="0"/>
                <a:cs typeface="Times New Roman" panose="02020603050405020304" pitchFamily="18" charset="0"/>
              </a:rPr>
              <a:t>STEP-6</a:t>
            </a:r>
            <a:r>
              <a:rPr lang="en-GB" sz="2000" b="1" dirty="0" smtClean="0">
                <a:latin typeface="Times New Roman" panose="02020603050405020304" pitchFamily="18" charset="0"/>
                <a:cs typeface="Times New Roman" panose="02020603050405020304" pitchFamily="18" charset="0"/>
              </a:rPr>
              <a:t> : SELECT THE PIVOT TABLE, CLICK ON INSERT – CHOOSE THE TYPE OF CHART ACCORDING TO ONE’S REQUIREMENT. TYPE OF CHART USED IN THIS ANALYSIS IS </a:t>
            </a:r>
          </a:p>
          <a:p>
            <a:r>
              <a:rPr lang="en-GB" sz="2000" b="1" dirty="0" smtClean="0">
                <a:latin typeface="Times New Roman" panose="02020603050405020304" pitchFamily="18" charset="0"/>
                <a:cs typeface="Times New Roman" panose="02020603050405020304" pitchFamily="18" charset="0"/>
              </a:rPr>
              <a:t>BAR DIAGRAM.</a:t>
            </a:r>
          </a:p>
          <a:p>
            <a:r>
              <a:rPr lang="en-GB" sz="2400" b="1" dirty="0" smtClean="0">
                <a:latin typeface="Times New Roman" panose="02020603050405020304" pitchFamily="18" charset="0"/>
                <a:cs typeface="Times New Roman" panose="02020603050405020304" pitchFamily="18" charset="0"/>
              </a:rPr>
              <a:t>STEP-7</a:t>
            </a:r>
            <a:r>
              <a:rPr lang="en-GB" sz="2000" b="1" dirty="0" smtClean="0">
                <a:latin typeface="Times New Roman" panose="02020603050405020304" pitchFamily="18" charset="0"/>
                <a:cs typeface="Times New Roman" panose="02020603050405020304" pitchFamily="18" charset="0"/>
              </a:rPr>
              <a:t> : THE TABLE AND CHART IS BEING CREATED , WHICH HELPS IN </a:t>
            </a:r>
            <a:r>
              <a:rPr lang="en-GB" sz="2000" b="1" dirty="0">
                <a:latin typeface="Times New Roman" panose="02020603050405020304" pitchFamily="18" charset="0"/>
                <a:cs typeface="Times New Roman" panose="02020603050405020304" pitchFamily="18" charset="0"/>
              </a:rPr>
              <a:t>BETTER UNDERSTANDING AND INTERPRETATION OF </a:t>
            </a:r>
            <a:r>
              <a:rPr lang="en-GB" sz="2000" b="1" dirty="0" smtClean="0">
                <a:latin typeface="Times New Roman" panose="02020603050405020304" pitchFamily="18" charset="0"/>
                <a:cs typeface="Times New Roman" panose="02020603050405020304" pitchFamily="18" charset="0"/>
              </a:rPr>
              <a:t>DATA.</a:t>
            </a:r>
            <a:endParaRPr lang="en-GB" sz="2000" b="1" dirty="0" smtClean="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 .</a:t>
            </a:r>
            <a:endParaRPr lang="en-GB" sz="20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Rectangle 7"/>
          <p:cNvSpPr/>
          <p:nvPr/>
        </p:nvSpPr>
        <p:spPr>
          <a:xfrm>
            <a:off x="-152400" y="1005531"/>
            <a:ext cx="9144000" cy="646331"/>
          </a:xfrm>
          <a:prstGeom prst="rect">
            <a:avLst/>
          </a:prstGeom>
        </p:spPr>
        <p:txBody>
          <a:bodyPr wrap="square">
            <a:spAutoFit/>
          </a:bodyPr>
          <a:lstStyle/>
          <a:p>
            <a:r>
              <a:rPr lang="en-GB" dirty="0" smtClean="0"/>
              <a:t>          </a:t>
            </a:r>
            <a:r>
              <a:rPr lang="en-GB" sz="3600" b="1" dirty="0" smtClean="0">
                <a:latin typeface="Times New Roman" panose="02020603050405020304" pitchFamily="18" charset="0"/>
                <a:cs typeface="Times New Roman" panose="02020603050405020304" pitchFamily="18" charset="0"/>
              </a:rPr>
              <a:t>1. TABLE </a:t>
            </a:r>
            <a:endParaRPr lang="en-IN"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84406"/>
            <a:ext cx="9656124" cy="4950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GB" dirty="0" smtClean="0"/>
              <a:t>RESULTS</a:t>
            </a:r>
            <a:endParaRPr lang="en-IN" dirty="0"/>
          </a:p>
        </p:txBody>
      </p:sp>
      <p:sp>
        <p:nvSpPr>
          <p:cNvPr id="3" name="Rectangle 2"/>
          <p:cNvSpPr/>
          <p:nvPr/>
        </p:nvSpPr>
        <p:spPr>
          <a:xfrm>
            <a:off x="755332" y="1124108"/>
            <a:ext cx="8388668" cy="461665"/>
          </a:xfrm>
          <a:prstGeom prst="rect">
            <a:avLst/>
          </a:prstGeom>
        </p:spPr>
        <p:txBody>
          <a:bodyPr wrap="square">
            <a:spAutoFit/>
          </a:bodyPr>
          <a:lstStyle/>
          <a:p>
            <a:r>
              <a:rPr lang="en-GB" sz="2000" b="1" dirty="0" smtClean="0">
                <a:latin typeface="Segoe UI Semibold" panose="020B0702040204020203" pitchFamily="34" charset="0"/>
                <a:cs typeface="Segoe UI Semibold" panose="020B0702040204020203" pitchFamily="34" charset="0"/>
              </a:rPr>
              <a:t>2.</a:t>
            </a:r>
            <a:r>
              <a:rPr lang="en-GB" sz="2000" b="1" dirty="0" smtClean="0"/>
              <a:t> </a:t>
            </a:r>
            <a:r>
              <a:rPr lang="en-GB" sz="2400" b="1" dirty="0" smtClean="0">
                <a:latin typeface="Times New Roman" panose="02020603050405020304" pitchFamily="18" charset="0"/>
                <a:cs typeface="Times New Roman" panose="02020603050405020304" pitchFamily="18" charset="0"/>
              </a:rPr>
              <a:t>BAR DIAGRAM</a:t>
            </a:r>
            <a:endParaRPr lang="en-IN"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85773"/>
            <a:ext cx="9379268" cy="5150848"/>
          </a:xfrm>
          <a:prstGeom prst="rect">
            <a:avLst/>
          </a:prstGeom>
        </p:spPr>
      </p:pic>
    </p:spTree>
    <p:extLst>
      <p:ext uri="{BB962C8B-B14F-4D97-AF65-F5344CB8AC3E}">
        <p14:creationId xmlns:p14="http://schemas.microsoft.com/office/powerpoint/2010/main" val="320917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295400"/>
            <a:ext cx="8763000" cy="3785652"/>
          </a:xfrm>
          <a:prstGeom prst="rect">
            <a:avLst/>
          </a:prstGeom>
        </p:spPr>
        <p:txBody>
          <a:bodyPr wrap="square">
            <a:spAutoFit/>
          </a:bodyPr>
          <a:lstStyle/>
          <a:p>
            <a:r>
              <a:rPr lang="en-GB" sz="2000" b="1" dirty="0">
                <a:latin typeface="Times New Roman" panose="02020603050405020304" pitchFamily="18" charset="0"/>
                <a:cs typeface="Times New Roman" panose="02020603050405020304" pitchFamily="18" charset="0"/>
              </a:rPr>
              <a:t>In conclusion, our employee performance and salary analysis provides invaluable insights into the alignment between performance and compensation across departments. By identifying disparities and patterns, we offer a clear path toward achieving fair and equitable compensation practices. This not only enhances transparency and trust within the organization but also optimizes talent management and financial planning. As a result, the solution fosters a more motivated and satisfied workforce, aligns compensation with individual contributions, and supports strategic decision-making, ultimately driving both organizational effectiveness and employee engagement</a:t>
            </a:r>
            <a:r>
              <a:rPr lang="en-GB" sz="2000" dirty="0" smtClean="0">
                <a:latin typeface="Times New Roman" panose="02020603050405020304" pitchFamily="18" charset="0"/>
                <a:cs typeface="Times New Roman" panose="02020603050405020304" pitchFamily="18" charset="0"/>
              </a:rPr>
              <a:t>.</a:t>
            </a:r>
            <a:r>
              <a:rPr lang="en-GB" sz="2000" dirty="0"/>
              <a:t> </a:t>
            </a:r>
            <a:r>
              <a:rPr lang="en-GB" sz="2000" b="1" dirty="0">
                <a:latin typeface="Times New Roman" panose="02020603050405020304" pitchFamily="18" charset="0"/>
                <a:cs typeface="Times New Roman" panose="02020603050405020304" pitchFamily="18" charset="0"/>
              </a:rPr>
              <a:t>Furthermore, the findings enable informed decision-making for HR, management, and finance teams, contributing to more strategic compensation practices and effective budget </a:t>
            </a:r>
            <a:r>
              <a:rPr lang="en-GB" sz="2000" b="1" dirty="0" smtClean="0">
                <a:latin typeface="Times New Roman" panose="02020603050405020304" pitchFamily="18" charset="0"/>
                <a:cs typeface="Times New Roman" panose="02020603050405020304" pitchFamily="18" charset="0"/>
              </a:rPr>
              <a:t>management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EMPLOYEES PERFORMANCE ANALYSIS OF EACH DEPARTMENT SALARY.</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93452" y="1605766"/>
            <a:ext cx="6567011" cy="3970318"/>
          </a:xfrm>
          <a:prstGeom prst="rect">
            <a:avLst/>
          </a:prstGeom>
          <a:noFill/>
        </p:spPr>
        <p:txBody>
          <a:bodyPr wrap="square" rtlCol="0">
            <a:spAutoFit/>
          </a:bodyPr>
          <a:lstStyle/>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OUR SOLUTION AND </a:t>
            </a:r>
            <a:r>
              <a:rPr lang="en-US" sz="2800" dirty="0">
                <a:solidFill>
                  <a:srgbClr val="0D0D0D"/>
                </a:solidFill>
                <a:latin typeface="Times New Roman" panose="02020603050405020304" pitchFamily="18" charset="0"/>
                <a:cs typeface="Times New Roman" panose="02020603050405020304" pitchFamily="18" charset="0"/>
              </a:rPr>
              <a:t>PROPOSITION</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DATASET DESCRIPTION</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RESULTS AND DISCUSSION </a:t>
            </a:r>
          </a:p>
          <a:p>
            <a:pPr marL="514350" indent="-514350"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CONCLUSION </a:t>
            </a:r>
          </a:p>
          <a:p>
            <a:pPr algn="l"/>
            <a:r>
              <a:rPr lang="en-US" sz="2800" dirty="0" smtClean="0">
                <a:solidFill>
                  <a:srgbClr val="0D0D0D"/>
                </a:solidFill>
                <a:latin typeface="Times New Roman" panose="02020603050405020304" pitchFamily="18" charset="0"/>
                <a:cs typeface="Times New Roman" panose="02020603050405020304" pitchFamily="18" charset="0"/>
              </a:rPr>
              <a:t> </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905000"/>
            <a:ext cx="8309928" cy="3170099"/>
          </a:xfrm>
          <a:prstGeom prst="rect">
            <a:avLst/>
          </a:prstGeom>
        </p:spPr>
        <p:txBody>
          <a:bodyPr wrap="square">
            <a:spAutoFit/>
          </a:bodyPr>
          <a:lstStyle/>
          <a:p>
            <a:r>
              <a:rPr lang="en-GB" sz="2000" b="1" dirty="0">
                <a:latin typeface="Times New Roman" panose="02020603050405020304" pitchFamily="18" charset="0"/>
                <a:cs typeface="Times New Roman" panose="02020603050405020304" pitchFamily="18" charset="0"/>
              </a:rPr>
              <a:t>To assess and understand the relationship between employee performance and salary distribution within each department of the organization. The analysis aims to identify patterns, discrepancies, and areas for improvement to ensure equitable compensation practices and to support informed decision-making in talent management. he organization operates with multiple departments, each contributing to the overall success of the company. Employee performance and compensation are crucial elements that impact employee satisfaction, retention, and productivity. However, there is a need to systematically analyze these factors to ensure alignment with organizational goals and fair compensation </a:t>
            </a:r>
            <a:r>
              <a:rPr lang="en-GB" sz="2000" b="1" dirty="0" smtClean="0">
                <a:latin typeface="Times New Roman" panose="02020603050405020304" pitchFamily="18" charset="0"/>
                <a:cs typeface="Times New Roman" panose="02020603050405020304" pitchFamily="18" charset="0"/>
              </a:rPr>
              <a:t>practices.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850448"/>
            <a:ext cx="7924800" cy="3477875"/>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This project aims to analyze employee performance and salary data across various departments within the organization to understand the relationship between performance metrics and compensation. The goal is to ensure fair and equitable salary distribution, optimize compensation practices, and provide insights that can inform talent management strategies</a:t>
            </a:r>
            <a:r>
              <a:rPr lang="en-GB" sz="2000" dirty="0" smtClean="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The project aims to conduct a comprehensive analysis of employee performance and salary distribution across various departments within the organization. By examining performance metrics such as reviews and key performance indicators alongside salary data, the project seeks to identify correlations between employee performance and compensation levels. </a:t>
            </a:r>
            <a:r>
              <a:rPr lang="en-GB" sz="2000" b="1" dirty="0" smtClean="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00201"/>
            <a:ext cx="8420100" cy="3477875"/>
          </a:xfrm>
          <a:prstGeom prst="rect">
            <a:avLst/>
          </a:prstGeom>
        </p:spPr>
        <p:txBody>
          <a:bodyPr wrap="square">
            <a:spAutoFit/>
          </a:bodyPr>
          <a:lstStyle/>
          <a:p>
            <a:r>
              <a:rPr lang="en-GB" sz="2000" b="1" dirty="0">
                <a:latin typeface="Times New Roman" panose="02020603050405020304" pitchFamily="18" charset="0"/>
                <a:cs typeface="Times New Roman" panose="02020603050405020304" pitchFamily="18" charset="0"/>
              </a:rPr>
              <a:t>The end users of the employee performance and salary analysis are primarily the Human Resources (HR) department, department heads, senior management, the finance team, and compensation specialists. HR utilizes the analysis to ensure equitable compensation practices and refine performance management processes. Department heads rely on the insights to manage their teams more effectively and address any compensation-related issues. Senior management uses the findings to make strategic decisions regarding overall compensation policies and organizational effectiveness. The finance team integrates these insights into budget planning and financial forecasting. Compensation specialists use the data to develop and implement fair and competitive salary </a:t>
            </a:r>
            <a:r>
              <a:rPr lang="en-GB" sz="2000" b="1" dirty="0" smtClean="0">
                <a:latin typeface="Times New Roman" panose="02020603050405020304" pitchFamily="18" charset="0"/>
                <a:cs typeface="Times New Roman" panose="02020603050405020304" pitchFamily="18" charset="0"/>
              </a:rPr>
              <a:t>structures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00400" y="1667741"/>
            <a:ext cx="5838826" cy="5324535"/>
          </a:xfrm>
          <a:prstGeom prst="rect">
            <a:avLst/>
          </a:prstGeom>
        </p:spPr>
        <p:txBody>
          <a:bodyPr wrap="square">
            <a:spAutoFit/>
          </a:bodyPr>
          <a:lstStyle/>
          <a:p>
            <a:r>
              <a:rPr lang="en-GB" sz="2000" b="1" dirty="0" smtClean="0">
                <a:latin typeface="Times New Roman" panose="02020603050405020304" pitchFamily="18" charset="0"/>
                <a:cs typeface="Times New Roman" panose="02020603050405020304" pitchFamily="18" charset="0"/>
              </a:rPr>
              <a:t>FILTERING : Help one eliminate unnecessary data.</a:t>
            </a:r>
          </a:p>
          <a:p>
            <a:r>
              <a:rPr lang="en-GB" sz="2000" b="1" dirty="0" smtClean="0">
                <a:latin typeface="Times New Roman" panose="02020603050405020304" pitchFamily="18" charset="0"/>
                <a:cs typeface="Times New Roman" panose="02020603050405020304" pitchFamily="18" charset="0"/>
              </a:rPr>
              <a:t>CONDITIONAL FORMATING: Makes it easy to highlight </a:t>
            </a:r>
            <a:r>
              <a:rPr lang="en-GB" sz="2000" b="1" dirty="0">
                <a:latin typeface="Times New Roman" panose="02020603050405020304" pitchFamily="18" charset="0"/>
                <a:cs typeface="Times New Roman" panose="02020603050405020304" pitchFamily="18" charset="0"/>
              </a:rPr>
              <a:t>Certain values or to make particular cells easy to </a:t>
            </a:r>
            <a:r>
              <a:rPr lang="en-GB" sz="2000" b="1" dirty="0" smtClean="0">
                <a:latin typeface="Times New Roman" panose="02020603050405020304" pitchFamily="18" charset="0"/>
                <a:cs typeface="Times New Roman" panose="02020603050405020304" pitchFamily="18" charset="0"/>
              </a:rPr>
              <a:t>identify.</a:t>
            </a:r>
          </a:p>
          <a:p>
            <a:r>
              <a:rPr lang="en-GB" sz="2000" b="1" dirty="0">
                <a:latin typeface="Times New Roman" panose="02020603050405020304" pitchFamily="18" charset="0"/>
                <a:cs typeface="Times New Roman" panose="02020603050405020304" pitchFamily="18" charset="0"/>
              </a:rPr>
              <a:t>PIVOT TABLE </a:t>
            </a:r>
            <a:r>
              <a:rPr lang="en-GB" sz="2000" b="1" dirty="0" smtClean="0">
                <a:latin typeface="Times New Roman" panose="02020603050405020304" pitchFamily="18" charset="0"/>
                <a:cs typeface="Times New Roman" panose="02020603050405020304" pitchFamily="18" charset="0"/>
              </a:rPr>
              <a:t>:We separate gender types in colum table with the helps of pivot table analysis report.</a:t>
            </a:r>
          </a:p>
          <a:p>
            <a:r>
              <a:rPr lang="en-GB" sz="2000" b="1" dirty="0">
                <a:latin typeface="Times New Roman" panose="02020603050405020304" pitchFamily="18" charset="0"/>
                <a:cs typeface="Times New Roman" panose="02020603050405020304" pitchFamily="18" charset="0"/>
              </a:rPr>
              <a:t>FORMULA : Sum Function in excel is useful for adding up a range of value such as a colum or row of numbers</a:t>
            </a:r>
            <a:r>
              <a:rPr lang="en-GB" sz="2000" b="1" dirty="0" smtClean="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BAR </a:t>
            </a:r>
            <a:r>
              <a:rPr lang="en-GB" sz="2000" b="1" dirty="0" smtClean="0">
                <a:latin typeface="Times New Roman" panose="02020603050405020304" pitchFamily="18" charset="0"/>
                <a:cs typeface="Times New Roman" panose="02020603050405020304" pitchFamily="18" charset="0"/>
              </a:rPr>
              <a:t>GRAPH </a:t>
            </a:r>
            <a:r>
              <a:rPr lang="en-GB" sz="2000" b="1" dirty="0">
                <a:latin typeface="Times New Roman" panose="02020603050405020304" pitchFamily="18" charset="0"/>
                <a:cs typeface="Times New Roman" panose="02020603050405020304" pitchFamily="18" charset="0"/>
              </a:rPr>
              <a:t>– </a:t>
            </a:r>
            <a:r>
              <a:rPr lang="en-GB" sz="2000" b="1" dirty="0" smtClean="0">
                <a:latin typeface="Times New Roman" panose="02020603050405020304" pitchFamily="18" charset="0"/>
                <a:cs typeface="Times New Roman" panose="02020603050405020304" pitchFamily="18" charset="0"/>
              </a:rPr>
              <a:t>Final report with the help of pivot table analysis </a:t>
            </a:r>
            <a:endParaRPr lang="en-IN" sz="2000" b="1" dirty="0">
              <a:latin typeface="Times New Roman" panose="02020603050405020304" pitchFamily="18" charset="0"/>
              <a:cs typeface="Times New Roman" panose="02020603050405020304" pitchFamily="18" charset="0"/>
            </a:endParaRPr>
          </a:p>
          <a:p>
            <a:endParaRPr lang="en-GB" sz="2000" b="1" dirty="0">
              <a:latin typeface="Times New Roman" panose="02020603050405020304" pitchFamily="18" charset="0"/>
              <a:cs typeface="Times New Roman" panose="02020603050405020304" pitchFamily="18" charset="0"/>
            </a:endParaRPr>
          </a:p>
          <a:p>
            <a:endParaRPr lang="en-GB" sz="2000" b="1" dirty="0" smtClean="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 </a:t>
            </a:r>
          </a:p>
          <a:p>
            <a:r>
              <a:rPr lang="en-GB" sz="2000" b="1" dirty="0" smtClean="0">
                <a:latin typeface="Times New Roman" panose="02020603050405020304" pitchFamily="18" charset="0"/>
                <a:cs typeface="Times New Roman" panose="02020603050405020304" pitchFamily="18" charset="0"/>
              </a:rPr>
              <a:t> </a:t>
            </a:r>
          </a:p>
          <a:p>
            <a:r>
              <a:rPr lang="en-GB" sz="2000" b="1" dirty="0" smtClean="0">
                <a:latin typeface="Times New Roman" panose="02020603050405020304" pitchFamily="18" charset="0"/>
                <a:cs typeface="Times New Roman" panose="02020603050405020304" pitchFamily="18" charset="0"/>
              </a:rPr>
              <a:t> </a:t>
            </a:r>
          </a:p>
          <a:p>
            <a:r>
              <a:rPr lang="en-GB" sz="2000" b="1" dirty="0" smtClean="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236869" y="3244334"/>
            <a:ext cx="242374" cy="369332"/>
          </a:xfrm>
          <a:prstGeom prst="rect">
            <a:avLst/>
          </a:prstGeom>
        </p:spPr>
        <p:txBody>
          <a:bodyPr wrap="none">
            <a:spAutoFit/>
          </a:bodyPr>
          <a:lstStyle/>
          <a:p>
            <a:r>
              <a:rPr lang="en-GB"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600200" y="1720840"/>
            <a:ext cx="7199799" cy="3416320"/>
          </a:xfrm>
          <a:prstGeom prst="rect">
            <a:avLst/>
          </a:prstGeom>
        </p:spPr>
        <p:txBody>
          <a:bodyPr wrap="square">
            <a:spAutoFit/>
          </a:bodyPr>
          <a:lstStyle/>
          <a:p>
            <a:r>
              <a:rPr lang="en-GB" sz="2000" b="1" dirty="0" smtClean="0">
                <a:latin typeface="Times New Roman" panose="02020603050405020304" pitchFamily="18" charset="0"/>
                <a:cs typeface="Times New Roman" panose="02020603050405020304" pitchFamily="18" charset="0"/>
              </a:rPr>
              <a:t>EMPLOYEE DATA SET-  NAN MUDHALVAN PROTAL9</a:t>
            </a:r>
          </a:p>
          <a:p>
            <a:r>
              <a:rPr lang="en-GB" sz="2000" b="1" dirty="0" smtClean="0">
                <a:latin typeface="Times New Roman" panose="02020603050405020304" pitchFamily="18" charset="0"/>
                <a:cs typeface="Times New Roman" panose="02020603050405020304" pitchFamily="18" charset="0"/>
              </a:rPr>
              <a:t>FEATURE IN TOTAL3 FEATURE BEING USING FOR</a:t>
            </a:r>
          </a:p>
          <a:p>
            <a:r>
              <a:rPr lang="en-GB" sz="2000" b="1" dirty="0" smtClean="0">
                <a:latin typeface="Times New Roman" panose="02020603050405020304" pitchFamily="18" charset="0"/>
                <a:cs typeface="Times New Roman" panose="02020603050405020304" pitchFamily="18" charset="0"/>
              </a:rPr>
              <a:t>ANALYSIS EMPLOYEE ID-   ALPHANUMERIC(TEXT) NAME </a:t>
            </a:r>
            <a:r>
              <a:rPr lang="en-GB" sz="2000" b="1" dirty="0" smtClean="0">
                <a:latin typeface="Times New Roman" panose="02020603050405020304" pitchFamily="18" charset="0"/>
                <a:cs typeface="Times New Roman" panose="02020603050405020304" pitchFamily="18" charset="0"/>
              </a:rPr>
              <a:t>ALPHABETICAL  </a:t>
            </a:r>
            <a:r>
              <a:rPr lang="en-GB" sz="2000" b="1" dirty="0" smtClean="0">
                <a:latin typeface="Times New Roman" panose="02020603050405020304" pitchFamily="18" charset="0"/>
                <a:cs typeface="Times New Roman" panose="02020603050405020304" pitchFamily="18" charset="0"/>
              </a:rPr>
              <a:t>(TEXT) </a:t>
            </a:r>
            <a:r>
              <a:rPr lang="en-GB" sz="2000" b="1" dirty="0" smtClean="0">
                <a:latin typeface="Times New Roman" panose="02020603050405020304" pitchFamily="18" charset="0"/>
                <a:cs typeface="Times New Roman" panose="02020603050405020304" pitchFamily="18" charset="0"/>
              </a:rPr>
              <a:t>GENDER ALPHABETICAL(TEXT)DEPARTMENT-</a:t>
            </a:r>
            <a:endParaRPr lang="en-GB" sz="2000" b="1" dirty="0" smtClean="0">
              <a:latin typeface="Times New Roman" panose="02020603050405020304" pitchFamily="18" charset="0"/>
              <a:cs typeface="Times New Roman" panose="02020603050405020304" pitchFamily="18" charset="0"/>
            </a:endParaRPr>
          </a:p>
          <a:p>
            <a:r>
              <a:rPr lang="en-GB" sz="2000" b="1" dirty="0" smtClean="0">
                <a:latin typeface="Times New Roman" panose="02020603050405020304" pitchFamily="18" charset="0"/>
                <a:cs typeface="Times New Roman" panose="02020603050405020304" pitchFamily="18" charset="0"/>
              </a:rPr>
              <a:t>ALPHABETICAL(TEXT)SALARY-  NUMERICALSTART </a:t>
            </a:r>
            <a:r>
              <a:rPr lang="en-GB" sz="2000" b="1" dirty="0" smtClean="0">
                <a:latin typeface="Times New Roman" panose="02020603050405020304" pitchFamily="18" charset="0"/>
                <a:cs typeface="Times New Roman" panose="02020603050405020304" pitchFamily="18" charset="0"/>
              </a:rPr>
              <a:t>DATE ALPHABETICAL(TEXT)FIT-  </a:t>
            </a:r>
            <a:r>
              <a:rPr lang="en-GB" sz="2000" b="1" dirty="0" smtClean="0">
                <a:latin typeface="Times New Roman" panose="02020603050405020304" pitchFamily="18" charset="0"/>
                <a:cs typeface="Times New Roman" panose="02020603050405020304" pitchFamily="18" charset="0"/>
              </a:rPr>
              <a:t>NUMERICALSTART    DATE </a:t>
            </a:r>
            <a:r>
              <a:rPr lang="en-GB" sz="2000" b="1" dirty="0" smtClean="0">
                <a:latin typeface="Times New Roman" panose="02020603050405020304" pitchFamily="18" charset="0"/>
                <a:cs typeface="Times New Roman" panose="02020603050405020304" pitchFamily="18" charset="0"/>
              </a:rPr>
              <a:t> ALPHABETICAL  </a:t>
            </a:r>
            <a:r>
              <a:rPr lang="en-GB" sz="2000" b="1" dirty="0" smtClean="0">
                <a:latin typeface="Times New Roman" panose="02020603050405020304" pitchFamily="18" charset="0"/>
                <a:cs typeface="Times New Roman" panose="02020603050405020304" pitchFamily="18" charset="0"/>
              </a:rPr>
              <a:t>(TEXT)EMPLOYEE          </a:t>
            </a:r>
            <a:r>
              <a:rPr lang="en-GB" sz="2000" b="1" dirty="0" smtClean="0">
                <a:latin typeface="Times New Roman" panose="02020603050405020304" pitchFamily="18" charset="0"/>
                <a:cs typeface="Times New Roman" panose="02020603050405020304" pitchFamily="18" charset="0"/>
              </a:rPr>
              <a:t>LOCATION ALPHABETICAL(TEXT</a:t>
            </a:r>
            <a:r>
              <a:rPr lang="en-GB" sz="2000" b="1" dirty="0" smtClean="0">
                <a:latin typeface="Times New Roman" panose="02020603050405020304" pitchFamily="18" charset="0"/>
                <a:cs typeface="Times New Roman" panose="02020603050405020304" pitchFamily="18" charset="0"/>
              </a:rPr>
              <a:t>)</a:t>
            </a:r>
          </a:p>
          <a:p>
            <a:endParaRPr lang="en-GB" b="1" dirty="0" smtClean="0">
              <a:latin typeface="Times New Roman" panose="02020603050405020304" pitchFamily="18" charset="0"/>
              <a:cs typeface="Times New Roman" panose="02020603050405020304" pitchFamily="18" charset="0"/>
            </a:endParaRPr>
          </a:p>
          <a:p>
            <a:r>
              <a:rPr lang="en-GB"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2190750" y="1374125"/>
            <a:ext cx="7162800" cy="3785652"/>
          </a:xfrm>
          <a:prstGeom prst="rect">
            <a:avLst/>
          </a:prstGeom>
        </p:spPr>
        <p:txBody>
          <a:bodyPr wrap="square">
            <a:spAutoFit/>
          </a:bodyPr>
          <a:lstStyle/>
          <a:p>
            <a:r>
              <a:rPr lang="en-GB" sz="2000" b="1" dirty="0">
                <a:latin typeface="Times New Roman" panose="02020603050405020304" pitchFamily="18" charset="0"/>
                <a:cs typeface="Times New Roman" panose="02020603050405020304" pitchFamily="18" charset="0"/>
              </a:rPr>
              <a:t>The "wow" factor in our solution lies in its transformative impact on organizational fairness and strategic decision-making. By offering a data-driven approach to </a:t>
            </a:r>
            <a:r>
              <a:rPr lang="en-GB" sz="2000" b="1" dirty="0" err="1">
                <a:latin typeface="Times New Roman" panose="02020603050405020304" pitchFamily="18" charset="0"/>
                <a:cs typeface="Times New Roman" panose="02020603050405020304" pitchFamily="18" charset="0"/>
              </a:rPr>
              <a:t>analyze</a:t>
            </a:r>
            <a:r>
              <a:rPr lang="en-GB" sz="2000" b="1" dirty="0">
                <a:latin typeface="Times New Roman" panose="02020603050405020304" pitchFamily="18" charset="0"/>
                <a:cs typeface="Times New Roman" panose="02020603050405020304" pitchFamily="18" charset="0"/>
              </a:rPr>
              <a:t> the intricate relationship between employee performance and salary across departments, our solution unveils hidden patterns and discrepancies that may otherwise go unnoticed. The use of advanced analytics and intuitive visualizations empowers decision-makers with actionable insights, leading to a profound enhancement in compensation equity and alignment. This results in a more motivated and satisfied workforce, as employees perceive greater transparency and fairness in how their performance is </a:t>
            </a:r>
            <a:r>
              <a:rPr lang="en-GB" sz="2000" b="1" dirty="0" smtClean="0">
                <a:latin typeface="Times New Roman" panose="02020603050405020304" pitchFamily="18" charset="0"/>
                <a:cs typeface="Times New Roman" panose="02020603050405020304" pitchFamily="18" charset="0"/>
              </a:rPr>
              <a:t>rewarded </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894</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Segoe UI Semibold</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SSSI</cp:lastModifiedBy>
  <cp:revision>30</cp:revision>
  <dcterms:created xsi:type="dcterms:W3CDTF">2024-03-29T15:07:22Z</dcterms:created>
  <dcterms:modified xsi:type="dcterms:W3CDTF">2024-08-30T13:22:36Z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