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6" r:id="rId7"/>
    <p:sldId id="269" r:id="rId8"/>
    <p:sldId id="270" r:id="rId9"/>
    <p:sldId id="274" r:id="rId10"/>
    <p:sldId id="275" r:id="rId11"/>
    <p:sldId id="276" r:id="rId12"/>
    <p:sldId id="273" r:id="rId13"/>
    <p:sldId id="271" r:id="rId14"/>
    <p:sldId id="278" r:id="rId15"/>
    <p:sldId id="279" r:id="rId16"/>
    <p:sldId id="280" r:id="rId17"/>
    <p:sldId id="281" r:id="rId18"/>
    <p:sldId id="277" r:id="rId19"/>
    <p:sldId id="259" r:id="rId20"/>
  </p:sldIdLst>
  <p:sldSz cx="12192000" cy="6858000"/>
  <p:notesSz cx="6858000" cy="9144000"/>
  <p:embeddedFontLst>
    <p:embeddedFont>
      <p:font typeface="Lato Black" panose="020F0502020204030203" pitchFamily="34" charset="0"/>
      <p:bold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1005E-C8D8-43EC-959F-BA8757273854}" v="468" dt="2024-02-22T16:29:38.925"/>
    <p1510:client id="{765F519B-4309-4B93-9738-C93E738A1394}" v="1116" dt="2024-02-22T10:33:49.935"/>
    <p1510:client id="{C1135379-CB1C-48F8-997A-54E0E7E04CD8}" v="56" dt="2024-02-22T10:48:41.683"/>
    <p1510:client id="{CA61E9A4-F6B7-424D-BB78-7BE1A758215B}" v="66" dt="2024-02-22T16:37:38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anitadeshmukh12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Times New Roman"/>
                <a:cs typeface="Calibri"/>
              </a:rPr>
              <a:t>Exploratory Data Analysis on AMEO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D9D21-DEA8-E74F-95ED-26644DC127B7}"/>
              </a:ext>
            </a:extLst>
          </p:cNvPr>
          <p:cNvSpPr txBox="1"/>
          <p:nvPr/>
        </p:nvSpPr>
        <p:spPr>
          <a:xfrm>
            <a:off x="621335" y="5136378"/>
            <a:ext cx="33567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</a:rPr>
              <a:t>VANITA DESHMUKH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D512-5277-2E3B-B5C3-B015A77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230" y="4382622"/>
            <a:ext cx="11444141" cy="217010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salary distribution by degree plot indicates that the highest amount of salary is observed for individuals with 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/BE and MCA degrees, with a predominant range of 400,000/Annum, compared to other degrees.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25th, 50th (median), and 75th percentiles of the salary distribution across all degrees show approximately equal values, ranging from 0.3 to 0.5.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salary distribution by gender reveals that the highest salaries are found among males, with a peak in the 400,000 range, compared to females.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mean salary is approximately equal for both males and females.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lang="en-IN" sz="1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9E7E47-C191-EA51-AB30-6EFC7434D5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8854" y="112242"/>
            <a:ext cx="7674292" cy="5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Bivariate Analysis - Categorical vs Categorical</a:t>
            </a:r>
            <a:endParaRPr lang="en-IN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41C9D1-2CF8-5832-1303-3E26F798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60" b="50144"/>
          <a:stretch/>
        </p:blipFill>
        <p:spPr>
          <a:xfrm>
            <a:off x="6014301" y="712770"/>
            <a:ext cx="5254013" cy="32653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75DEAD-F44F-4E43-BF35-00E9ED44E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57" t="50000" r="1"/>
          <a:stretch/>
        </p:blipFill>
        <p:spPr>
          <a:xfrm>
            <a:off x="570293" y="790831"/>
            <a:ext cx="4765278" cy="34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96CEC0EA-B35B-8AD3-42EC-A088AB690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" y="136689"/>
            <a:ext cx="3463075" cy="36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3A439E1-02A9-A331-AF02-83B9EB2B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26" y="336568"/>
            <a:ext cx="4294203" cy="309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B413F01-776F-38BE-F882-8E4C879E7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64" y="312115"/>
            <a:ext cx="3581400" cy="32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15329-5A8A-AE2F-FEF8-C2B8E737EC25}"/>
              </a:ext>
            </a:extLst>
          </p:cNvPr>
          <p:cNvSpPr txBox="1"/>
          <p:nvPr/>
        </p:nvSpPr>
        <p:spPr>
          <a:xfrm>
            <a:off x="100258" y="3751868"/>
            <a:ext cx="45094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 by Job </a:t>
            </a:r>
            <a:r>
              <a:rPr lang="en-US" sz="1500" b="1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Type:Data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Scientists:</a:t>
            </a: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Salary Range: 2.0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Salary: 0.5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75th Percentile: 1.0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outliers observed</a:t>
            </a:r>
          </a:p>
          <a:p>
            <a:pPr marL="457200" lvl="1" algn="just"/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Job Types &amp; Software Engineers:</a:t>
            </a: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Salary Range: Up to 4.0 (with outliers)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Salary: Typically in the range of 0 to 0.5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75th Percentile: Around 0.4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6758E-8E19-306B-9F25-BAA91237C53F}"/>
              </a:ext>
            </a:extLst>
          </p:cNvPr>
          <p:cNvSpPr txBox="1"/>
          <p:nvPr/>
        </p:nvSpPr>
        <p:spPr>
          <a:xfrm>
            <a:off x="5090473" y="3767257"/>
            <a:ext cx="5806912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 by Specialization:</a:t>
            </a: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salaries across specializations are approximately equal.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maximum salary is observed in the "Other" specialization, surpassing those in Electronics, Computer Science, Mechanical, and Civil.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 by College Region:</a:t>
            </a: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 India and East India exhibit the highest salaries compared to other regions.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salaries remain consistent across all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9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DEBBABF-937B-2467-E486-39947FFD5CFA}"/>
              </a:ext>
            </a:extLst>
          </p:cNvPr>
          <p:cNvSpPr txBox="1"/>
          <p:nvPr/>
        </p:nvSpPr>
        <p:spPr>
          <a:xfrm>
            <a:off x="2413262" y="0"/>
            <a:ext cx="767106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9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Bivariate Analysis - Numerical vs Numerical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DCDF7F-0001-EB63-E9E7-3ECEFD55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3" y="872101"/>
            <a:ext cx="6906894" cy="350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AC5C64-46DD-E42D-B48B-81CBCEA81185}"/>
              </a:ext>
            </a:extLst>
          </p:cNvPr>
          <p:cNvSpPr txBox="1"/>
          <p:nvPr/>
        </p:nvSpPr>
        <p:spPr>
          <a:xfrm>
            <a:off x="7199317" y="614023"/>
            <a:ext cx="486718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Linear Relationships: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'Salary' exhibits statistically significant positive linear relationships with: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'college GPA', '12percentage', '10percentage', 'English', 'Logical', 'Quant', 'Domain', 'Computer Programming', 'Civil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'conscientiousness', 'agreeableness', and '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nueroticism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values in these columns tend to correspond to higher salaries.</a:t>
            </a:r>
          </a:p>
          <a:p>
            <a:pPr lvl="1" algn="just"/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Significant Linear Relationships: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'Salary' does not show statistically significant linear relationships with: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'Graduation Year’,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'Electronics And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Semicon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'Mechanical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'Telecom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'extraversion', and 'openness to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experience'.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does not notably vary based on these factors.</a:t>
            </a:r>
          </a:p>
          <a:p>
            <a:pPr lvl="1" algn="just"/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Linear Relationships: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'Salary' exhibits statistically significant negative linear relationships with: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'Electrical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values in this column tend to correspond to lower salaries.</a:t>
            </a:r>
          </a:p>
        </p:txBody>
      </p:sp>
    </p:spTree>
    <p:extLst>
      <p:ext uri="{BB962C8B-B14F-4D97-AF65-F5344CB8AC3E}">
        <p14:creationId xmlns:p14="http://schemas.microsoft.com/office/powerpoint/2010/main" val="131257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FC310-23F9-F759-1408-0209E146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73" y="195024"/>
            <a:ext cx="5938804" cy="4038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B7A229-1FA3-2A38-1B8E-EFB6DBE1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77237"/>
            <a:ext cx="5771121" cy="54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3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C76C-D46C-9653-B9D2-91EFA536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95"/>
            <a:ext cx="10515600" cy="104889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900" b="1" dirty="0">
                <a:solidFill>
                  <a:srgbClr val="FF0000"/>
                </a:solidFill>
                <a:sym typeface="Arial"/>
              </a:rPr>
              <a:t>Research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sz="2900" b="1" dirty="0">
                <a:solidFill>
                  <a:srgbClr val="FF0000"/>
                </a:solidFill>
              </a:rPr>
              <a:t>Question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813C9-6F11-20D5-B64E-8F968447B277}"/>
              </a:ext>
            </a:extLst>
          </p:cNvPr>
          <p:cNvSpPr txBox="1"/>
          <p:nvPr/>
        </p:nvSpPr>
        <p:spPr>
          <a:xfrm>
            <a:off x="568014" y="721680"/>
            <a:ext cx="10414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 1: Correlation between academic performance and salary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62B52FF-A759-3005-49E3-41CFDD9A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64" y="1397180"/>
            <a:ext cx="5191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D8C39-B497-207C-1FAD-7A5F301F9083}"/>
              </a:ext>
            </a:extLst>
          </p:cNvPr>
          <p:cNvSpPr txBox="1"/>
          <p:nvPr/>
        </p:nvSpPr>
        <p:spPr>
          <a:xfrm>
            <a:off x="441441" y="1700628"/>
            <a:ext cx="599706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between academic performance and salary:</a:t>
            </a:r>
          </a:p>
          <a:p>
            <a:pPr algn="just"/>
            <a:endParaRPr lang="en-US" sz="15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scatter plot of 10th percentage versus salary indicates a potential positive correlation between academic performance in the 10th grade and salary levels.</a:t>
            </a:r>
          </a:p>
          <a:p>
            <a:pPr algn="just"/>
            <a:endParaRPr lang="en-US" sz="15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10th percentage increases, there seems to be a trend of higher salaries, suggesting that individuals with better performance in their 10th grade examinations may earn higher salaries.</a:t>
            </a:r>
          </a:p>
        </p:txBody>
      </p:sp>
    </p:spTree>
    <p:extLst>
      <p:ext uri="{BB962C8B-B14F-4D97-AF65-F5344CB8AC3E}">
        <p14:creationId xmlns:p14="http://schemas.microsoft.com/office/powerpoint/2010/main" val="13330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224E-131E-DE95-F790-297A049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449966"/>
            <a:ext cx="10515600" cy="756665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Research Question 2: Salary distributions across different educational degrees</a:t>
            </a:r>
            <a:b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86B2F04-BD8D-5FE2-A142-BCE59F1F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25" y="1137869"/>
            <a:ext cx="4764463" cy="45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3FA1C-12CD-1845-C45A-A44E60FDE3A0}"/>
              </a:ext>
            </a:extLst>
          </p:cNvPr>
          <p:cNvSpPr txBox="1"/>
          <p:nvPr/>
        </p:nvSpPr>
        <p:spPr>
          <a:xfrm>
            <a:off x="385320" y="1601723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OF </a:t>
            </a:r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 by Degree:</a:t>
            </a:r>
          </a:p>
          <a:p>
            <a:pPr algn="just"/>
            <a:endParaRPr lang="en-US" sz="15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plot shows that individuals with degrees in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/BE and MCA tend to have higher salaries compared to other degrees.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indicates a potential correlation between educational qualification and salary level, with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/BE and MCA leading in terms of salary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4588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630952-3C6E-0955-CECE-C9CA45122664}"/>
              </a:ext>
            </a:extLst>
          </p:cNvPr>
          <p:cNvSpPr txBox="1"/>
          <p:nvPr/>
        </p:nvSpPr>
        <p:spPr>
          <a:xfrm>
            <a:off x="444338" y="400967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Research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Question 3: Impact of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gender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salary levels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5991090-0518-40C5-701B-6A872745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95" y="1302912"/>
            <a:ext cx="49815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047C28-C033-8EF4-41F5-03A1168B778E}"/>
              </a:ext>
            </a:extLst>
          </p:cNvPr>
          <p:cNvSpPr txBox="1"/>
          <p:nvPr/>
        </p:nvSpPr>
        <p:spPr>
          <a:xfrm>
            <a:off x="348253" y="1687721"/>
            <a:ext cx="609442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OF </a:t>
            </a:r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 by Gender:</a:t>
            </a:r>
          </a:p>
          <a:p>
            <a:pPr algn="just"/>
            <a:endParaRPr lang="en-US" sz="15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plot suggests that males generally have higher salaries compared to females, as the highest salary range is more prominent for males. </a:t>
            </a:r>
          </a:p>
          <a:p>
            <a:pPr algn="just"/>
            <a:endParaRPr lang="en-US" sz="15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highlights potential gender disparities in salary levels, warranting further investigation into factors contributing to this gap.</a:t>
            </a:r>
          </a:p>
        </p:txBody>
      </p:sp>
    </p:spTree>
    <p:extLst>
      <p:ext uri="{BB962C8B-B14F-4D97-AF65-F5344CB8AC3E}">
        <p14:creationId xmlns:p14="http://schemas.microsoft.com/office/powerpoint/2010/main" val="303701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5A019B-81A6-B7AE-CE5B-CD4C712C9D09}"/>
              </a:ext>
            </a:extLst>
          </p:cNvPr>
          <p:cNvSpPr txBox="1"/>
          <p:nvPr/>
        </p:nvSpPr>
        <p:spPr>
          <a:xfrm>
            <a:off x="317812" y="533258"/>
            <a:ext cx="7707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 4: Salary distributions across different job roles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DF6902D-07B7-22B2-63F2-F86E295C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40" y="1317544"/>
            <a:ext cx="54006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11D4D0-FB31-E5D1-919C-5AC354D9C7EA}"/>
              </a:ext>
            </a:extLst>
          </p:cNvPr>
          <p:cNvSpPr txBox="1"/>
          <p:nvPr/>
        </p:nvSpPr>
        <p:spPr>
          <a:xfrm>
            <a:off x="317812" y="1685787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OF </a:t>
            </a:r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 by Job Type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en-US" sz="15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Scientists appear to have the highest salary range, indicating the demand and premium associated with this role.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presence of outliers in other job types suggests variability in salary levels within those roles, possibly due to factors like experience, skills, or industry.</a:t>
            </a:r>
          </a:p>
        </p:txBody>
      </p:sp>
    </p:spTree>
    <p:extLst>
      <p:ext uri="{BB962C8B-B14F-4D97-AF65-F5344CB8AC3E}">
        <p14:creationId xmlns:p14="http://schemas.microsoft.com/office/powerpoint/2010/main" val="297827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3153-64F8-48EF-367D-DDD954B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N" sz="2900" b="1" dirty="0">
                <a:solidFill>
                  <a:srgbClr val="FF0000"/>
                </a:solidFill>
                <a:sym typeface="Arial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0C69-08A2-090A-446B-85D41F34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541" y="1033773"/>
            <a:ext cx="10515600" cy="518791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6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 and Gender Distribution:</a:t>
            </a:r>
            <a:endParaRPr lang="en-US" sz="6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algn="just"/>
            <a:r>
              <a:rPr lang="en-US" sz="60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/BE is the most common degree for both males and females.</a:t>
            </a: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chi-square test suggests no significant relationship between degree and gender.</a:t>
            </a:r>
          </a:p>
          <a:p>
            <a:pPr algn="just"/>
            <a:r>
              <a:rPr lang="en-US" sz="6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Distribution:</a:t>
            </a:r>
            <a:endParaRPr lang="en-US" sz="6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salaries are typically observed for </a:t>
            </a:r>
            <a:r>
              <a:rPr lang="en-US" sz="60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/BE and MCA graduates, with outliers indicating exceptionally high earners.</a:t>
            </a: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distributions by gender show comparable median salaries, but males tend to have higher maximum salaries.</a:t>
            </a: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scientists command the highest salaries, with other job types also exhibiting high maximum salaries but with outliers.</a:t>
            </a:r>
          </a:p>
          <a:p>
            <a:pPr algn="just"/>
            <a:r>
              <a:rPr lang="en-US" sz="6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 Performance:</a:t>
            </a:r>
            <a:endParaRPr lang="en-US" sz="6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 performance metrics such as 10th, 12th percentages, and college GPA demonstrate non-Gaussian distributions, with significant departures from normality.</a:t>
            </a: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Variations in academic performance are evident, indicated by skewed distributions and bimodal patterns.</a:t>
            </a:r>
          </a:p>
          <a:p>
            <a:pPr algn="just"/>
            <a:r>
              <a:rPr lang="en-US" sz="6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Specialization and College Region Impact:</a:t>
            </a:r>
            <a:endParaRPr lang="en-US" sz="6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mean salaries are consistent across different specializations and regions, outliers contribute to variations in maximum salaries.</a:t>
            </a: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 India and East India regions exhibit higher salaries compared to others, suggesting regional impacts on salary trends.</a:t>
            </a:r>
          </a:p>
          <a:p>
            <a:pPr algn="just"/>
            <a:r>
              <a:rPr lang="en-US" sz="6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Implications:</a:t>
            </a:r>
            <a:endParaRPr lang="en-US" sz="60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provides insights into the distribution of salaries, academic performance, and their relationships with degrees, gender, specializations, and regions.</a:t>
            </a:r>
          </a:p>
          <a:p>
            <a:pPr lvl="1" indent="-457200" algn="just"/>
            <a:r>
              <a:rPr lang="en-US" sz="6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findings can inform strategic decisions for individuals, educational institutions, and employers in understanding and navigating the job market landscape.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40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Civil Engineering (BE 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 want to learn Data Science because I'm interested in using information to solve problems and make things better.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 (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Yes, I have four years of experience in the construction industry.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https://www.linkedin.com/in/vanitadeshmukh121/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https://github.com/VanitaDeshmukh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(This should be the PPT flow)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58637" y="15513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 and Use case domain understanding(If Required)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13B1-068C-A272-1AA5-51D5B2B0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3" y="5584"/>
            <a:ext cx="6839465" cy="1089491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Business Problem Statement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2E3202-7446-5521-9B2D-AF34A0B2E0B1}"/>
              </a:ext>
            </a:extLst>
          </p:cNvPr>
          <p:cNvSpPr txBox="1">
            <a:spLocks/>
          </p:cNvSpPr>
          <p:nvPr/>
        </p:nvSpPr>
        <p:spPr>
          <a:xfrm>
            <a:off x="6334493" y="97876"/>
            <a:ext cx="5181601" cy="108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400" b="1" dirty="0">
                <a:solidFill>
                  <a:srgbClr val="FF0000"/>
                </a:solidFill>
              </a:rPr>
              <a:t>Objective</a:t>
            </a:r>
            <a:r>
              <a:rPr lang="en-US" sz="3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rgbClr val="FF0000"/>
                </a:solidFill>
              </a:rPr>
              <a:t>of</a:t>
            </a:r>
            <a:r>
              <a:rPr lang="en-US" sz="3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rgbClr val="FF0000"/>
                </a:solidFill>
              </a:rPr>
              <a:t>the</a:t>
            </a:r>
            <a:r>
              <a:rPr lang="en-US" sz="3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rgbClr val="FF0000"/>
                </a:solidFill>
              </a:rPr>
              <a:t>Project</a:t>
            </a:r>
            <a:r>
              <a:rPr lang="en-US" sz="3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A5285-0FEC-6F58-66C4-AC2AD837F7D1}"/>
              </a:ext>
            </a:extLst>
          </p:cNvPr>
          <p:cNvSpPr txBox="1"/>
          <p:nvPr/>
        </p:nvSpPr>
        <p:spPr>
          <a:xfrm>
            <a:off x="240065" y="1371951"/>
            <a:ext cx="6094428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distributions of variables.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Investigating relationships between variables.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salary claim.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gender-specialization relationship.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Summarizing key findings.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recommendations.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FD099-8BA6-4051-C39A-0D47B2B1D818}"/>
              </a:ext>
            </a:extLst>
          </p:cNvPr>
          <p:cNvSpPr txBox="1"/>
          <p:nvPr/>
        </p:nvSpPr>
        <p:spPr>
          <a:xfrm>
            <a:off x="5878079" y="1279659"/>
            <a:ext cx="6094428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the project is to conduct exploratory data analysis (EDA) on the Aspiring Minds Employment Outcome 2015 (AMEO) dataset to: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 insights into the employment outcomes of engineering graduates.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factors influencing salary expectations and specialization preferences among graduates.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recommendations for optimizing recruitment strategies and improving graduate outcomes based on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309282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4350-7C2D-F312-AC10-7D0849B0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495" y="73267"/>
            <a:ext cx="6544655" cy="571574"/>
          </a:xfrm>
        </p:spPr>
        <p:txBody>
          <a:bodyPr anchor="t">
            <a:norm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Univariate</a:t>
            </a:r>
            <a:r>
              <a:rPr lang="en-US" sz="2400" dirty="0">
                <a:solidFill>
                  <a:srgbClr val="C00000"/>
                </a:solidFill>
                <a:latin typeface="Times New Roman"/>
              </a:rPr>
              <a:t> </a:t>
            </a:r>
            <a:r>
              <a:rPr lang="en-US" sz="3400" b="1" dirty="0">
                <a:solidFill>
                  <a:srgbClr val="FF0000"/>
                </a:solidFill>
              </a:rPr>
              <a:t>Numerical</a:t>
            </a:r>
            <a:r>
              <a:rPr lang="en-US" sz="2400" dirty="0">
                <a:solidFill>
                  <a:srgbClr val="C00000"/>
                </a:solidFill>
                <a:latin typeface="Times New Roman"/>
              </a:rPr>
              <a:t> </a:t>
            </a:r>
            <a:r>
              <a:rPr lang="en-US" sz="3400" b="1" dirty="0">
                <a:solidFill>
                  <a:srgbClr val="FF0000"/>
                </a:solidFill>
              </a:rPr>
              <a:t>Analysis</a:t>
            </a:r>
            <a:r>
              <a:rPr lang="en-US" sz="3200" dirty="0">
                <a:solidFill>
                  <a:srgbClr val="C00000"/>
                </a:solidFill>
                <a:latin typeface="Times New Roman"/>
              </a:rPr>
              <a:t> 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C47AA7B-D2AD-71CA-8E88-DDE1162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744" y="644841"/>
            <a:ext cx="2705493" cy="20795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94FC0E-5596-D078-2348-F00AC7BB3597}"/>
              </a:ext>
            </a:extLst>
          </p:cNvPr>
          <p:cNvSpPr txBox="1"/>
          <p:nvPr/>
        </p:nvSpPr>
        <p:spPr>
          <a:xfrm>
            <a:off x="311728" y="2799760"/>
            <a:ext cx="11377509" cy="454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Salary:</a:t>
            </a: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has a wide range of values, with the minimum salary being $35,000 and the maximum being $4,000,000.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mean salary is approximately $307,700, with a median of $300,000, indicating a positively skewed distribution.</a:t>
            </a:r>
          </a:p>
          <a:p>
            <a:pPr algn="l"/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10th Percentage:</a:t>
            </a: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10th percentage ranges from 43% to 97.76%, with a mean of approximately 77.93% and a median of 79.15%.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the distribution seems relatively symmetric and centered around the mean.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5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12th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5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12th percentage varies from 40% to 98.7%, with a mean of approximately 74.47% and a median of 74.4%.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appears to be approximately symmetric (skew = -0.03) with minimal kurtosis (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kurt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-0.63).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5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GPA:</a:t>
            </a:r>
            <a:endParaRPr lang="en-US" sz="15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GPA ranges from 6.45 to 99.93, with a mean GPA of approximately 71.49 and a median of 71.72.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is negatively skewed (skew = -1.25) and exhibits high positive kurtosis (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kurt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10.23), indicating a significant departure from normality.</a:t>
            </a:r>
          </a:p>
          <a:p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5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F49792-E859-0482-8467-0C9A9A4C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5" y="569488"/>
            <a:ext cx="5547841" cy="22302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ACE656-5625-202C-22E2-F42463A4A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31" y="569487"/>
            <a:ext cx="2834886" cy="223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6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B70137-C076-EF30-5FC6-0435F48248E1}"/>
              </a:ext>
            </a:extLst>
          </p:cNvPr>
          <p:cNvSpPr txBox="1"/>
          <p:nvPr/>
        </p:nvSpPr>
        <p:spPr>
          <a:xfrm>
            <a:off x="3589994" y="86079"/>
            <a:ext cx="5012012" cy="509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Univariate</a:t>
            </a:r>
            <a:r>
              <a:rPr lang="en-US" sz="2400" kern="1200" dirty="0">
                <a:solidFill>
                  <a:srgbClr val="C00000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Categorical</a:t>
            </a:r>
            <a:r>
              <a:rPr lang="en-US" sz="2400" kern="1200" dirty="0">
                <a:solidFill>
                  <a:srgbClr val="C00000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Analysis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E85B79-790D-E9D6-69B1-AD5E4DF2470F}"/>
              </a:ext>
            </a:extLst>
          </p:cNvPr>
          <p:cNvSpPr txBox="1"/>
          <p:nvPr/>
        </p:nvSpPr>
        <p:spPr>
          <a:xfrm>
            <a:off x="254901" y="5344641"/>
            <a:ext cx="11113824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the dataset's job titles or roles, the most frequent designation is 'Software Engineer', with a count ranging from 500 to </a:t>
            </a:r>
            <a:r>
              <a:rPr lang="en-US" sz="15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 Conversely, ‘android developer' and ‘data analyst have the lowest counts compared to other designations.</a:t>
            </a:r>
          </a:p>
          <a:p>
            <a:pPr algn="l"/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Regarding job locations, the highest count of jobs is observed in Bangalore, ranging from approximately 600 to 700. Conversely, Bhopal, 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gaziabad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farindabad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Ahmedabad &amp; 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coimbatore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lowest count of jobs compared to other cities.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2CF64-80BD-C857-9850-CA884F0F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1" y="701333"/>
            <a:ext cx="578290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D84A1F-1732-398C-2A8C-6E056D51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199" y="871146"/>
            <a:ext cx="5621518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70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668D8C-796A-EB8C-062E-76A6B5E9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1" y="185038"/>
            <a:ext cx="5399394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6C1036-9EEA-6DCC-675C-BE0E1C8A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76" y="185038"/>
            <a:ext cx="634169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91B6D-15E2-4100-8F93-CD207EB82367}"/>
              </a:ext>
            </a:extLst>
          </p:cNvPr>
          <p:cNvSpPr txBox="1"/>
          <p:nvPr/>
        </p:nvSpPr>
        <p:spPr>
          <a:xfrm>
            <a:off x="281234" y="4065776"/>
            <a:ext cx="55712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20 degree plot reveals that 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/BE boasts the highest count, while M.Sc. (Tech) exhibits the lowest count.</a:t>
            </a:r>
          </a:p>
          <a:p>
            <a:pPr algn="just"/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specializations, electronics and communication engineering, along with computer science &amp; engineering, show the highest counts.</a:t>
            </a:r>
          </a:p>
          <a:p>
            <a:pPr algn="just"/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Conversely, the specializations with the lowest counts include chemical engineering, industrial &amp; production engineering, and other disciplines.</a:t>
            </a:r>
          </a:p>
        </p:txBody>
      </p:sp>
    </p:spTree>
    <p:extLst>
      <p:ext uri="{BB962C8B-B14F-4D97-AF65-F5344CB8AC3E}">
        <p14:creationId xmlns:p14="http://schemas.microsoft.com/office/powerpoint/2010/main" val="28306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7B5CC-5F66-65CC-B520-6E9F9FE209D7}"/>
              </a:ext>
            </a:extLst>
          </p:cNvPr>
          <p:cNvSpPr txBox="1"/>
          <p:nvPr/>
        </p:nvSpPr>
        <p:spPr>
          <a:xfrm>
            <a:off x="3589994" y="86079"/>
            <a:ext cx="5012012" cy="509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Univariate</a:t>
            </a:r>
            <a:r>
              <a:rPr lang="en-US" sz="2400" kern="1200" dirty="0">
                <a:solidFill>
                  <a:srgbClr val="C00000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Numerical</a:t>
            </a:r>
            <a:r>
              <a:rPr lang="en-US" sz="2400" kern="1200" dirty="0">
                <a:solidFill>
                  <a:srgbClr val="C00000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27D33-3342-E995-E851-52CAC128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0" y="595943"/>
            <a:ext cx="4877472" cy="55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F431D8-A478-2C66-48D5-ED972E5DB6B7}"/>
              </a:ext>
            </a:extLst>
          </p:cNvPr>
          <p:cNvSpPr txBox="1"/>
          <p:nvPr/>
        </p:nvSpPr>
        <p:spPr>
          <a:xfrm>
            <a:off x="5259372" y="682022"/>
            <a:ext cx="609442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Shapiro-Wilk test indicates a significant departure from normality (p &lt; 0.05), suggesting the distribution is likely not Gaussian.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visualization reveals potential outliers with salaries significantly higher than the median, indicating possible high-income earners.</a:t>
            </a:r>
          </a:p>
          <a:p>
            <a:pPr algn="just"/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10percentage: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Shapiro-Wilk test shows a significant departure from normality (p &lt; 0.05), indicating a non-Gaussian distribution.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 suggests a skewed distribution, potentially indicating variations in academic performance among students.</a:t>
            </a:r>
          </a:p>
          <a:p>
            <a:pPr algn="just"/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12percentage: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Shapiro-Wilk test demonstrates a significant deviation from normality (p &lt; 0.05), implying a non-Gaussian distribution.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Bimodal distribution observed in the histogram indicates the presence of two distinct peaks, suggesting differences in academic performance among students.</a:t>
            </a:r>
          </a:p>
          <a:p>
            <a:pPr algn="just"/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500" b="1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collegeGPA</a:t>
            </a:r>
            <a:r>
              <a:rPr lang="en-US" sz="15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Shapiro-Wilk test reveals a significant departure from normality (p &lt; 0.05), indicating a non-Gaussian distribution.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plot deviations from the diagonal line suggest departures from normality, implying the distribution may not follow a perfect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97196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C798C9-44D0-16F5-1610-F2D805ADD46F}"/>
              </a:ext>
            </a:extLst>
          </p:cNvPr>
          <p:cNvSpPr txBox="1"/>
          <p:nvPr/>
        </p:nvSpPr>
        <p:spPr>
          <a:xfrm>
            <a:off x="2395220" y="111760"/>
            <a:ext cx="74015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Bivariate Analysis - Categorical vs Categorical</a:t>
            </a:r>
            <a:endParaRPr lang="en-IN" sz="3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097C0D-7BEA-F662-A575-4E158F71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9" y="1016536"/>
            <a:ext cx="5199061" cy="438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B571E9-0302-38D2-A5C7-E85D3DDF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32" y="896828"/>
            <a:ext cx="4061535" cy="231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03B93-6DD3-0404-4C09-ED8426C77F82}"/>
              </a:ext>
            </a:extLst>
          </p:cNvPr>
          <p:cNvSpPr txBox="1"/>
          <p:nvPr/>
        </p:nvSpPr>
        <p:spPr>
          <a:xfrm>
            <a:off x="5588000" y="384894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number of males and females hold a degree in </a:t>
            </a:r>
            <a:r>
              <a:rPr lang="en-US" sz="15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/BE compared to other degrees. </a:t>
            </a:r>
          </a:p>
          <a:p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chi-square statistic is 2.172 with a p-value of 0.538. At the 0.05 significance level, the null hypothesis (H0) is not rejected. </a:t>
            </a:r>
          </a:p>
          <a:p>
            <a:endParaRPr lang="en-US" sz="15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Thus, there is insufficient evidence to suggest a relationship between individuals' degree and gender.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1737</Words>
  <Application>Microsoft Office PowerPoint</Application>
  <PresentationFormat>Widescreen</PresentationFormat>
  <Paragraphs>174</Paragraphs>
  <Slides>19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Helvetica Neue</vt:lpstr>
      <vt:lpstr>Libre Baskerville</vt:lpstr>
      <vt:lpstr>Arial</vt:lpstr>
      <vt:lpstr>Lato Black</vt:lpstr>
      <vt:lpstr>Times New Roman</vt:lpstr>
      <vt:lpstr>Söhne</vt:lpstr>
      <vt:lpstr>Calibri</vt:lpstr>
      <vt:lpstr>Office Theme</vt:lpstr>
      <vt:lpstr>PowerPoint Presentation</vt:lpstr>
      <vt:lpstr>PowerPoint Presentation</vt:lpstr>
      <vt:lpstr>Agenda (This should be the PPT flow)  </vt:lpstr>
      <vt:lpstr>Business Problem Statement</vt:lpstr>
      <vt:lpstr>Univariate Numerical Analysis </vt:lpstr>
      <vt:lpstr>PowerPoint Presentation</vt:lpstr>
      <vt:lpstr>PowerPoint Presentation</vt:lpstr>
      <vt:lpstr>PowerPoint Presentation</vt:lpstr>
      <vt:lpstr>PowerPoint Presentation</vt:lpstr>
      <vt:lpstr>Bivariate Analysis - Categorical vs Categorical</vt:lpstr>
      <vt:lpstr>PowerPoint Presentation</vt:lpstr>
      <vt:lpstr>PowerPoint Presentation</vt:lpstr>
      <vt:lpstr>PowerPoint Presentation</vt:lpstr>
      <vt:lpstr>Research Question </vt:lpstr>
      <vt:lpstr>Research Question 2: Salary distributions across different educational degrees 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VANITA DESHMUKH</cp:lastModifiedBy>
  <cp:revision>747</cp:revision>
  <dcterms:created xsi:type="dcterms:W3CDTF">2021-02-16T05:19:01Z</dcterms:created>
  <dcterms:modified xsi:type="dcterms:W3CDTF">2024-02-23T12:53:10Z</dcterms:modified>
</cp:coreProperties>
</file>