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8" r:id="rId3"/>
    <p:sldId id="457" r:id="rId4"/>
    <p:sldId id="456" r:id="rId5"/>
    <p:sldId id="465" r:id="rId6"/>
    <p:sldId id="463" r:id="rId7"/>
    <p:sldId id="464" r:id="rId8"/>
    <p:sldId id="454" r:id="rId9"/>
    <p:sldId id="458" r:id="rId10"/>
    <p:sldId id="459" r:id="rId11"/>
    <p:sldId id="4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>
        <p:scale>
          <a:sx n="75" d="100"/>
          <a:sy n="75" d="100"/>
        </p:scale>
        <p:origin x="471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5D2C8-5E93-4AE3-8B53-3EC10FAF9DB2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59BD8-CC10-49DC-B9BB-A649092485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0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841920" y="9421920"/>
            <a:ext cx="293796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E3DC7C-E738-45AF-9ABC-76215B7DD8A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904320" y="4711320"/>
            <a:ext cx="4973040" cy="4462920"/>
          </a:xfrm>
          <a:prstGeom prst="rect">
            <a:avLst/>
          </a:prstGeom>
        </p:spPr>
        <p:txBody>
          <a:bodyPr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143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841920" y="9421920"/>
            <a:ext cx="293796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E3DC7C-E738-45AF-9ABC-76215B7DD8A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904320" y="4711320"/>
            <a:ext cx="4973040" cy="4462920"/>
          </a:xfrm>
          <a:prstGeom prst="rect">
            <a:avLst/>
          </a:prstGeom>
        </p:spPr>
        <p:txBody>
          <a:bodyPr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591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841920" y="9421920"/>
            <a:ext cx="293796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E3DC7C-E738-45AF-9ABC-76215B7DD8A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904320" y="4711320"/>
            <a:ext cx="4973040" cy="4462920"/>
          </a:xfrm>
          <a:prstGeom prst="rect">
            <a:avLst/>
          </a:prstGeom>
        </p:spPr>
        <p:txBody>
          <a:bodyPr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01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3841920" y="9421920"/>
            <a:ext cx="2937960" cy="495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E3DC7C-E738-45AF-9ABC-76215B7DD8A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904320" y="4711320"/>
            <a:ext cx="4973040" cy="4462920"/>
          </a:xfrm>
          <a:prstGeom prst="rect">
            <a:avLst/>
          </a:prstGeom>
        </p:spPr>
        <p:txBody>
          <a:bodyPr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28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B66A-497F-4F52-8B11-09645BD6A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F5334-62FE-4CBB-B537-561FE00E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842D-F979-4EE3-8D8E-82652B8F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B78AE-0E76-4AFA-851A-C58C97DC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1D97-E76D-4DC2-AEA9-8C7F189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3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B62-9CB2-4791-B00D-F2607CC9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6A408-B3B4-41F9-BFEF-8B2A32D0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B899-DC09-42D6-A81F-B72287F2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098D-1D7F-41A9-8085-C41B0BBF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4EAE-B738-4C06-901F-C27994A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E88C9-AD6C-4FB9-9AA3-AA7F0C07C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D8B57-512A-41C2-BA22-7F90D8DC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E235-B064-4818-B649-DBC87D22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3C2B-A859-44E3-A0BA-288B37E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D817-D320-4AE8-AB7F-52BDFBD6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18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84F-02F3-4C67-A291-3C38BFA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FEB03-BB70-4C8B-978C-C253E192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F53E-D1F6-4B3F-9F2F-E6F0364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631B-34F3-4068-8FF1-C8B3C4DD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ED1D-A91B-4DF0-97F1-13EE6083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57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653B-8CCE-4E09-BCF8-AEC1AC4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79541-E28F-496C-932A-9038073E1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807D-3B70-495E-8C92-D91DB0EF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395B-087B-4BA7-9918-C09D413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F197-6BAE-425D-BC11-2478A4AB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A670-B00F-402B-8A7D-9666F116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4ACD-F7FD-401F-8BFF-38A639CAD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BCFBB-19EB-4BE8-A049-E300298AA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AB44-3EFC-4F99-A5C0-A7872814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B638-38F6-4BB1-8D94-B9A9C663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91772-F208-408C-8384-B2014635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5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DF0B-DCAA-43CC-A419-6E29A9C3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14C9-E200-4E2C-BD7F-D627226C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16956-B6C9-423E-8912-BA5D9102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33A6F-FAC9-4FA8-B2CE-AC9134B6C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88676-05AD-4B04-802F-8DDB910C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E2AA6-23AD-4D0E-91B1-C2C73D19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472ED-7CA7-4923-AF02-3F38E2EA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AB486-B1CB-4100-A272-C820E331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06D-8326-45C2-B070-595A4D65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E04A9-F636-4888-83C4-B6AD90F9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B34E-EB39-4A1B-B5BD-05CFBA2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75E29-2C0D-486F-8EC9-9DCBFDB7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3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71E6C-9D95-4E60-9508-560A79E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4A023-F444-42C3-A1AD-12C69D03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C215F-13E4-4941-A0B9-B7D0C329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32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EC17-3F3D-4446-9415-C2B02556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88CF7-CB42-49AF-8964-FCB63F75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F7A60-8AAC-4B01-AC52-F6A3AF587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596A9-58F9-43F6-9AC0-3702B9DA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A5535-4226-4172-916F-12E7B3CF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26B7A-A2BD-4E1B-B432-2FA31F5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8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FA68-0B0C-4E33-826C-BD3ECF9E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B48E4-BC13-4213-8526-CEABF5188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CB0EB-7241-452A-A905-3F3472207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C6FD1-A856-448F-8AD3-117F4767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5ADE-E92F-4B5A-96B2-B9FB2F49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2BEF-6E05-41EE-A0CE-2247DB48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8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6266-57DD-4DE6-883E-F044F456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0B9A-4473-457E-826A-5F9AC4D7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1484-225F-42DB-870D-832D7506F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1A1AE-4501-4E63-A4E1-E1A5481A82BC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298D8-7D37-4EA0-A7BC-53026723A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417C-AF38-440A-86FE-78F9D8B63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B969-F70D-478A-9971-3BA75E088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3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4c26kz46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4c26kz4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ulouse Business School devient TBS - Studyrama Grandes Ecoles">
            <a:extLst>
              <a:ext uri="{FF2B5EF4-FFF2-40B4-BE49-F238E27FC236}">
                <a16:creationId xmlns:a16="http://schemas.microsoft.com/office/drawing/2014/main" id="{F9753F04-2EBF-4989-88BD-47960C13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" y="319389"/>
            <a:ext cx="4373592" cy="160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0996A4-1A7B-401C-9EA5-2907FAF4D9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4" t="5502" r="23837" b="9795"/>
          <a:stretch/>
        </p:blipFill>
        <p:spPr>
          <a:xfrm>
            <a:off x="5637845" y="545726"/>
            <a:ext cx="5532105" cy="1264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5270CF-1844-4766-9E6E-902BBE047FE7}"/>
              </a:ext>
            </a:extLst>
          </p:cNvPr>
          <p:cNvSpPr txBox="1"/>
          <p:nvPr/>
        </p:nvSpPr>
        <p:spPr>
          <a:xfrm>
            <a:off x="1412826" y="2893307"/>
            <a:ext cx="892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NO SQL Programming</a:t>
            </a:r>
          </a:p>
          <a:p>
            <a:pPr algn="ctr"/>
            <a:r>
              <a:rPr lang="en-US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Project Brief </a:t>
            </a:r>
          </a:p>
          <a:p>
            <a:pPr algn="ctr"/>
            <a:endParaRPr lang="en-US" sz="3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Submit Campus: 15 November 2024, by 10 am</a:t>
            </a:r>
          </a:p>
        </p:txBody>
      </p:sp>
    </p:spTree>
    <p:extLst>
      <p:ext uri="{BB962C8B-B14F-4D97-AF65-F5344CB8AC3E}">
        <p14:creationId xmlns:p14="http://schemas.microsoft.com/office/powerpoint/2010/main" val="163240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219508" y="1378567"/>
            <a:ext cx="11752984" cy="58128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326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Show your work before demo to get feedback </a:t>
            </a:r>
          </a:p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Perhaps improve some things [understand if queries are fine/ non-trivial]</a:t>
            </a:r>
          </a:p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200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26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Book one or more timeslots 30 mins with me for formative feedback, as and when you need </a:t>
            </a:r>
          </a:p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One that works for both your team members</a:t>
            </a:r>
          </a:p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2200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26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This is your chance to get useful advice to improve the work</a:t>
            </a:r>
          </a:p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 will provide feedback strictly based on the grading criteria</a:t>
            </a:r>
            <a:endParaRPr lang="en-GB" sz="22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2411499" y="217440"/>
            <a:ext cx="7565760" cy="51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Formative 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F1705-6A56-44A9-8ADF-877E52490B4C}"/>
              </a:ext>
            </a:extLst>
          </p:cNvPr>
          <p:cNvSpPr txBox="1"/>
          <p:nvPr/>
        </p:nvSpPr>
        <p:spPr>
          <a:xfrm>
            <a:off x="2233352" y="4941562"/>
            <a:ext cx="5841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560" lvl="1" algn="ctr">
              <a:buClr>
                <a:srgbClr val="000000"/>
              </a:buClr>
            </a:pPr>
            <a:r>
              <a:rPr lang="en-GB" sz="18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NOTE: Please book In Advance (I may be engaged in teaching or other professional activities)</a:t>
            </a:r>
            <a:endParaRPr lang="en-GB" sz="18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andara" panose="020E0502030303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522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B0DD3-A70B-4461-A632-675521DC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62" y="605543"/>
            <a:ext cx="5740954" cy="1922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FD3ED-A1CA-45A7-BB20-52B818D21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0" y="2852781"/>
            <a:ext cx="24384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8D8A9-5385-42E7-80E0-08CD93A62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63" y="454971"/>
            <a:ext cx="5378423" cy="3887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C12AD3-EB51-41B7-A446-D834F4AED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49" y="3107786"/>
            <a:ext cx="3492305" cy="34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96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F725-C4FB-487F-9730-C81E5D0FC8B7}"/>
              </a:ext>
            </a:extLst>
          </p:cNvPr>
          <p:cNvSpPr txBox="1"/>
          <p:nvPr/>
        </p:nvSpPr>
        <p:spPr>
          <a:xfrm>
            <a:off x="1122154" y="1797784"/>
            <a:ext cx="94982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Understand</a:t>
            </a:r>
            <a:r>
              <a:rPr lang="en-US" sz="2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the key concepts, elements and dimensions of </a:t>
            </a: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NOSQL corresponding to MONGODB</a:t>
            </a:r>
            <a:endParaRPr lang="en-US" sz="2000" b="1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Learn and understand </a:t>
            </a:r>
            <a:r>
              <a:rPr lang="en-US" sz="2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the use of </a:t>
            </a:r>
            <a:r>
              <a:rPr lang="en-US" sz="2000" b="1" spc="-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MongoAtlas</a:t>
            </a: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, Mongo Compass and Mongo Shell</a:t>
            </a:r>
            <a:r>
              <a:rPr lang="en-US" sz="2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, by connecting them for querying cloud-based clusters.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1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Demonstrate </a:t>
            </a: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literacy in NOSQL query-based programming </a:t>
            </a:r>
            <a:r>
              <a:rPr lang="en-US" sz="2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from cloud-based database [using Mongo Atlas and Compass]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000" b="1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Demonstrate </a:t>
            </a: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literacy in NOSQL indexing and aggregation programming </a:t>
            </a:r>
            <a:r>
              <a:rPr lang="en-US" sz="2000" b="1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methods [using Mongo Atlas and Compass]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E26E-10D1-425A-B1D0-ECA1F57EF611}"/>
              </a:ext>
            </a:extLst>
          </p:cNvPr>
          <p:cNvSpPr txBox="1"/>
          <p:nvPr/>
        </p:nvSpPr>
        <p:spPr>
          <a:xfrm>
            <a:off x="2286000" y="304800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Main Objective </a:t>
            </a:r>
            <a:endParaRPr lang="fr-FR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00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F725-C4FB-487F-9730-C81E5D0FC8B7}"/>
              </a:ext>
            </a:extLst>
          </p:cNvPr>
          <p:cNvSpPr txBox="1"/>
          <p:nvPr/>
        </p:nvSpPr>
        <p:spPr>
          <a:xfrm>
            <a:off x="561737" y="919579"/>
            <a:ext cx="114917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">
              <a:buClr>
                <a:srgbClr val="000000"/>
              </a:buClr>
            </a:pPr>
            <a:r>
              <a:rPr lang="en-US" sz="2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You have applied for a Data Analyst position in an organization. As a part of the recruitment process, the organization has asked you to </a:t>
            </a:r>
            <a:r>
              <a:rPr lang="en-US" sz="20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work in a team OR individually.</a:t>
            </a:r>
          </a:p>
          <a:p>
            <a:pPr marL="360">
              <a:buClr>
                <a:srgbClr val="000000"/>
              </a:buClr>
            </a:pPr>
            <a:endParaRPr lang="en-US" sz="2000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sz="2000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As a team </a:t>
            </a:r>
            <a:r>
              <a:rPr lang="en-US" sz="2000" b="1" spc="-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OR Individually, </a:t>
            </a:r>
          </a:p>
          <a:p>
            <a:pPr marL="360">
              <a:buClr>
                <a:srgbClr val="000000"/>
              </a:buClr>
            </a:pPr>
            <a:endParaRPr lang="en-US" sz="2000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4326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Create a database and include your own collection [upload a CSV or JSON file]</a:t>
            </a:r>
          </a:p>
          <a:p>
            <a:pPr marL="34326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1" spc="-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You can search JSON or CSV datasets over internet</a:t>
            </a:r>
            <a:br>
              <a:rPr lang="en-US" sz="2000" b="1" spc="-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[Be careful with the size of the file, due to space constraints]</a:t>
            </a:r>
            <a:br>
              <a:rPr lang="en-US" sz="2000" b="1" spc="-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[Choose a file which has arrays/objects]</a:t>
            </a:r>
          </a:p>
          <a:p>
            <a:pPr marL="360">
              <a:buClr>
                <a:srgbClr val="000000"/>
              </a:buClr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sz="2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The aim is to </a:t>
            </a: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develop NO SQL queries and charts </a:t>
            </a:r>
            <a:r>
              <a:rPr lang="en-US" sz="2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for the selected collection, to derive meaningful insights from the data demonstrating your knowledge, technical and data-centric decision-making skills, critical thinking and ability to use Mongo DB</a:t>
            </a:r>
          </a:p>
          <a:p>
            <a:pPr marL="360">
              <a:buClr>
                <a:srgbClr val="000000"/>
              </a:buClr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sz="2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You will </a:t>
            </a: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demo which will be followed by usual question-answers session</a:t>
            </a:r>
          </a:p>
          <a:p>
            <a:pPr marL="360">
              <a:buClr>
                <a:srgbClr val="000000"/>
              </a:buClr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E26E-10D1-425A-B1D0-ECA1F57EF611}"/>
              </a:ext>
            </a:extLst>
          </p:cNvPr>
          <p:cNvSpPr txBox="1"/>
          <p:nvPr/>
        </p:nvSpPr>
        <p:spPr>
          <a:xfrm>
            <a:off x="2286000" y="304800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Context</a:t>
            </a:r>
            <a:endParaRPr lang="fr-FR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168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F725-C4FB-487F-9730-C81E5D0FC8B7}"/>
              </a:ext>
            </a:extLst>
          </p:cNvPr>
          <p:cNvSpPr txBox="1"/>
          <p:nvPr/>
        </p:nvSpPr>
        <p:spPr>
          <a:xfrm>
            <a:off x="89501" y="790116"/>
            <a:ext cx="110495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For each selected collection </a:t>
            </a: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Develop minimum </a:t>
            </a: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08 Queries 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(meaningful, non-trivial and useful) and </a:t>
            </a: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2 Charts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2 of these queries should be Aggregation [requiring grouping/unwind]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2 queries – using a mix of comparison and logical operators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2 queries – using $expr 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2 queries – based on arrays, sub documents and similar   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Develop minimum 2 Charts using Mongo Atlas. You need to use query in the charts as well. </a:t>
            </a:r>
            <a:b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sz="20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For each query state the objective and briefly the business value in the document</a:t>
            </a:r>
          </a:p>
          <a:p>
            <a:pPr marL="360">
              <a:buClr>
                <a:srgbClr val="000000"/>
              </a:buClr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You can use </a:t>
            </a: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notion.so 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to save you queries in the format given  here</a:t>
            </a:r>
            <a:b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  <a:hlinkClick r:id="rId2"/>
              </a:rPr>
              <a:t>https://tinyurl.com/4c26kz46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Create a free account in notion.so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Then open this link: 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  <a:hlinkClick r:id="rId2"/>
              </a:rPr>
              <a:t>https://tinyurl.com/4c26kz46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Go to top right of the screen once you have opened the above link and select Duplicate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 duplicate of the document will be available in your own notion account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If you are more comfortable with notepad you can use it.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Submission: in Campus [submit a document with names of all team members and notion link OR Notepad]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E26E-10D1-425A-B1D0-ECA1F57EF611}"/>
              </a:ext>
            </a:extLst>
          </p:cNvPr>
          <p:cNvSpPr txBox="1"/>
          <p:nvPr/>
        </p:nvSpPr>
        <p:spPr>
          <a:xfrm>
            <a:off x="2263832" y="0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Minimum Requirements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[if working individually]</a:t>
            </a:r>
            <a:endParaRPr lang="fr-FR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21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F725-C4FB-487F-9730-C81E5D0FC8B7}"/>
              </a:ext>
            </a:extLst>
          </p:cNvPr>
          <p:cNvSpPr txBox="1"/>
          <p:nvPr/>
        </p:nvSpPr>
        <p:spPr>
          <a:xfrm>
            <a:off x="171797" y="726108"/>
            <a:ext cx="1115013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For each selected collection </a:t>
            </a:r>
          </a:p>
          <a:p>
            <a:pPr marL="457560" lvl="1">
              <a:buClr>
                <a:srgbClr val="000000"/>
              </a:buClr>
            </a:pPr>
            <a:endParaRPr lang="en-US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257660" lvl="2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Develop minimum </a:t>
            </a: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16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Queries (meaningful, non-trivial and useful) + </a:t>
            </a: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5 charts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4 of these queries should be Aggregation [requiring grouping/unwind]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6 queries – using a mix of comparison and logical operators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2 queries – using $expr 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At least 4 queries – based on arrays, sub documents and similar   </a:t>
            </a:r>
          </a:p>
          <a:p>
            <a:pPr marL="1714860" lvl="3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Develop minimum 5 Charts using Mongo Atlas. You need to use query in the charts as well. 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For each query state the objective and briefly the business value in the document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You can use </a:t>
            </a: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notion.so 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to save you queries in the format given  here</a:t>
            </a:r>
            <a:b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  <a:hlinkClick r:id="rId2"/>
              </a:rPr>
              <a:t>https://tinyurl.com/4c26kz46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Create a free account in notion.so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Then open this link: 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  <a:hlinkClick r:id="rId2"/>
              </a:rPr>
              <a:t>https://tinyurl.com/4c26kz46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Go to top right of the screen once you have opened the above link and select Duplicate</a:t>
            </a: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 duplicate of the document will be available in your own notion account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If you are more comfortable with notepad you can use it.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US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Submission: in Campus [submit a document with names of all team members and notion link OR Notepad]</a:t>
            </a: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E26E-10D1-425A-B1D0-ECA1F57EF611}"/>
              </a:ext>
            </a:extLst>
          </p:cNvPr>
          <p:cNvSpPr txBox="1"/>
          <p:nvPr/>
        </p:nvSpPr>
        <p:spPr>
          <a:xfrm>
            <a:off x="2263832" y="0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Minimum Requirements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[if working in Teams]</a:t>
            </a:r>
            <a:endParaRPr lang="fr-FR" sz="3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41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F725-C4FB-487F-9730-C81E5D0FC8B7}"/>
              </a:ext>
            </a:extLst>
          </p:cNvPr>
          <p:cNvSpPr txBox="1"/>
          <p:nvPr/>
        </p:nvSpPr>
        <p:spPr>
          <a:xfrm>
            <a:off x="360220" y="820319"/>
            <a:ext cx="917171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>
              <a:buClr>
                <a:srgbClr val="000000"/>
              </a:buClr>
            </a:pPr>
            <a:r>
              <a:rPr lang="en-US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Practice Questions (Example)</a:t>
            </a:r>
          </a:p>
          <a:p>
            <a:pPr marL="457560" lvl="1">
              <a:buClr>
                <a:srgbClr val="000000"/>
              </a:buClr>
            </a:pPr>
            <a:endParaRPr lang="en-US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the difference between SQL and No SQL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a JSON File?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are the development tools in MongoDB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Explain each tool [why it used]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Why do we use $expr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the difference between $and </a:t>
            </a:r>
            <a:r>
              <a:rPr lang="en-US" b="1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and</a:t>
            </a: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 $not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the difference between collection and document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an array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an object array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projection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How do we use projection, give an example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$</a:t>
            </a:r>
            <a:r>
              <a:rPr lang="en-US" b="1" spc="-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elemMatch</a:t>
            </a: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What is aggregation, give an example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When do we use project in aggregation?</a:t>
            </a:r>
          </a:p>
          <a:p>
            <a:pPr marL="457560" lvl="1">
              <a:buClr>
                <a:srgbClr val="000000"/>
              </a:buClr>
            </a:pPr>
            <a:b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E26E-10D1-425A-B1D0-ECA1F57EF611}"/>
              </a:ext>
            </a:extLst>
          </p:cNvPr>
          <p:cNvSpPr txBox="1"/>
          <p:nvPr/>
        </p:nvSpPr>
        <p:spPr>
          <a:xfrm>
            <a:off x="2143125" y="0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Demo will be followed by Q and A </a:t>
            </a:r>
            <a:endParaRPr lang="fr-FR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714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9F725-C4FB-487F-9730-C81E5D0FC8B7}"/>
              </a:ext>
            </a:extLst>
          </p:cNvPr>
          <p:cNvSpPr txBox="1"/>
          <p:nvPr/>
        </p:nvSpPr>
        <p:spPr>
          <a:xfrm>
            <a:off x="410096" y="1114036"/>
            <a:ext cx="106624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560" lvl="1">
              <a:buClr>
                <a:srgbClr val="000000"/>
              </a:buClr>
            </a:pPr>
            <a:r>
              <a:rPr lang="en-US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Practice Questions (Example)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Is this a correct expression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MS PGothic" panose="020B0600070205080204" pitchFamily="34" charset="-128"/>
              </a:rPr>
              <a:t>({"genres": {"$size": {{“$</a:t>
            </a:r>
            <a:r>
              <a:rPr lang="en-US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MS PGothic" panose="020B0600070205080204" pitchFamily="34" charset="-128"/>
              </a:rPr>
              <a:t>gt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MS PGothic" panose="020B0600070205080204" pitchFamily="34" charset="-128"/>
              </a:rPr>
              <a:t>”}:2},"$all":["Drama", "Comedy"]}}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Is this a correct expression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MS PGothic" panose="020B0600070205080204" pitchFamily="34" charset="-128"/>
              </a:rPr>
              <a:t>({ "$expr": { "$eq": [ "end station id", "start station id"]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What are the uses of $ symbol 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Is this a correct expression</a:t>
            </a:r>
          </a:p>
          <a:p>
            <a:r>
              <a:rPr lang="en-US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MS PGothic" panose="020B0600070205080204" pitchFamily="34" charset="-128"/>
              </a:rPr>
              <a:t>{ "$or" :[ { “$airplane": "CR2" }, { “$airplane": "A81" } ] }</a:t>
            </a:r>
          </a:p>
          <a:p>
            <a:pPr marL="74331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560" lvl="1">
              <a:buClr>
                <a:srgbClr val="000000"/>
              </a:buClr>
            </a:pPr>
            <a:br>
              <a:rPr lang="en-US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</a:b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endParaRPr lang="en-US" sz="20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E26E-10D1-425A-B1D0-ECA1F57EF611}"/>
              </a:ext>
            </a:extLst>
          </p:cNvPr>
          <p:cNvSpPr txBox="1"/>
          <p:nvPr/>
        </p:nvSpPr>
        <p:spPr>
          <a:xfrm>
            <a:off x="2143125" y="0"/>
            <a:ext cx="79057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anose="020B0600070205080204" pitchFamily="34" charset="-128"/>
                <a:ea typeface="MS PGothic" panose="020B0600070205080204" pitchFamily="34" charset="-128"/>
              </a:rPr>
              <a:t>Demo will be followed by Q and A </a:t>
            </a:r>
            <a:endParaRPr lang="fr-FR" sz="3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2"/>
          <p:cNvSpPr txBox="1"/>
          <p:nvPr/>
        </p:nvSpPr>
        <p:spPr>
          <a:xfrm>
            <a:off x="2411499" y="0"/>
            <a:ext cx="7565760" cy="51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Grading Criteria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8B1BCF3-EE4F-4C87-9B9E-B337CC6E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11348"/>
              </p:ext>
            </p:extLst>
          </p:nvPr>
        </p:nvGraphicFramePr>
        <p:xfrm>
          <a:off x="518680" y="771306"/>
          <a:ext cx="11058524" cy="5425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24874">
                  <a:extLst>
                    <a:ext uri="{9D8B030D-6E8A-4147-A177-3AD203B41FA5}">
                      <a16:colId xmlns:a16="http://schemas.microsoft.com/office/drawing/2014/main" val="2244368033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515694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Grading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Marks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7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Quality and importance of queries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, i.e., ability to form meaningful and purposeful queries from a given dataset (for e.g., using operators in selected queries  including and beyond the ones taught in the session, further extending knowledge)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27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Queries are non-trivial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(i.e.,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complex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and demonstrating advance knowledge). ability to form meaningful and purposeful queries from a given dataset that will help in formulating recommendations)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62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Quality  and insights provided by charts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, i.e., ability to design interesting and insightful charts from a given dataset (for e.g., including and beyond the ones taught in the session, further extending knowledge)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9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Ability to answer questions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[as a pair and individually, and based on the work done in the project], demonstrating knowledge of the NO-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SQLconcepts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and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MongoDb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queries and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07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Execution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all queries run without any errors, and suitably documented in the text file in the prescribed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9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51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17887" y="1045192"/>
            <a:ext cx="11752984" cy="58128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0">
              <a:buClr>
                <a:srgbClr val="000000"/>
              </a:buClr>
            </a:pPr>
            <a:r>
              <a:rPr lang="en-GB" sz="22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If you face any issues/problems/challenges </a:t>
            </a:r>
          </a:p>
          <a:p>
            <a:pPr marL="360">
              <a:buClr>
                <a:srgbClr val="000000"/>
              </a:buClr>
            </a:pPr>
            <a:endParaRPr lang="en-GB" sz="22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r>
              <a:rPr lang="en-GB" sz="2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PLEASE contact me </a:t>
            </a:r>
          </a:p>
          <a:p>
            <a:pPr marL="800460" lvl="1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PM me on SLACK to arrange a meeting. </a:t>
            </a:r>
          </a:p>
          <a:p>
            <a:pPr marL="457560" lvl="1">
              <a:buClr>
                <a:srgbClr val="000000"/>
              </a:buClr>
            </a:pPr>
            <a:endParaRPr lang="en-GB" sz="22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560" lvl="1">
              <a:buClr>
                <a:srgbClr val="000000"/>
              </a:buClr>
            </a:pPr>
            <a:r>
              <a:rPr lang="en-GB" sz="2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I will help either F2F or virtually </a:t>
            </a:r>
          </a:p>
          <a:p>
            <a:pPr marL="457560" lvl="1">
              <a:buClr>
                <a:srgbClr val="000000"/>
              </a:buClr>
            </a:pPr>
            <a:endParaRPr lang="en-GB" sz="22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560" lvl="1">
              <a:buClr>
                <a:srgbClr val="000000"/>
              </a:buClr>
            </a:pPr>
            <a:r>
              <a:rPr lang="en-GB" sz="2200" b="1" spc="-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You must seek help if and when you need. This is extremely important. I want you to learn but at the same time help overcome challenges when you are stuck/unsure</a:t>
            </a:r>
          </a:p>
          <a:p>
            <a:pPr marL="457560" lvl="1">
              <a:buClr>
                <a:srgbClr val="000000"/>
              </a:buClr>
            </a:pPr>
            <a:endParaRPr lang="en-GB" sz="2200" b="1" spc="-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457560" lvl="1">
              <a:buClr>
                <a:srgbClr val="000000"/>
              </a:buClr>
            </a:pPr>
            <a:r>
              <a:rPr lang="en-GB" sz="2200" b="1" spc="-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DO NOT HESITATE: I AM grading your work, but at the same time its my duty to help you learn and apply </a:t>
            </a:r>
            <a:r>
              <a:rPr lang="en-GB" sz="2200" b="1" spc="-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  <a:sym typeface="Wingdings" panose="05000000000000000000" pitchFamily="2" charset="2"/>
              </a:rPr>
              <a:t></a:t>
            </a:r>
          </a:p>
          <a:p>
            <a:pPr marL="457560" lvl="1">
              <a:buClr>
                <a:srgbClr val="000000"/>
              </a:buClr>
            </a:pPr>
            <a:endParaRPr lang="en-GB" sz="2200" b="1" spc="-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marL="457560" lvl="1" algn="ctr">
              <a:buClr>
                <a:srgbClr val="000000"/>
              </a:buClr>
            </a:pPr>
            <a:r>
              <a:rPr lang="en-GB" sz="2200" b="1" spc="-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Candara" panose="020E0502030303020204" pitchFamily="34" charset="0"/>
                <a:ea typeface="MS PGothic" panose="020B0600070205080204" pitchFamily="34" charset="-128"/>
                <a:sym typeface="Wingdings" panose="05000000000000000000" pitchFamily="2" charset="2"/>
              </a:rPr>
              <a:t>NOTE: Some problems may take time to solve, depending on the complexity and nature </a:t>
            </a:r>
            <a:endParaRPr lang="en-GB" sz="2200" b="1" spc="-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Candara" panose="020E0502030303020204" pitchFamily="34" charset="0"/>
              <a:ea typeface="MS PGothic" panose="020B0600070205080204" pitchFamily="34" charset="-128"/>
            </a:endParaRPr>
          </a:p>
          <a:p>
            <a:pPr marL="360">
              <a:buClr>
                <a:srgbClr val="000000"/>
              </a:buClr>
            </a:pPr>
            <a:endParaRPr lang="en-GB" sz="2200" b="1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781175" y="217440"/>
            <a:ext cx="9148584" cy="51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</a:pPr>
            <a:r>
              <a:rPr lang="en-US" sz="3000" b="1" spc="-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MS PGothic" panose="020B0600070205080204" pitchFamily="34" charset="-128"/>
                <a:ea typeface="MS PGothic" panose="020B0600070205080204" pitchFamily="34" charset="-128"/>
              </a:rPr>
              <a:t>Help and Advise [Open Door Policy with a bit of Notice]</a:t>
            </a:r>
          </a:p>
        </p:txBody>
      </p:sp>
    </p:spTree>
    <p:extLst>
      <p:ext uri="{BB962C8B-B14F-4D97-AF65-F5344CB8AC3E}">
        <p14:creationId xmlns:p14="http://schemas.microsoft.com/office/powerpoint/2010/main" val="1324141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1249</Words>
  <Application>Microsoft Office PowerPoint</Application>
  <PresentationFormat>Widescreen</PresentationFormat>
  <Paragraphs>134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Calibri</vt:lpstr>
      <vt:lpstr>Calibri Light</vt:lpstr>
      <vt:lpstr>Candara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Soumyadeb Chowdhury</dc:creator>
  <cp:lastModifiedBy>CHOWDHURY Soumyadeb</cp:lastModifiedBy>
  <cp:revision>83</cp:revision>
  <dcterms:created xsi:type="dcterms:W3CDTF">2020-11-02T00:48:42Z</dcterms:created>
  <dcterms:modified xsi:type="dcterms:W3CDTF">2024-11-05T12:22:21Z</dcterms:modified>
</cp:coreProperties>
</file>