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256" r:id="rId2"/>
    <p:sldId id="261" r:id="rId3"/>
    <p:sldId id="257" r:id="rId4"/>
    <p:sldId id="258" r:id="rId5"/>
    <p:sldId id="259" r:id="rId6"/>
    <p:sldId id="260"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C76178-C913-4822-8522-199B5D7393CE}" v="109" dt="2025-01-27T00:03:50.5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151" d="100"/>
          <a:sy n="151" d="100"/>
        </p:scale>
        <p:origin x="62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1/27/2025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799015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923186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1/27/2025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414589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1/27/2025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4215401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1/27/2025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402493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978773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4030550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157882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593558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1/27/2025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1499054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1/27/2025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724839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1/27/2025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‹N°›</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7997019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0" r:id="rId6"/>
    <p:sldLayoutId id="2147483686" r:id="rId7"/>
    <p:sldLayoutId id="2147483687" r:id="rId8"/>
    <p:sldLayoutId id="2147483688" r:id="rId9"/>
    <p:sldLayoutId id="2147483689" r:id="rId10"/>
    <p:sldLayoutId id="2147483691"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75485B9-8EE1-447A-9C08-F7D6B532A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Un concept génétique abstrait">
            <a:extLst>
              <a:ext uri="{FF2B5EF4-FFF2-40B4-BE49-F238E27FC236}">
                <a16:creationId xmlns:a16="http://schemas.microsoft.com/office/drawing/2014/main" id="{CEC3D32A-9200-E782-9E40-F86113E31A46}"/>
              </a:ext>
            </a:extLst>
          </p:cNvPr>
          <p:cNvPicPr>
            <a:picLocks noChangeAspect="1"/>
          </p:cNvPicPr>
          <p:nvPr/>
        </p:nvPicPr>
        <p:blipFill>
          <a:blip r:embed="rId2"/>
          <a:srcRect t="28695" r="9091" b="20169"/>
          <a:stretch/>
        </p:blipFill>
        <p:spPr>
          <a:xfrm>
            <a:off x="20" y="10"/>
            <a:ext cx="12191980" cy="6857988"/>
          </a:xfrm>
          <a:prstGeom prst="rect">
            <a:avLst/>
          </a:prstGeom>
        </p:spPr>
      </p:pic>
      <p:sp>
        <p:nvSpPr>
          <p:cNvPr id="20" name="Rectangle 19">
            <a:extLst>
              <a:ext uri="{FF2B5EF4-FFF2-40B4-BE49-F238E27FC236}">
                <a16:creationId xmlns:a16="http://schemas.microsoft.com/office/drawing/2014/main" id="{B963707F-B98C-4143-AFCF-D6B56C975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88D2DFBB-460D-4ECB-BD76-509C99DAD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1197"/>
            <a:ext cx="5009388" cy="57893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re 1">
            <a:extLst>
              <a:ext uri="{FF2B5EF4-FFF2-40B4-BE49-F238E27FC236}">
                <a16:creationId xmlns:a16="http://schemas.microsoft.com/office/drawing/2014/main" id="{9E792744-2641-36AD-A893-EEBB50E6D2F8}"/>
              </a:ext>
            </a:extLst>
          </p:cNvPr>
          <p:cNvSpPr>
            <a:spLocks noGrp="1"/>
          </p:cNvSpPr>
          <p:nvPr>
            <p:ph type="ctrTitle"/>
          </p:nvPr>
        </p:nvSpPr>
        <p:spPr>
          <a:xfrm>
            <a:off x="521563" y="584734"/>
            <a:ext cx="4389003" cy="1166392"/>
          </a:xfrm>
        </p:spPr>
        <p:txBody>
          <a:bodyPr>
            <a:normAutofit fontScale="90000"/>
          </a:bodyPr>
          <a:lstStyle/>
          <a:p>
            <a:r>
              <a:rPr lang="fr-FR" sz="4000" dirty="0">
                <a:solidFill>
                  <a:srgbClr val="FFFFFF"/>
                </a:solidFill>
              </a:rPr>
              <a:t>Social Media Project</a:t>
            </a:r>
          </a:p>
        </p:txBody>
      </p:sp>
      <p:sp>
        <p:nvSpPr>
          <p:cNvPr id="3" name="Sous-titre 2">
            <a:extLst>
              <a:ext uri="{FF2B5EF4-FFF2-40B4-BE49-F238E27FC236}">
                <a16:creationId xmlns:a16="http://schemas.microsoft.com/office/drawing/2014/main" id="{8AF97FF3-B8A5-DD97-D15F-B9ED0B4DCFF1}"/>
              </a:ext>
            </a:extLst>
          </p:cNvPr>
          <p:cNvSpPr>
            <a:spLocks noGrp="1"/>
          </p:cNvSpPr>
          <p:nvPr>
            <p:ph type="subTitle" idx="1"/>
          </p:nvPr>
        </p:nvSpPr>
        <p:spPr>
          <a:xfrm>
            <a:off x="837126" y="3824577"/>
            <a:ext cx="4320228" cy="1614198"/>
          </a:xfrm>
        </p:spPr>
        <p:txBody>
          <a:bodyPr>
            <a:normAutofit/>
          </a:bodyPr>
          <a:lstStyle/>
          <a:p>
            <a:pPr>
              <a:lnSpc>
                <a:spcPct val="110000"/>
              </a:lnSpc>
            </a:pPr>
            <a:r>
              <a:rPr lang="fr-FR" sz="1800" dirty="0">
                <a:solidFill>
                  <a:srgbClr val="FFFFFF">
                    <a:alpha val="75000"/>
                  </a:srgbClr>
                </a:solidFill>
              </a:rPr>
              <a:t>Ngadi Bilal</a:t>
            </a:r>
            <a:br>
              <a:rPr lang="fr-FR" sz="1800" dirty="0">
                <a:solidFill>
                  <a:srgbClr val="FFFFFF">
                    <a:alpha val="75000"/>
                  </a:srgbClr>
                </a:solidFill>
              </a:rPr>
            </a:br>
            <a:r>
              <a:rPr lang="fr-FR" sz="1800" dirty="0">
                <a:solidFill>
                  <a:srgbClr val="FFFFFF">
                    <a:alpha val="75000"/>
                  </a:srgbClr>
                </a:solidFill>
              </a:rPr>
              <a:t>MOKRANE </a:t>
            </a:r>
            <a:r>
              <a:rPr lang="fr-FR" sz="1800" dirty="0" err="1">
                <a:solidFill>
                  <a:srgbClr val="FFFFFF">
                    <a:alpha val="75000"/>
                  </a:srgbClr>
                </a:solidFill>
              </a:rPr>
              <a:t>NaïM</a:t>
            </a:r>
            <a:endParaRPr lang="fr-FR" sz="1800" dirty="0">
              <a:solidFill>
                <a:srgbClr val="FFFFFF">
                  <a:alpha val="75000"/>
                </a:srgbClr>
              </a:solidFill>
            </a:endParaRPr>
          </a:p>
          <a:p>
            <a:pPr>
              <a:lnSpc>
                <a:spcPct val="110000"/>
              </a:lnSpc>
            </a:pPr>
            <a:r>
              <a:rPr lang="fr-FR" sz="1800" dirty="0" err="1">
                <a:solidFill>
                  <a:srgbClr val="FFFFFF">
                    <a:alpha val="75000"/>
                  </a:srgbClr>
                </a:solidFill>
              </a:rPr>
              <a:t>ASENCIo</a:t>
            </a:r>
            <a:r>
              <a:rPr lang="fr-FR" sz="1800" dirty="0">
                <a:solidFill>
                  <a:srgbClr val="FFFFFF">
                    <a:alpha val="75000"/>
                  </a:srgbClr>
                </a:solidFill>
              </a:rPr>
              <a:t> Louis</a:t>
            </a:r>
          </a:p>
          <a:p>
            <a:pPr>
              <a:lnSpc>
                <a:spcPct val="110000"/>
              </a:lnSpc>
            </a:pPr>
            <a:r>
              <a:rPr lang="fr-FR" sz="1800" dirty="0" err="1">
                <a:solidFill>
                  <a:srgbClr val="FFFFFF">
                    <a:alpha val="75000"/>
                  </a:srgbClr>
                </a:solidFill>
              </a:rPr>
              <a:t>Oheix</a:t>
            </a:r>
            <a:r>
              <a:rPr lang="fr-FR" sz="1800" dirty="0">
                <a:solidFill>
                  <a:srgbClr val="FFFFFF">
                    <a:alpha val="75000"/>
                  </a:srgbClr>
                </a:solidFill>
              </a:rPr>
              <a:t> Romain</a:t>
            </a:r>
          </a:p>
        </p:txBody>
      </p:sp>
      <p:sp>
        <p:nvSpPr>
          <p:cNvPr id="5" name="ZoneTexte 4">
            <a:extLst>
              <a:ext uri="{FF2B5EF4-FFF2-40B4-BE49-F238E27FC236}">
                <a16:creationId xmlns:a16="http://schemas.microsoft.com/office/drawing/2014/main" id="{D87838C5-6E96-DD81-7CD5-E2C98FB15DA3}"/>
              </a:ext>
            </a:extLst>
          </p:cNvPr>
          <p:cNvSpPr txBox="1"/>
          <p:nvPr/>
        </p:nvSpPr>
        <p:spPr>
          <a:xfrm>
            <a:off x="977900" y="2216150"/>
            <a:ext cx="3067050" cy="369332"/>
          </a:xfrm>
          <a:prstGeom prst="rect">
            <a:avLst/>
          </a:prstGeom>
          <a:noFill/>
        </p:spPr>
        <p:txBody>
          <a:bodyPr wrap="square" rtlCol="0">
            <a:spAutoFit/>
          </a:bodyPr>
          <a:lstStyle/>
          <a:p>
            <a:r>
              <a:rPr lang="fr-FR" dirty="0"/>
              <a:t>Topic : </a:t>
            </a:r>
            <a:r>
              <a:rPr lang="fr-FR" dirty="0" err="1"/>
              <a:t>Wikipedia</a:t>
            </a:r>
            <a:endParaRPr lang="fr-FR" dirty="0"/>
          </a:p>
        </p:txBody>
      </p:sp>
    </p:spTree>
    <p:extLst>
      <p:ext uri="{BB962C8B-B14F-4D97-AF65-F5344CB8AC3E}">
        <p14:creationId xmlns:p14="http://schemas.microsoft.com/office/powerpoint/2010/main" val="237022705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7D2AF00E-D433-4047-863F-BCB69CEC3C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601200"/>
            <a:ext cx="7498616"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 name="Titre 1">
            <a:extLst>
              <a:ext uri="{FF2B5EF4-FFF2-40B4-BE49-F238E27FC236}">
                <a16:creationId xmlns:a16="http://schemas.microsoft.com/office/drawing/2014/main" id="{10739E41-E9ED-CA94-F940-53AED513801C}"/>
              </a:ext>
            </a:extLst>
          </p:cNvPr>
          <p:cNvSpPr>
            <a:spLocks noGrp="1"/>
          </p:cNvSpPr>
          <p:nvPr>
            <p:ph type="title"/>
          </p:nvPr>
        </p:nvSpPr>
        <p:spPr>
          <a:xfrm>
            <a:off x="4602822" y="938022"/>
            <a:ext cx="6658013" cy="1188720"/>
          </a:xfrm>
        </p:spPr>
        <p:txBody>
          <a:bodyPr>
            <a:normAutofit/>
          </a:bodyPr>
          <a:lstStyle/>
          <a:p>
            <a:r>
              <a:rPr lang="fr-FR">
                <a:solidFill>
                  <a:srgbClr val="FFFFFF"/>
                </a:solidFill>
              </a:rPr>
              <a:t>Data presentation </a:t>
            </a:r>
          </a:p>
        </p:txBody>
      </p:sp>
      <p:sp>
        <p:nvSpPr>
          <p:cNvPr id="5131" name="Rectangle 5130">
            <a:extLst>
              <a:ext uri="{FF2B5EF4-FFF2-40B4-BE49-F238E27FC236}">
                <a16:creationId xmlns:a16="http://schemas.microsoft.com/office/drawing/2014/main" id="{0997DBEA-6DFC-457A-9850-E53505354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5133" name="Rectangle 5132">
            <a:extLst>
              <a:ext uri="{FF2B5EF4-FFF2-40B4-BE49-F238E27FC236}">
                <a16:creationId xmlns:a16="http://schemas.microsoft.com/office/drawing/2014/main" id="{79446CF5-953A-4916-BFF4-F5558E5C2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5135" name="Rectangle 5134">
            <a:extLst>
              <a:ext uri="{FF2B5EF4-FFF2-40B4-BE49-F238E27FC236}">
                <a16:creationId xmlns:a16="http://schemas.microsoft.com/office/drawing/2014/main" id="{477B945C-B433-4DFF-9A67-A5C9257E4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5122" name="Picture 2" descr="Wikipedia Logo : histoire, signification de l'emblème">
            <a:extLst>
              <a:ext uri="{FF2B5EF4-FFF2-40B4-BE49-F238E27FC236}">
                <a16:creationId xmlns:a16="http://schemas.microsoft.com/office/drawing/2014/main" id="{9E357D40-85E6-0561-25D6-8983C10DB9F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4700" y="2721107"/>
            <a:ext cx="3053422" cy="1709916"/>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contenu 5">
            <a:extLst>
              <a:ext uri="{FF2B5EF4-FFF2-40B4-BE49-F238E27FC236}">
                <a16:creationId xmlns:a16="http://schemas.microsoft.com/office/drawing/2014/main" id="{B6F88EED-5B77-D331-EDF6-6C4587337115}"/>
              </a:ext>
            </a:extLst>
          </p:cNvPr>
          <p:cNvSpPr>
            <a:spLocks noGrp="1"/>
          </p:cNvSpPr>
          <p:nvPr>
            <p:ph idx="1"/>
          </p:nvPr>
        </p:nvSpPr>
        <p:spPr>
          <a:xfrm>
            <a:off x="4602822" y="2340864"/>
            <a:ext cx="6658013" cy="3793237"/>
          </a:xfrm>
        </p:spPr>
        <p:txBody>
          <a:bodyPr>
            <a:normAutofit/>
          </a:bodyPr>
          <a:lstStyle/>
          <a:p>
            <a:pPr marL="0" marR="0" lvl="0" indent="0" defTabSz="914400" rtl="0" eaLnBrk="0" fontAlgn="base" latinLnBrk="0" hangingPunct="0">
              <a:spcBef>
                <a:spcPct val="0"/>
              </a:spcBef>
              <a:buClrTx/>
              <a:buSzTx/>
              <a:buFontTx/>
              <a:buNone/>
              <a:tabLst/>
            </a:pPr>
            <a:r>
              <a:rPr kumimoji="0" lang="fr-FR" altLang="fr-FR" sz="1000" b="0" i="0" u="none" strike="noStrike" cap="none" normalizeH="0" baseline="0" dirty="0">
                <a:ln>
                  <a:noFill/>
                </a:ln>
                <a:solidFill>
                  <a:srgbClr val="FFFFFF"/>
                </a:solidFill>
                <a:effectLst/>
                <a:latin typeface="Arial" panose="020B0604020202020204" pitchFamily="34" charset="0"/>
              </a:rPr>
              <a:t>The </a:t>
            </a:r>
            <a:r>
              <a:rPr kumimoji="0" lang="fr-FR" altLang="fr-FR" sz="1000" b="0" i="0" u="none" strike="noStrike" cap="none" normalizeH="0" baseline="0" dirty="0" err="1">
                <a:ln>
                  <a:noFill/>
                </a:ln>
                <a:solidFill>
                  <a:srgbClr val="FFFFFF"/>
                </a:solidFill>
                <a:effectLst/>
                <a:latin typeface="Arial" panose="020B0604020202020204" pitchFamily="34" charset="0"/>
              </a:rPr>
              <a:t>Wikipedia</a:t>
            </a:r>
            <a:r>
              <a:rPr kumimoji="0" lang="fr-FR" altLang="fr-FR" sz="1000" b="0" i="0" u="none" strike="noStrike" cap="none" normalizeH="0" baseline="0" dirty="0">
                <a:ln>
                  <a:noFill/>
                </a:ln>
                <a:solidFill>
                  <a:srgbClr val="FFFFFF"/>
                </a:solidFill>
                <a:effectLst/>
                <a:latin typeface="Arial" panose="020B0604020202020204" pitchFamily="34" charset="0"/>
              </a:rPr>
              <a:t> </a:t>
            </a:r>
            <a:r>
              <a:rPr kumimoji="0" lang="fr-FR" altLang="fr-FR" sz="1000" b="0" i="0" u="none" strike="noStrike" cap="none" normalizeH="0" baseline="0" dirty="0" err="1">
                <a:ln>
                  <a:noFill/>
                </a:ln>
                <a:solidFill>
                  <a:srgbClr val="FFFFFF"/>
                </a:solidFill>
                <a:effectLst/>
                <a:latin typeface="Arial" panose="020B0604020202020204" pitchFamily="34" charset="0"/>
              </a:rPr>
              <a:t>voting</a:t>
            </a:r>
            <a:r>
              <a:rPr kumimoji="0" lang="fr-FR" altLang="fr-FR" sz="1000" b="0" i="0" u="none" strike="noStrike" cap="none" normalizeH="0" baseline="0" dirty="0">
                <a:ln>
                  <a:noFill/>
                </a:ln>
                <a:solidFill>
                  <a:srgbClr val="FFFFFF"/>
                </a:solidFill>
                <a:effectLst/>
                <a:latin typeface="Arial" panose="020B0604020202020204" pitchFamily="34" charset="0"/>
              </a:rPr>
              <a:t> network </a:t>
            </a:r>
            <a:r>
              <a:rPr kumimoji="0" lang="fr-FR" altLang="fr-FR" sz="1000" b="0" i="0" u="none" strike="noStrike" cap="none" normalizeH="0" baseline="0" dirty="0" err="1">
                <a:ln>
                  <a:noFill/>
                </a:ln>
                <a:solidFill>
                  <a:srgbClr val="FFFFFF"/>
                </a:solidFill>
                <a:effectLst/>
                <a:latin typeface="Arial" panose="020B0604020202020204" pitchFamily="34" charset="0"/>
              </a:rPr>
              <a:t>is</a:t>
            </a:r>
            <a:r>
              <a:rPr kumimoji="0" lang="fr-FR" altLang="fr-FR" sz="1000" b="0" i="0" u="none" strike="noStrike" cap="none" normalizeH="0" baseline="0" dirty="0">
                <a:ln>
                  <a:noFill/>
                </a:ln>
                <a:solidFill>
                  <a:srgbClr val="FFFFFF"/>
                </a:solidFill>
                <a:effectLst/>
                <a:latin typeface="Arial" panose="020B0604020202020204" pitchFamily="34" charset="0"/>
              </a:rPr>
              <a:t> </a:t>
            </a:r>
            <a:r>
              <a:rPr kumimoji="0" lang="fr-FR" altLang="fr-FR" sz="1000" b="0" i="0" u="none" strike="noStrike" cap="none" normalizeH="0" baseline="0" dirty="0" err="1">
                <a:ln>
                  <a:noFill/>
                </a:ln>
                <a:solidFill>
                  <a:srgbClr val="FFFFFF"/>
                </a:solidFill>
                <a:effectLst/>
                <a:latin typeface="Arial" panose="020B0604020202020204" pitchFamily="34" charset="0"/>
              </a:rPr>
              <a:t>based</a:t>
            </a:r>
            <a:r>
              <a:rPr kumimoji="0" lang="fr-FR" altLang="fr-FR" sz="1000" b="0" i="0" u="none" strike="noStrike" cap="none" normalizeH="0" baseline="0" dirty="0">
                <a:ln>
                  <a:noFill/>
                </a:ln>
                <a:solidFill>
                  <a:srgbClr val="FFFFFF"/>
                </a:solidFill>
                <a:effectLst/>
                <a:latin typeface="Arial" panose="020B0604020202020204" pitchFamily="34" charset="0"/>
              </a:rPr>
              <a:t> on data </a:t>
            </a:r>
            <a:r>
              <a:rPr kumimoji="0" lang="fr-FR" altLang="fr-FR" sz="1000" b="0" i="0" u="none" strike="noStrike" cap="none" normalizeH="0" baseline="0" dirty="0" err="1">
                <a:ln>
                  <a:noFill/>
                </a:ln>
                <a:solidFill>
                  <a:srgbClr val="FFFFFF"/>
                </a:solidFill>
                <a:effectLst/>
                <a:latin typeface="Arial" panose="020B0604020202020204" pitchFamily="34" charset="0"/>
              </a:rPr>
              <a:t>from</a:t>
            </a:r>
            <a:r>
              <a:rPr kumimoji="0" lang="fr-FR" altLang="fr-FR" sz="1000" b="0" i="0" u="none" strike="noStrike" cap="none" normalizeH="0" baseline="0" dirty="0">
                <a:ln>
                  <a:noFill/>
                </a:ln>
                <a:solidFill>
                  <a:srgbClr val="FFFFFF"/>
                </a:solidFill>
                <a:effectLst/>
                <a:latin typeface="Arial" panose="020B0604020202020204" pitchFamily="34" charset="0"/>
              </a:rPr>
              <a:t> all </a:t>
            </a:r>
            <a:r>
              <a:rPr kumimoji="0" lang="fr-FR" altLang="fr-FR" sz="1000" b="0" i="0" u="none" strike="noStrike" cap="none" normalizeH="0" baseline="0" dirty="0" err="1">
                <a:ln>
                  <a:noFill/>
                </a:ln>
                <a:solidFill>
                  <a:srgbClr val="FFFFFF"/>
                </a:solidFill>
                <a:effectLst/>
                <a:latin typeface="Arial" panose="020B0604020202020204" pitchFamily="34" charset="0"/>
              </a:rPr>
              <a:t>administrator</a:t>
            </a:r>
            <a:r>
              <a:rPr kumimoji="0" lang="fr-FR" altLang="fr-FR" sz="1000" b="0" i="0" u="none" strike="noStrike" cap="none" normalizeH="0" baseline="0" dirty="0">
                <a:ln>
                  <a:noFill/>
                </a:ln>
                <a:solidFill>
                  <a:srgbClr val="FFFFFF"/>
                </a:solidFill>
                <a:effectLst/>
                <a:latin typeface="Arial" panose="020B0604020202020204" pitchFamily="34" charset="0"/>
              </a:rPr>
              <a:t> </a:t>
            </a:r>
            <a:r>
              <a:rPr kumimoji="0" lang="fr-FR" altLang="fr-FR" sz="1000" b="0" i="0" u="none" strike="noStrike" cap="none" normalizeH="0" baseline="0" dirty="0" err="1">
                <a:ln>
                  <a:noFill/>
                </a:ln>
                <a:solidFill>
                  <a:srgbClr val="FFFFFF"/>
                </a:solidFill>
                <a:effectLst/>
                <a:latin typeface="Arial" panose="020B0604020202020204" pitchFamily="34" charset="0"/>
              </a:rPr>
              <a:t>elections</a:t>
            </a:r>
            <a:r>
              <a:rPr kumimoji="0" lang="fr-FR" altLang="fr-FR" sz="1000" b="0" i="0" u="none" strike="noStrike" cap="none" normalizeH="0" baseline="0" dirty="0">
                <a:ln>
                  <a:noFill/>
                </a:ln>
                <a:solidFill>
                  <a:srgbClr val="FFFFFF"/>
                </a:solidFill>
                <a:effectLst/>
                <a:latin typeface="Arial" panose="020B0604020202020204" pitchFamily="34" charset="0"/>
              </a:rPr>
              <a:t> up </a:t>
            </a:r>
            <a:r>
              <a:rPr kumimoji="0" lang="fr-FR" altLang="fr-FR" sz="1000" b="0" i="0" u="none" strike="noStrike" cap="none" normalizeH="0" baseline="0" dirty="0" err="1">
                <a:ln>
                  <a:noFill/>
                </a:ln>
                <a:solidFill>
                  <a:srgbClr val="FFFFFF"/>
                </a:solidFill>
                <a:effectLst/>
                <a:latin typeface="Arial" panose="020B0604020202020204" pitchFamily="34" charset="0"/>
              </a:rPr>
              <a:t>until</a:t>
            </a:r>
            <a:r>
              <a:rPr kumimoji="0" lang="fr-FR" altLang="fr-FR" sz="1000" b="0" i="0" u="none" strike="noStrike" cap="none" normalizeH="0" baseline="0" dirty="0">
                <a:ln>
                  <a:noFill/>
                </a:ln>
                <a:solidFill>
                  <a:srgbClr val="FFFFFF"/>
                </a:solidFill>
                <a:effectLst/>
                <a:latin typeface="Arial" panose="020B0604020202020204" pitchFamily="34" charset="0"/>
              </a:rPr>
              <a:t> </a:t>
            </a:r>
            <a:r>
              <a:rPr kumimoji="0" lang="fr-FR" altLang="fr-FR" sz="1000" b="0" i="0" u="none" strike="noStrike" cap="none" normalizeH="0" baseline="0" dirty="0" err="1">
                <a:ln>
                  <a:noFill/>
                </a:ln>
                <a:solidFill>
                  <a:srgbClr val="FFFFFF"/>
                </a:solidFill>
                <a:effectLst/>
                <a:latin typeface="Arial" panose="020B0604020202020204" pitchFamily="34" charset="0"/>
              </a:rPr>
              <a:t>January</a:t>
            </a:r>
            <a:r>
              <a:rPr kumimoji="0" lang="fr-FR" altLang="fr-FR" sz="1000" b="0" i="0" u="none" strike="noStrike" cap="none" normalizeH="0" baseline="0" dirty="0">
                <a:ln>
                  <a:noFill/>
                </a:ln>
                <a:solidFill>
                  <a:srgbClr val="FFFFFF"/>
                </a:solidFill>
                <a:effectLst/>
                <a:latin typeface="Arial" panose="020B0604020202020204" pitchFamily="34" charset="0"/>
              </a:rPr>
              <a:t> 2008. It </a:t>
            </a:r>
            <a:r>
              <a:rPr kumimoji="0" lang="fr-FR" altLang="fr-FR" sz="1000" b="0" i="0" u="none" strike="noStrike" cap="none" normalizeH="0" baseline="0" dirty="0" err="1">
                <a:ln>
                  <a:noFill/>
                </a:ln>
                <a:solidFill>
                  <a:srgbClr val="FFFFFF"/>
                </a:solidFill>
                <a:effectLst/>
                <a:latin typeface="Arial" panose="020B0604020202020204" pitchFamily="34" charset="0"/>
              </a:rPr>
              <a:t>includes</a:t>
            </a:r>
            <a:r>
              <a:rPr kumimoji="0" lang="fr-FR" altLang="fr-FR" sz="1000" b="0" i="0" u="none" strike="noStrike" cap="none" normalizeH="0" baseline="0" dirty="0">
                <a:ln>
                  <a:noFill/>
                </a:ln>
                <a:solidFill>
                  <a:srgbClr val="FFFFFF"/>
                </a:solidFill>
                <a:effectLst/>
                <a:latin typeface="Arial" panose="020B0604020202020204" pitchFamily="34" charset="0"/>
              </a:rPr>
              <a:t> 2,794 </a:t>
            </a:r>
            <a:r>
              <a:rPr kumimoji="0" lang="fr-FR" altLang="fr-FR" sz="1000" b="0" i="0" u="none" strike="noStrike" cap="none" normalizeH="0" baseline="0" dirty="0" err="1">
                <a:ln>
                  <a:noFill/>
                </a:ln>
                <a:solidFill>
                  <a:srgbClr val="FFFFFF"/>
                </a:solidFill>
                <a:effectLst/>
                <a:latin typeface="Arial" panose="020B0604020202020204" pitchFamily="34" charset="0"/>
              </a:rPr>
              <a:t>elections</a:t>
            </a:r>
            <a:r>
              <a:rPr kumimoji="0" lang="fr-FR" altLang="fr-FR" sz="1000" b="0" i="0" u="none" strike="noStrike" cap="none" normalizeH="0" baseline="0" dirty="0">
                <a:ln>
                  <a:noFill/>
                </a:ln>
                <a:solidFill>
                  <a:srgbClr val="FFFFFF"/>
                </a:solidFill>
                <a:effectLst/>
                <a:latin typeface="Arial" panose="020B0604020202020204" pitchFamily="34" charset="0"/>
              </a:rPr>
              <a:t>, </a:t>
            </a:r>
            <a:r>
              <a:rPr kumimoji="0" lang="fr-FR" altLang="fr-FR" sz="1000" b="0" i="0" u="none" strike="noStrike" cap="none" normalizeH="0" baseline="0" dirty="0" err="1">
                <a:ln>
                  <a:noFill/>
                </a:ln>
                <a:solidFill>
                  <a:srgbClr val="FFFFFF"/>
                </a:solidFill>
                <a:effectLst/>
                <a:latin typeface="Arial" panose="020B0604020202020204" pitchFamily="34" charset="0"/>
              </a:rPr>
              <a:t>with</a:t>
            </a:r>
            <a:r>
              <a:rPr kumimoji="0" lang="fr-FR" altLang="fr-FR" sz="1000" b="0" i="0" u="none" strike="noStrike" cap="none" normalizeH="0" baseline="0" dirty="0">
                <a:ln>
                  <a:noFill/>
                </a:ln>
                <a:solidFill>
                  <a:srgbClr val="FFFFFF"/>
                </a:solidFill>
                <a:effectLst/>
                <a:latin typeface="Arial" panose="020B0604020202020204" pitchFamily="34" charset="0"/>
              </a:rPr>
              <a:t> 103,663 total votes and 7,066 </a:t>
            </a:r>
            <a:r>
              <a:rPr kumimoji="0" lang="fr-FR" altLang="fr-FR" sz="1000" b="0" i="0" u="none" strike="noStrike" cap="none" normalizeH="0" baseline="0" dirty="0" err="1">
                <a:ln>
                  <a:noFill/>
                </a:ln>
                <a:solidFill>
                  <a:srgbClr val="FFFFFF"/>
                </a:solidFill>
                <a:effectLst/>
                <a:latin typeface="Arial" panose="020B0604020202020204" pitchFamily="34" charset="0"/>
              </a:rPr>
              <a:t>users</a:t>
            </a:r>
            <a:r>
              <a:rPr kumimoji="0" lang="fr-FR" altLang="fr-FR" sz="1000" b="0" i="0" u="none" strike="noStrike" cap="none" normalizeH="0" baseline="0" dirty="0">
                <a:ln>
                  <a:noFill/>
                </a:ln>
                <a:solidFill>
                  <a:srgbClr val="FFFFFF"/>
                </a:solidFill>
                <a:effectLst/>
                <a:latin typeface="Arial" panose="020B0604020202020204" pitchFamily="34" charset="0"/>
              </a:rPr>
              <a:t> </a:t>
            </a:r>
            <a:r>
              <a:rPr kumimoji="0" lang="fr-FR" altLang="fr-FR" sz="1000" b="0" i="0" u="none" strike="noStrike" cap="none" normalizeH="0" baseline="0" dirty="0" err="1">
                <a:ln>
                  <a:noFill/>
                </a:ln>
                <a:solidFill>
                  <a:srgbClr val="FFFFFF"/>
                </a:solidFill>
                <a:effectLst/>
                <a:latin typeface="Arial" panose="020B0604020202020204" pitchFamily="34" charset="0"/>
              </a:rPr>
              <a:t>participating</a:t>
            </a:r>
            <a:r>
              <a:rPr kumimoji="0" lang="fr-FR" altLang="fr-FR" sz="1000" b="0" i="0" u="none" strike="noStrike" cap="none" normalizeH="0" baseline="0" dirty="0">
                <a:ln>
                  <a:noFill/>
                </a:ln>
                <a:solidFill>
                  <a:srgbClr val="FFFFFF"/>
                </a:solidFill>
                <a:effectLst/>
                <a:latin typeface="Arial" panose="020B0604020202020204" pitchFamily="34" charset="0"/>
              </a:rPr>
              <a:t>. Of </a:t>
            </a:r>
            <a:r>
              <a:rPr kumimoji="0" lang="fr-FR" altLang="fr-FR" sz="1000" b="0" i="0" u="none" strike="noStrike" cap="none" normalizeH="0" baseline="0" dirty="0" err="1">
                <a:ln>
                  <a:noFill/>
                </a:ln>
                <a:solidFill>
                  <a:srgbClr val="FFFFFF"/>
                </a:solidFill>
                <a:effectLst/>
                <a:latin typeface="Arial" panose="020B0604020202020204" pitchFamily="34" charset="0"/>
              </a:rPr>
              <a:t>these</a:t>
            </a:r>
            <a:r>
              <a:rPr kumimoji="0" lang="fr-FR" altLang="fr-FR" sz="1000" b="0" i="0" u="none" strike="noStrike" cap="none" normalizeH="0" baseline="0" dirty="0">
                <a:ln>
                  <a:noFill/>
                </a:ln>
                <a:solidFill>
                  <a:srgbClr val="FFFFFF"/>
                </a:solidFill>
                <a:effectLst/>
                <a:latin typeface="Arial" panose="020B0604020202020204" pitchFamily="34" charset="0"/>
              </a:rPr>
              <a:t> </a:t>
            </a:r>
            <a:r>
              <a:rPr kumimoji="0" lang="fr-FR" altLang="fr-FR" sz="1000" b="0" i="0" u="none" strike="noStrike" cap="none" normalizeH="0" baseline="0" dirty="0" err="1">
                <a:ln>
                  <a:noFill/>
                </a:ln>
                <a:solidFill>
                  <a:srgbClr val="FFFFFF"/>
                </a:solidFill>
                <a:effectLst/>
                <a:latin typeface="Arial" panose="020B0604020202020204" pitchFamily="34" charset="0"/>
              </a:rPr>
              <a:t>elections</a:t>
            </a:r>
            <a:r>
              <a:rPr kumimoji="0" lang="fr-FR" altLang="fr-FR" sz="1000" b="0" i="0" u="none" strike="noStrike" cap="none" normalizeH="0" baseline="0" dirty="0">
                <a:ln>
                  <a:noFill/>
                </a:ln>
                <a:solidFill>
                  <a:srgbClr val="FFFFFF"/>
                </a:solidFill>
                <a:effectLst/>
                <a:latin typeface="Arial" panose="020B0604020202020204" pitchFamily="34" charset="0"/>
              </a:rPr>
              <a:t>, 1,235 </a:t>
            </a:r>
            <a:r>
              <a:rPr kumimoji="0" lang="fr-FR" altLang="fr-FR" sz="1000" b="0" i="0" u="none" strike="noStrike" cap="none" normalizeH="0" baseline="0" dirty="0" err="1">
                <a:ln>
                  <a:noFill/>
                </a:ln>
                <a:solidFill>
                  <a:srgbClr val="FFFFFF"/>
                </a:solidFill>
                <a:effectLst/>
                <a:latin typeface="Arial" panose="020B0604020202020204" pitchFamily="34" charset="0"/>
              </a:rPr>
              <a:t>led</a:t>
            </a:r>
            <a:r>
              <a:rPr kumimoji="0" lang="fr-FR" altLang="fr-FR" sz="1000" b="0" i="0" u="none" strike="noStrike" cap="none" normalizeH="0" baseline="0" dirty="0">
                <a:ln>
                  <a:noFill/>
                </a:ln>
                <a:solidFill>
                  <a:srgbClr val="FFFFFF"/>
                </a:solidFill>
                <a:effectLst/>
                <a:latin typeface="Arial" panose="020B0604020202020204" pitchFamily="34" charset="0"/>
              </a:rPr>
              <a:t> to </a:t>
            </a:r>
            <a:r>
              <a:rPr kumimoji="0" lang="fr-FR" altLang="fr-FR" sz="1000" b="0" i="0" u="none" strike="noStrike" cap="none" normalizeH="0" baseline="0" dirty="0" err="1">
                <a:ln>
                  <a:noFill/>
                </a:ln>
                <a:solidFill>
                  <a:srgbClr val="FFFFFF"/>
                </a:solidFill>
                <a:effectLst/>
                <a:latin typeface="Arial" panose="020B0604020202020204" pitchFamily="34" charset="0"/>
              </a:rPr>
              <a:t>successful</a:t>
            </a:r>
            <a:r>
              <a:rPr kumimoji="0" lang="fr-FR" altLang="fr-FR" sz="1000" b="0" i="0" u="none" strike="noStrike" cap="none" normalizeH="0" baseline="0" dirty="0">
                <a:ln>
                  <a:noFill/>
                </a:ln>
                <a:solidFill>
                  <a:srgbClr val="FFFFFF"/>
                </a:solidFill>
                <a:effectLst/>
                <a:latin typeface="Arial" panose="020B0604020202020204" pitchFamily="34" charset="0"/>
              </a:rPr>
              <a:t> promotions, </a:t>
            </a:r>
            <a:r>
              <a:rPr kumimoji="0" lang="fr-FR" altLang="fr-FR" sz="1000" b="0" i="0" u="none" strike="noStrike" cap="none" normalizeH="0" baseline="0" dirty="0" err="1">
                <a:ln>
                  <a:noFill/>
                </a:ln>
                <a:solidFill>
                  <a:srgbClr val="FFFFFF"/>
                </a:solidFill>
                <a:effectLst/>
                <a:latin typeface="Arial" panose="020B0604020202020204" pitchFamily="34" charset="0"/>
              </a:rPr>
              <a:t>while</a:t>
            </a:r>
            <a:r>
              <a:rPr kumimoji="0" lang="fr-FR" altLang="fr-FR" sz="1000" b="0" i="0" u="none" strike="noStrike" cap="none" normalizeH="0" baseline="0" dirty="0">
                <a:ln>
                  <a:noFill/>
                </a:ln>
                <a:solidFill>
                  <a:srgbClr val="FFFFFF"/>
                </a:solidFill>
                <a:effectLst/>
                <a:latin typeface="Arial" panose="020B0604020202020204" pitchFamily="34" charset="0"/>
              </a:rPr>
              <a:t> 1,559 </a:t>
            </a:r>
            <a:r>
              <a:rPr kumimoji="0" lang="fr-FR" altLang="fr-FR" sz="1000" b="0" i="0" u="none" strike="noStrike" cap="none" normalizeH="0" baseline="0" dirty="0" err="1">
                <a:ln>
                  <a:noFill/>
                </a:ln>
                <a:solidFill>
                  <a:srgbClr val="FFFFFF"/>
                </a:solidFill>
                <a:effectLst/>
                <a:latin typeface="Arial" panose="020B0604020202020204" pitchFamily="34" charset="0"/>
              </a:rPr>
              <a:t>did</a:t>
            </a:r>
            <a:r>
              <a:rPr kumimoji="0" lang="fr-FR" altLang="fr-FR" sz="1000" b="0" i="0" u="none" strike="noStrike" cap="none" normalizeH="0" baseline="0" dirty="0">
                <a:ln>
                  <a:noFill/>
                </a:ln>
                <a:solidFill>
                  <a:srgbClr val="FFFFFF"/>
                </a:solidFill>
                <a:effectLst/>
                <a:latin typeface="Arial" panose="020B0604020202020204" pitchFamily="34" charset="0"/>
              </a:rPr>
              <a:t> not. The </a:t>
            </a:r>
            <a:r>
              <a:rPr kumimoji="0" lang="fr-FR" altLang="fr-FR" sz="1000" b="0" i="0" u="none" strike="noStrike" cap="none" normalizeH="0" baseline="0" dirty="0" err="1">
                <a:ln>
                  <a:noFill/>
                </a:ln>
                <a:solidFill>
                  <a:srgbClr val="FFFFFF"/>
                </a:solidFill>
                <a:effectLst/>
                <a:latin typeface="Arial" panose="020B0604020202020204" pitchFamily="34" charset="0"/>
              </a:rPr>
              <a:t>dataset</a:t>
            </a:r>
            <a:r>
              <a:rPr kumimoji="0" lang="fr-FR" altLang="fr-FR" sz="1000" b="0" i="0" u="none" strike="noStrike" cap="none" normalizeH="0" baseline="0" dirty="0">
                <a:ln>
                  <a:noFill/>
                </a:ln>
                <a:solidFill>
                  <a:srgbClr val="FFFFFF"/>
                </a:solidFill>
                <a:effectLst/>
                <a:latin typeface="Arial" panose="020B0604020202020204" pitchFamily="34" charset="0"/>
              </a:rPr>
              <a:t> </a:t>
            </a:r>
            <a:r>
              <a:rPr kumimoji="0" lang="fr-FR" altLang="fr-FR" sz="1000" b="0" i="0" u="none" strike="noStrike" cap="none" normalizeH="0" baseline="0" dirty="0" err="1">
                <a:ln>
                  <a:noFill/>
                </a:ln>
                <a:solidFill>
                  <a:srgbClr val="FFFFFF"/>
                </a:solidFill>
                <a:effectLst/>
                <a:latin typeface="Arial" panose="020B0604020202020204" pitchFamily="34" charset="0"/>
              </a:rPr>
              <a:t>consists</a:t>
            </a:r>
            <a:r>
              <a:rPr kumimoji="0" lang="fr-FR" altLang="fr-FR" sz="1000" b="0" i="0" u="none" strike="noStrike" cap="none" normalizeH="0" baseline="0" dirty="0">
                <a:ln>
                  <a:noFill/>
                </a:ln>
                <a:solidFill>
                  <a:srgbClr val="FFFFFF"/>
                </a:solidFill>
                <a:effectLst/>
                <a:latin typeface="Arial" panose="020B0604020202020204" pitchFamily="34" charset="0"/>
              </a:rPr>
              <a:t> of votes </a:t>
            </a:r>
            <a:r>
              <a:rPr kumimoji="0" lang="fr-FR" altLang="fr-FR" sz="1000" b="0" i="0" u="none" strike="noStrike" cap="none" normalizeH="0" baseline="0" dirty="0" err="1">
                <a:ln>
                  <a:noFill/>
                </a:ln>
                <a:solidFill>
                  <a:srgbClr val="FFFFFF"/>
                </a:solidFill>
                <a:effectLst/>
                <a:latin typeface="Arial" panose="020B0604020202020204" pitchFamily="34" charset="0"/>
              </a:rPr>
              <a:t>from</a:t>
            </a:r>
            <a:r>
              <a:rPr kumimoji="0" lang="fr-FR" altLang="fr-FR" sz="1000" b="0" i="0" u="none" strike="noStrike" cap="none" normalizeH="0" baseline="0" dirty="0">
                <a:ln>
                  <a:noFill/>
                </a:ln>
                <a:solidFill>
                  <a:srgbClr val="FFFFFF"/>
                </a:solidFill>
                <a:effectLst/>
                <a:latin typeface="Arial" panose="020B0604020202020204" pitchFamily="34" charset="0"/>
              </a:rPr>
              <a:t> </a:t>
            </a:r>
            <a:r>
              <a:rPr kumimoji="0" lang="fr-FR" altLang="fr-FR" sz="1000" b="0" i="0" u="none" strike="noStrike" cap="none" normalizeH="0" baseline="0" dirty="0" err="1">
                <a:ln>
                  <a:noFill/>
                </a:ln>
                <a:solidFill>
                  <a:srgbClr val="FFFFFF"/>
                </a:solidFill>
                <a:effectLst/>
                <a:latin typeface="Arial" panose="020B0604020202020204" pitchFamily="34" charset="0"/>
              </a:rPr>
              <a:t>both</a:t>
            </a:r>
            <a:r>
              <a:rPr kumimoji="0" lang="fr-FR" altLang="fr-FR" sz="1000" b="0" i="0" u="none" strike="noStrike" cap="none" normalizeH="0" baseline="0" dirty="0">
                <a:ln>
                  <a:noFill/>
                </a:ln>
                <a:solidFill>
                  <a:srgbClr val="FFFFFF"/>
                </a:solidFill>
                <a:effectLst/>
                <a:latin typeface="Arial" panose="020B0604020202020204" pitchFamily="34" charset="0"/>
              </a:rPr>
              <a:t> </a:t>
            </a:r>
            <a:r>
              <a:rPr kumimoji="0" lang="fr-FR" altLang="fr-FR" sz="1000" b="0" i="0" u="none" strike="noStrike" cap="none" normalizeH="0" baseline="0" dirty="0" err="1">
                <a:ln>
                  <a:noFill/>
                </a:ln>
                <a:solidFill>
                  <a:srgbClr val="FFFFFF"/>
                </a:solidFill>
                <a:effectLst/>
                <a:latin typeface="Arial" panose="020B0604020202020204" pitchFamily="34" charset="0"/>
              </a:rPr>
              <a:t>administrators</a:t>
            </a:r>
            <a:r>
              <a:rPr kumimoji="0" lang="fr-FR" altLang="fr-FR" sz="1000" b="0" i="0" u="none" strike="noStrike" cap="none" normalizeH="0" baseline="0" dirty="0">
                <a:ln>
                  <a:noFill/>
                </a:ln>
                <a:solidFill>
                  <a:srgbClr val="FFFFFF"/>
                </a:solidFill>
                <a:effectLst/>
                <a:latin typeface="Arial" panose="020B0604020202020204" pitchFamily="34" charset="0"/>
              </a:rPr>
              <a:t> and </a:t>
            </a:r>
            <a:r>
              <a:rPr kumimoji="0" lang="fr-FR" altLang="fr-FR" sz="1000" b="0" i="0" u="none" strike="noStrike" cap="none" normalizeH="0" baseline="0" dirty="0" err="1">
                <a:ln>
                  <a:noFill/>
                </a:ln>
                <a:solidFill>
                  <a:srgbClr val="FFFFFF"/>
                </a:solidFill>
                <a:effectLst/>
                <a:latin typeface="Arial" panose="020B0604020202020204" pitchFamily="34" charset="0"/>
              </a:rPr>
              <a:t>regular</a:t>
            </a:r>
            <a:r>
              <a:rPr kumimoji="0" lang="fr-FR" altLang="fr-FR" sz="1000" b="0" i="0" u="none" strike="noStrike" cap="none" normalizeH="0" baseline="0" dirty="0">
                <a:ln>
                  <a:noFill/>
                </a:ln>
                <a:solidFill>
                  <a:srgbClr val="FFFFFF"/>
                </a:solidFill>
                <a:effectLst/>
                <a:latin typeface="Arial" panose="020B0604020202020204" pitchFamily="34" charset="0"/>
              </a:rPr>
              <a:t> </a:t>
            </a:r>
            <a:r>
              <a:rPr kumimoji="0" lang="fr-FR" altLang="fr-FR" sz="1000" b="0" i="0" u="none" strike="noStrike" cap="none" normalizeH="0" baseline="0" dirty="0" err="1">
                <a:ln>
                  <a:noFill/>
                </a:ln>
                <a:solidFill>
                  <a:srgbClr val="FFFFFF"/>
                </a:solidFill>
                <a:effectLst/>
                <a:latin typeface="Arial" panose="020B0604020202020204" pitchFamily="34" charset="0"/>
              </a:rPr>
              <a:t>users</a:t>
            </a:r>
            <a:r>
              <a:rPr kumimoji="0" lang="fr-FR" altLang="fr-FR" sz="1000" b="0" i="0" u="none" strike="noStrike" cap="none" normalizeH="0" baseline="0" dirty="0">
                <a:ln>
                  <a:noFill/>
                </a:ln>
                <a:solidFill>
                  <a:srgbClr val="FFFFFF"/>
                </a:solidFill>
                <a:effectLst/>
                <a:latin typeface="Arial" panose="020B0604020202020204" pitchFamily="34" charset="0"/>
              </a:rPr>
              <a:t>. In the network, </a:t>
            </a:r>
            <a:r>
              <a:rPr kumimoji="0" lang="fr-FR" altLang="fr-FR" sz="1000" b="0" i="0" u="none" strike="noStrike" cap="none" normalizeH="0" baseline="0" dirty="0" err="1">
                <a:ln>
                  <a:noFill/>
                </a:ln>
                <a:solidFill>
                  <a:srgbClr val="FFFFFF"/>
                </a:solidFill>
                <a:effectLst/>
                <a:latin typeface="Arial" panose="020B0604020202020204" pitchFamily="34" charset="0"/>
              </a:rPr>
              <a:t>nodes</a:t>
            </a:r>
            <a:r>
              <a:rPr kumimoji="0" lang="fr-FR" altLang="fr-FR" sz="1000" b="0" i="0" u="none" strike="noStrike" cap="none" normalizeH="0" baseline="0" dirty="0">
                <a:ln>
                  <a:noFill/>
                </a:ln>
                <a:solidFill>
                  <a:srgbClr val="FFFFFF"/>
                </a:solidFill>
                <a:effectLst/>
                <a:latin typeface="Arial" panose="020B0604020202020204" pitchFamily="34" charset="0"/>
              </a:rPr>
              <a:t> </a:t>
            </a:r>
            <a:r>
              <a:rPr kumimoji="0" lang="fr-FR" altLang="fr-FR" sz="1000" b="0" i="0" u="none" strike="noStrike" cap="none" normalizeH="0" baseline="0" dirty="0" err="1">
                <a:ln>
                  <a:noFill/>
                </a:ln>
                <a:solidFill>
                  <a:srgbClr val="FFFFFF"/>
                </a:solidFill>
                <a:effectLst/>
                <a:latin typeface="Arial" panose="020B0604020202020204" pitchFamily="34" charset="0"/>
              </a:rPr>
              <a:t>represent</a:t>
            </a:r>
            <a:r>
              <a:rPr kumimoji="0" lang="fr-FR" altLang="fr-FR" sz="1000" b="0" i="0" u="none" strike="noStrike" cap="none" normalizeH="0" baseline="0" dirty="0">
                <a:ln>
                  <a:noFill/>
                </a:ln>
                <a:solidFill>
                  <a:srgbClr val="FFFFFF"/>
                </a:solidFill>
                <a:effectLst/>
                <a:latin typeface="Arial" panose="020B0604020202020204" pitchFamily="34" charset="0"/>
              </a:rPr>
              <a:t> </a:t>
            </a:r>
            <a:r>
              <a:rPr kumimoji="0" lang="fr-FR" altLang="fr-FR" sz="1000" b="0" i="0" u="none" strike="noStrike" cap="none" normalizeH="0" baseline="0" dirty="0" err="1">
                <a:ln>
                  <a:noFill/>
                </a:ln>
                <a:solidFill>
                  <a:srgbClr val="FFFFFF"/>
                </a:solidFill>
                <a:effectLst/>
                <a:latin typeface="Arial" panose="020B0604020202020204" pitchFamily="34" charset="0"/>
              </a:rPr>
              <a:t>Wikipedia</a:t>
            </a:r>
            <a:r>
              <a:rPr kumimoji="0" lang="fr-FR" altLang="fr-FR" sz="1000" b="0" i="0" u="none" strike="noStrike" cap="none" normalizeH="0" baseline="0" dirty="0">
                <a:ln>
                  <a:noFill/>
                </a:ln>
                <a:solidFill>
                  <a:srgbClr val="FFFFFF"/>
                </a:solidFill>
                <a:effectLst/>
                <a:latin typeface="Arial" panose="020B0604020202020204" pitchFamily="34" charset="0"/>
              </a:rPr>
              <a:t> </a:t>
            </a:r>
            <a:r>
              <a:rPr kumimoji="0" lang="fr-FR" altLang="fr-FR" sz="1000" b="0" i="0" u="none" strike="noStrike" cap="none" normalizeH="0" baseline="0" dirty="0" err="1">
                <a:ln>
                  <a:noFill/>
                </a:ln>
                <a:solidFill>
                  <a:srgbClr val="FFFFFF"/>
                </a:solidFill>
                <a:effectLst/>
                <a:latin typeface="Arial" panose="020B0604020202020204" pitchFamily="34" charset="0"/>
              </a:rPr>
              <a:t>users</a:t>
            </a:r>
            <a:r>
              <a:rPr kumimoji="0" lang="fr-FR" altLang="fr-FR" sz="1000" b="0" i="0" u="none" strike="noStrike" cap="none" normalizeH="0" baseline="0" dirty="0">
                <a:ln>
                  <a:noFill/>
                </a:ln>
                <a:solidFill>
                  <a:srgbClr val="FFFFFF"/>
                </a:solidFill>
                <a:effectLst/>
                <a:latin typeface="Arial" panose="020B0604020202020204" pitchFamily="34" charset="0"/>
              </a:rPr>
              <a:t>, and </a:t>
            </a:r>
            <a:r>
              <a:rPr kumimoji="0" lang="fr-FR" altLang="fr-FR" sz="1000" b="0" i="0" u="none" strike="noStrike" cap="none" normalizeH="0" baseline="0" dirty="0" err="1">
                <a:ln>
                  <a:noFill/>
                </a:ln>
                <a:solidFill>
                  <a:srgbClr val="FFFFFF"/>
                </a:solidFill>
                <a:effectLst/>
                <a:latin typeface="Arial" panose="020B0604020202020204" pitchFamily="34" charset="0"/>
              </a:rPr>
              <a:t>directed</a:t>
            </a:r>
            <a:r>
              <a:rPr kumimoji="0" lang="fr-FR" altLang="fr-FR" sz="1000" b="0" i="0" u="none" strike="noStrike" cap="none" normalizeH="0" baseline="0" dirty="0">
                <a:ln>
                  <a:noFill/>
                </a:ln>
                <a:solidFill>
                  <a:srgbClr val="FFFFFF"/>
                </a:solidFill>
                <a:effectLst/>
                <a:latin typeface="Arial" panose="020B0604020202020204" pitchFamily="34" charset="0"/>
              </a:rPr>
              <a:t> </a:t>
            </a:r>
            <a:r>
              <a:rPr kumimoji="0" lang="fr-FR" altLang="fr-FR" sz="1000" b="0" i="0" u="none" strike="noStrike" cap="none" normalizeH="0" baseline="0" dirty="0" err="1">
                <a:ln>
                  <a:noFill/>
                </a:ln>
                <a:solidFill>
                  <a:srgbClr val="FFFFFF"/>
                </a:solidFill>
                <a:effectLst/>
                <a:latin typeface="Arial" panose="020B0604020202020204" pitchFamily="34" charset="0"/>
              </a:rPr>
              <a:t>edges</a:t>
            </a:r>
            <a:r>
              <a:rPr kumimoji="0" lang="fr-FR" altLang="fr-FR" sz="1000" b="0" i="0" u="none" strike="noStrike" cap="none" normalizeH="0" baseline="0" dirty="0">
                <a:ln>
                  <a:noFill/>
                </a:ln>
                <a:solidFill>
                  <a:srgbClr val="FFFFFF"/>
                </a:solidFill>
                <a:effectLst/>
                <a:latin typeface="Arial" panose="020B0604020202020204" pitchFamily="34" charset="0"/>
              </a:rPr>
              <a:t> </a:t>
            </a:r>
            <a:r>
              <a:rPr kumimoji="0" lang="fr-FR" altLang="fr-FR" sz="1000" b="0" i="0" u="none" strike="noStrike" cap="none" normalizeH="0" baseline="0" dirty="0" err="1">
                <a:ln>
                  <a:noFill/>
                </a:ln>
                <a:solidFill>
                  <a:srgbClr val="FFFFFF"/>
                </a:solidFill>
                <a:effectLst/>
                <a:latin typeface="Arial" panose="020B0604020202020204" pitchFamily="34" charset="0"/>
              </a:rPr>
              <a:t>indicate</a:t>
            </a:r>
            <a:r>
              <a:rPr kumimoji="0" lang="fr-FR" altLang="fr-FR" sz="1000" b="0" i="0" u="none" strike="noStrike" cap="none" normalizeH="0" baseline="0" dirty="0">
                <a:ln>
                  <a:noFill/>
                </a:ln>
                <a:solidFill>
                  <a:srgbClr val="FFFFFF"/>
                </a:solidFill>
                <a:effectLst/>
                <a:latin typeface="Arial" panose="020B0604020202020204" pitchFamily="34" charset="0"/>
              </a:rPr>
              <a:t> a vote </a:t>
            </a:r>
            <a:r>
              <a:rPr kumimoji="0" lang="fr-FR" altLang="fr-FR" sz="1000" b="0" i="0" u="none" strike="noStrike" cap="none" normalizeH="0" baseline="0" dirty="0" err="1">
                <a:ln>
                  <a:noFill/>
                </a:ln>
                <a:solidFill>
                  <a:srgbClr val="FFFFFF"/>
                </a:solidFill>
                <a:effectLst/>
                <a:latin typeface="Arial" panose="020B0604020202020204" pitchFamily="34" charset="0"/>
              </a:rPr>
              <a:t>from</a:t>
            </a:r>
            <a:r>
              <a:rPr kumimoji="0" lang="fr-FR" altLang="fr-FR" sz="1000" b="0" i="0" u="none" strike="noStrike" cap="none" normalizeH="0" baseline="0" dirty="0">
                <a:ln>
                  <a:noFill/>
                </a:ln>
                <a:solidFill>
                  <a:srgbClr val="FFFFFF"/>
                </a:solidFill>
                <a:effectLst/>
                <a:latin typeface="Arial" panose="020B0604020202020204" pitchFamily="34" charset="0"/>
              </a:rPr>
              <a:t> one user to </a:t>
            </a:r>
            <a:r>
              <a:rPr kumimoji="0" lang="fr-FR" altLang="fr-FR" sz="1000" b="0" i="0" u="none" strike="noStrike" cap="none" normalizeH="0" baseline="0" dirty="0" err="1">
                <a:ln>
                  <a:noFill/>
                </a:ln>
                <a:solidFill>
                  <a:srgbClr val="FFFFFF"/>
                </a:solidFill>
                <a:effectLst/>
                <a:latin typeface="Arial" panose="020B0604020202020204" pitchFamily="34" charset="0"/>
              </a:rPr>
              <a:t>another</a:t>
            </a:r>
            <a:r>
              <a:rPr kumimoji="0" lang="fr-FR" altLang="fr-FR" sz="1000" b="0" i="0" u="none" strike="noStrike" cap="none" normalizeH="0" baseline="0" dirty="0">
                <a:ln>
                  <a:noFill/>
                </a:ln>
                <a:solidFill>
                  <a:srgbClr val="FFFFFF"/>
                </a:solidFill>
                <a:effectLst/>
                <a:latin typeface="Arial" panose="020B0604020202020204" pitchFamily="34" charset="0"/>
              </a:rPr>
              <a:t>.</a:t>
            </a:r>
          </a:p>
          <a:p>
            <a:pPr marL="0" marR="0" lvl="0" indent="0" defTabSz="914400" rtl="0" eaLnBrk="0" fontAlgn="base" latinLnBrk="0" hangingPunct="0">
              <a:spcBef>
                <a:spcPct val="0"/>
              </a:spcBef>
              <a:buClrTx/>
              <a:buSzTx/>
              <a:buFontTx/>
              <a:buNone/>
              <a:tabLst/>
            </a:pPr>
            <a:r>
              <a:rPr lang="en-US" sz="1000" dirty="0">
                <a:solidFill>
                  <a:srgbClr val="FFFFFF"/>
                </a:solidFill>
                <a:latin typeface="Arial" panose="020B0604020202020204" pitchFamily="34" charset="0"/>
              </a:rPr>
              <a:t>The Wikipedia voting network consists of 7,115 nodes and 103,689 edges. This shows that it is a relatively large network, involving a large number of voting interactions between platform</a:t>
            </a:r>
            <a:endParaRPr lang="fr-FR" altLang="fr-FR" sz="1000" dirty="0">
              <a:solidFill>
                <a:srgbClr val="FFFFFF"/>
              </a:solidFill>
              <a:latin typeface="Arial" panose="020B0604020202020204" pitchFamily="34" charset="0"/>
            </a:endParaRPr>
          </a:p>
          <a:p>
            <a:pPr marL="0" marR="0" lvl="0" indent="0" defTabSz="914400" rtl="0" eaLnBrk="0" fontAlgn="base" latinLnBrk="0" hangingPunct="0">
              <a:spcBef>
                <a:spcPct val="0"/>
              </a:spcBef>
              <a:buClrTx/>
              <a:buSzTx/>
              <a:buFontTx/>
              <a:buNone/>
              <a:tabLst/>
            </a:pPr>
            <a:endParaRPr kumimoji="0" lang="fr-FR" altLang="fr-FR" sz="1000" b="0" i="0" u="none" strike="noStrike" cap="none" normalizeH="0" baseline="0" dirty="0">
              <a:ln>
                <a:noFill/>
              </a:ln>
              <a:solidFill>
                <a:srgbClr val="FFFFFF"/>
              </a:solidFill>
              <a:effectLst/>
              <a:latin typeface="Arial" panose="020B0604020202020204" pitchFamily="34" charset="0"/>
            </a:endParaRPr>
          </a:p>
        </p:txBody>
      </p:sp>
    </p:spTree>
    <p:extLst>
      <p:ext uri="{BB962C8B-B14F-4D97-AF65-F5344CB8AC3E}">
        <p14:creationId xmlns:p14="http://schemas.microsoft.com/office/powerpoint/2010/main" val="246310709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E9CA32-F244-2735-601E-A1E714D092CD}"/>
              </a:ext>
            </a:extLst>
          </p:cNvPr>
          <p:cNvSpPr>
            <a:spLocks noGrp="1"/>
          </p:cNvSpPr>
          <p:nvPr>
            <p:ph type="title"/>
          </p:nvPr>
        </p:nvSpPr>
        <p:spPr>
          <a:xfrm>
            <a:off x="4156242" y="-142394"/>
            <a:ext cx="3324058" cy="605944"/>
          </a:xfrm>
        </p:spPr>
        <p:txBody>
          <a:bodyPr/>
          <a:lstStyle/>
          <a:p>
            <a:r>
              <a:rPr lang="fr-FR" sz="1800" b="1" u="sng" dirty="0">
                <a:effectLst/>
                <a:latin typeface="Aptos" panose="020B0004020202020204" pitchFamily="34" charset="0"/>
                <a:ea typeface="Aptos" panose="020B0004020202020204" pitchFamily="34" charset="0"/>
                <a:cs typeface="Times New Roman" panose="02020603050405020304" pitchFamily="18" charset="0"/>
              </a:rPr>
              <a:t>in-</a:t>
            </a:r>
            <a:r>
              <a:rPr lang="fr-FR" sz="1800" b="1" u="sng" dirty="0" err="1">
                <a:effectLst/>
                <a:latin typeface="Aptos" panose="020B0004020202020204" pitchFamily="34" charset="0"/>
                <a:ea typeface="Aptos" panose="020B0004020202020204" pitchFamily="34" charset="0"/>
                <a:cs typeface="Times New Roman" panose="02020603050405020304" pitchFamily="18" charset="0"/>
              </a:rPr>
              <a:t>degree</a:t>
            </a:r>
            <a:r>
              <a:rPr lang="fr-FR" sz="1800" b="1" u="sng" dirty="0">
                <a:effectLst/>
                <a:latin typeface="Aptos" panose="020B0004020202020204" pitchFamily="34" charset="0"/>
                <a:ea typeface="Aptos" panose="020B0004020202020204" pitchFamily="34" charset="0"/>
                <a:cs typeface="Times New Roman" panose="02020603050405020304" pitchFamily="18" charset="0"/>
              </a:rPr>
              <a:t>, out-</a:t>
            </a:r>
            <a:r>
              <a:rPr lang="fr-FR" sz="1800" b="1" u="sng" dirty="0" err="1">
                <a:effectLst/>
                <a:latin typeface="Aptos" panose="020B0004020202020204" pitchFamily="34" charset="0"/>
                <a:ea typeface="Aptos" panose="020B0004020202020204" pitchFamily="34" charset="0"/>
                <a:cs typeface="Times New Roman" panose="02020603050405020304" pitchFamily="18" charset="0"/>
              </a:rPr>
              <a:t>degree</a:t>
            </a:r>
            <a:endParaRPr lang="fr-FR" b="1" u="sng" dirty="0"/>
          </a:p>
        </p:txBody>
      </p:sp>
      <p:pic>
        <p:nvPicPr>
          <p:cNvPr id="6" name="Image 5">
            <a:extLst>
              <a:ext uri="{FF2B5EF4-FFF2-40B4-BE49-F238E27FC236}">
                <a16:creationId xmlns:a16="http://schemas.microsoft.com/office/drawing/2014/main" id="{87E5C771-2718-8680-594B-7D4FBD2EAD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0455" y="790298"/>
            <a:ext cx="3198726" cy="2132484"/>
          </a:xfrm>
          <a:prstGeom prst="rect">
            <a:avLst/>
          </a:prstGeom>
          <a:noFill/>
          <a:ln>
            <a:noFill/>
          </a:ln>
        </p:spPr>
      </p:pic>
      <p:pic>
        <p:nvPicPr>
          <p:cNvPr id="7" name="Image 6">
            <a:extLst>
              <a:ext uri="{FF2B5EF4-FFF2-40B4-BE49-F238E27FC236}">
                <a16:creationId xmlns:a16="http://schemas.microsoft.com/office/drawing/2014/main" id="{040E7D31-DB77-F7C0-9DE1-BE4C4F76F9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0455" y="2689314"/>
            <a:ext cx="3198726" cy="2132484"/>
          </a:xfrm>
          <a:prstGeom prst="rect">
            <a:avLst/>
          </a:prstGeom>
          <a:noFill/>
          <a:ln>
            <a:noFill/>
          </a:ln>
        </p:spPr>
      </p:pic>
      <p:pic>
        <p:nvPicPr>
          <p:cNvPr id="8" name="Image 7" descr="Une image contenant texte, capture d’écran, nombre, Tracé&#10;&#10;Description générée automatiquement">
            <a:extLst>
              <a:ext uri="{FF2B5EF4-FFF2-40B4-BE49-F238E27FC236}">
                <a16:creationId xmlns:a16="http://schemas.microsoft.com/office/drawing/2014/main" id="{7DEBBDD7-F4B3-2C61-CD11-E0F3DD04763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0455" y="4588330"/>
            <a:ext cx="3198726" cy="2132484"/>
          </a:xfrm>
          <a:prstGeom prst="rect">
            <a:avLst/>
          </a:prstGeom>
          <a:noFill/>
          <a:ln>
            <a:noFill/>
          </a:ln>
        </p:spPr>
      </p:pic>
      <p:sp>
        <p:nvSpPr>
          <p:cNvPr id="17" name="Rectangle 6">
            <a:extLst>
              <a:ext uri="{FF2B5EF4-FFF2-40B4-BE49-F238E27FC236}">
                <a16:creationId xmlns:a16="http://schemas.microsoft.com/office/drawing/2014/main" id="{7BCC958B-88CC-26E4-94D8-951E8FD39FEB}"/>
              </a:ext>
            </a:extLst>
          </p:cNvPr>
          <p:cNvSpPr>
            <a:spLocks noChangeArrowheads="1"/>
          </p:cNvSpPr>
          <p:nvPr/>
        </p:nvSpPr>
        <p:spPr bwMode="auto">
          <a:xfrm>
            <a:off x="3772880" y="1038143"/>
            <a:ext cx="398046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lvl="0" indent="-171450" eaLnBrk="0" fontAlgn="base" hangingPunct="0">
              <a:spcBef>
                <a:spcPct val="0"/>
              </a:spcBef>
              <a:spcAft>
                <a:spcPct val="0"/>
              </a:spcAft>
              <a:buFont typeface="Arial" panose="020B0604020202020204" pitchFamily="34" charset="0"/>
              <a:buChar char="•"/>
            </a:pPr>
            <a:r>
              <a:rPr lang="fr-FR" altLang="fr-FR" sz="900" dirty="0">
                <a:latin typeface="Arial" panose="020B0604020202020204" pitchFamily="34" charset="0"/>
              </a:rPr>
              <a:t>Most </a:t>
            </a:r>
            <a:r>
              <a:rPr lang="fr-FR" altLang="fr-FR" sz="900" dirty="0" err="1">
                <a:latin typeface="Arial" panose="020B0604020202020204" pitchFamily="34" charset="0"/>
              </a:rPr>
              <a:t>nodes</a:t>
            </a:r>
            <a:r>
              <a:rPr lang="fr-FR" altLang="fr-FR" sz="900" dirty="0">
                <a:latin typeface="Arial" panose="020B0604020202020204" pitchFamily="34" charset="0"/>
              </a:rPr>
              <a:t> have </a:t>
            </a:r>
            <a:r>
              <a:rPr lang="fr-FR" altLang="fr-FR" sz="900" dirty="0" err="1">
                <a:latin typeface="Arial" panose="020B0604020202020204" pitchFamily="34" charset="0"/>
              </a:rPr>
              <a:t>low</a:t>
            </a:r>
            <a:r>
              <a:rPr lang="fr-FR" altLang="fr-FR" sz="900" dirty="0">
                <a:latin typeface="Arial" panose="020B0604020202020204" pitchFamily="34" charset="0"/>
              </a:rPr>
              <a:t> </a:t>
            </a:r>
            <a:r>
              <a:rPr lang="fr-FR" altLang="fr-FR" sz="900" dirty="0" err="1">
                <a:latin typeface="Arial" panose="020B0604020202020204" pitchFamily="34" charset="0"/>
              </a:rPr>
              <a:t>degrees</a:t>
            </a:r>
            <a:r>
              <a:rPr lang="fr-FR" altLang="fr-FR" sz="900" dirty="0">
                <a:latin typeface="Arial" panose="020B0604020202020204" pitchFamily="34" charset="0"/>
              </a:rPr>
              <a:t>, </a:t>
            </a:r>
            <a:r>
              <a:rPr lang="fr-FR" altLang="fr-FR" sz="900" dirty="0" err="1">
                <a:latin typeface="Arial" panose="020B0604020202020204" pitchFamily="34" charset="0"/>
              </a:rPr>
              <a:t>meaning</a:t>
            </a:r>
            <a:r>
              <a:rPr lang="fr-FR" altLang="fr-FR" sz="900" dirty="0">
                <a:latin typeface="Arial" panose="020B0604020202020204" pitchFamily="34" charset="0"/>
              </a:rPr>
              <a:t> </a:t>
            </a:r>
            <a:r>
              <a:rPr lang="fr-FR" altLang="fr-FR" sz="900" dirty="0" err="1">
                <a:latin typeface="Arial" panose="020B0604020202020204" pitchFamily="34" charset="0"/>
              </a:rPr>
              <a:t>they</a:t>
            </a:r>
            <a:r>
              <a:rPr lang="fr-FR" altLang="fr-FR" sz="900" dirty="0">
                <a:latin typeface="Arial" panose="020B0604020202020204" pitchFamily="34" charset="0"/>
              </a:rPr>
              <a:t> </a:t>
            </a:r>
            <a:r>
              <a:rPr lang="fr-FR" altLang="fr-FR" sz="900" dirty="0" err="1">
                <a:latin typeface="Arial" panose="020B0604020202020204" pitchFamily="34" charset="0"/>
              </a:rPr>
              <a:t>either</a:t>
            </a:r>
            <a:r>
              <a:rPr lang="fr-FR" altLang="fr-FR" sz="900" dirty="0">
                <a:latin typeface="Arial" panose="020B0604020202020204" pitchFamily="34" charset="0"/>
              </a:rPr>
              <a:t> </a:t>
            </a:r>
            <a:r>
              <a:rPr lang="fr-FR" altLang="fr-FR" sz="900" dirty="0" err="1">
                <a:latin typeface="Arial" panose="020B0604020202020204" pitchFamily="34" charset="0"/>
              </a:rPr>
              <a:t>don't</a:t>
            </a:r>
            <a:r>
              <a:rPr lang="fr-FR" altLang="fr-FR" sz="900" dirty="0">
                <a:latin typeface="Arial" panose="020B0604020202020204" pitchFamily="34" charset="0"/>
              </a:rPr>
              <a:t> </a:t>
            </a:r>
            <a:r>
              <a:rPr lang="fr-FR" altLang="fr-FR" sz="900" dirty="0" err="1">
                <a:latin typeface="Arial" panose="020B0604020202020204" pitchFamily="34" charset="0"/>
              </a:rPr>
              <a:t>receive</a:t>
            </a:r>
            <a:r>
              <a:rPr lang="fr-FR" altLang="fr-FR" sz="900" dirty="0">
                <a:latin typeface="Arial" panose="020B0604020202020204" pitchFamily="34" charset="0"/>
              </a:rPr>
              <a:t> </a:t>
            </a:r>
            <a:r>
              <a:rPr lang="fr-FR" altLang="fr-FR" sz="900" dirty="0" err="1">
                <a:latin typeface="Arial" panose="020B0604020202020204" pitchFamily="34" charset="0"/>
              </a:rPr>
              <a:t>many</a:t>
            </a:r>
            <a:r>
              <a:rPr lang="fr-FR" altLang="fr-FR" sz="900" dirty="0">
                <a:latin typeface="Arial" panose="020B0604020202020204" pitchFamily="34" charset="0"/>
              </a:rPr>
              <a:t> </a:t>
            </a:r>
            <a:r>
              <a:rPr lang="fr-FR" altLang="fr-FR" sz="900" dirty="0" err="1">
                <a:latin typeface="Arial" panose="020B0604020202020204" pitchFamily="34" charset="0"/>
              </a:rPr>
              <a:t>incoming</a:t>
            </a:r>
            <a:r>
              <a:rPr lang="fr-FR" altLang="fr-FR" sz="900" dirty="0">
                <a:latin typeface="Arial" panose="020B0604020202020204" pitchFamily="34" charset="0"/>
              </a:rPr>
              <a:t> connections or </a:t>
            </a:r>
            <a:r>
              <a:rPr lang="fr-FR" altLang="fr-FR" sz="900" dirty="0" err="1">
                <a:latin typeface="Arial" panose="020B0604020202020204" pitchFamily="34" charset="0"/>
              </a:rPr>
              <a:t>don't</a:t>
            </a:r>
            <a:r>
              <a:rPr lang="fr-FR" altLang="fr-FR" sz="900" dirty="0">
                <a:latin typeface="Arial" panose="020B0604020202020204" pitchFamily="34" charset="0"/>
              </a:rPr>
              <a:t> </a:t>
            </a:r>
            <a:r>
              <a:rPr lang="fr-FR" altLang="fr-FR" sz="900" dirty="0" err="1">
                <a:latin typeface="Arial" panose="020B0604020202020204" pitchFamily="34" charset="0"/>
              </a:rPr>
              <a:t>initiate</a:t>
            </a:r>
            <a:r>
              <a:rPr lang="fr-FR" altLang="fr-FR" sz="900" dirty="0">
                <a:latin typeface="Arial" panose="020B0604020202020204" pitchFamily="34" charset="0"/>
              </a:rPr>
              <a:t> </a:t>
            </a:r>
            <a:r>
              <a:rPr lang="fr-FR" altLang="fr-FR" sz="900" dirty="0" err="1">
                <a:latin typeface="Arial" panose="020B0604020202020204" pitchFamily="34" charset="0"/>
              </a:rPr>
              <a:t>many</a:t>
            </a:r>
            <a:r>
              <a:rPr lang="fr-FR" altLang="fr-FR" sz="900" dirty="0">
                <a:latin typeface="Arial" panose="020B0604020202020204" pitchFamily="34" charset="0"/>
              </a:rPr>
              <a:t> </a:t>
            </a:r>
            <a:r>
              <a:rPr lang="fr-FR" altLang="fr-FR" sz="900" dirty="0" err="1">
                <a:latin typeface="Arial" panose="020B0604020202020204" pitchFamily="34" charset="0"/>
              </a:rPr>
              <a:t>outgoing</a:t>
            </a:r>
            <a:r>
              <a:rPr lang="fr-FR" altLang="fr-FR" sz="900" dirty="0">
                <a:latin typeface="Arial" panose="020B0604020202020204" pitchFamily="34" charset="0"/>
              </a:rPr>
              <a:t> connections.</a:t>
            </a:r>
          </a:p>
          <a:p>
            <a:pPr lvl="0" eaLnBrk="0" fontAlgn="base" hangingPunct="0">
              <a:spcBef>
                <a:spcPct val="0"/>
              </a:spcBef>
              <a:spcAft>
                <a:spcPct val="0"/>
              </a:spcAft>
              <a:buFontTx/>
              <a:buChar char="•"/>
            </a:pPr>
            <a:endParaRPr lang="fr-FR" altLang="fr-FR" sz="900" dirty="0">
              <a:latin typeface="Arial" panose="020B0604020202020204" pitchFamily="34" charset="0"/>
            </a:endParaRPr>
          </a:p>
          <a:p>
            <a:pPr marL="171450" lvl="0" indent="-171450" eaLnBrk="0" fontAlgn="base" hangingPunct="0">
              <a:spcBef>
                <a:spcPct val="0"/>
              </a:spcBef>
              <a:spcAft>
                <a:spcPct val="0"/>
              </a:spcAft>
              <a:buFont typeface="Arial" panose="020B0604020202020204" pitchFamily="34" charset="0"/>
              <a:buChar char="•"/>
            </a:pPr>
            <a:r>
              <a:rPr lang="fr-FR" altLang="fr-FR" sz="900" dirty="0">
                <a:latin typeface="Arial" panose="020B0604020202020204" pitchFamily="34" charset="0"/>
              </a:rPr>
              <a:t>This </a:t>
            </a:r>
            <a:r>
              <a:rPr lang="fr-FR" altLang="fr-FR" sz="900" dirty="0" err="1">
                <a:latin typeface="Arial" panose="020B0604020202020204" pitchFamily="34" charset="0"/>
              </a:rPr>
              <a:t>characteristic</a:t>
            </a:r>
            <a:r>
              <a:rPr lang="fr-FR" altLang="fr-FR" sz="900" dirty="0">
                <a:latin typeface="Arial" panose="020B0604020202020204" pitchFamily="34" charset="0"/>
              </a:rPr>
              <a:t> </a:t>
            </a:r>
            <a:r>
              <a:rPr lang="fr-FR" altLang="fr-FR" sz="900" dirty="0" err="1">
                <a:latin typeface="Arial" panose="020B0604020202020204" pitchFamily="34" charset="0"/>
              </a:rPr>
              <a:t>is</a:t>
            </a:r>
            <a:r>
              <a:rPr lang="fr-FR" altLang="fr-FR" sz="900" dirty="0">
                <a:latin typeface="Arial" panose="020B0604020202020204" pitchFamily="34" charset="0"/>
              </a:rPr>
              <a:t> </a:t>
            </a:r>
            <a:r>
              <a:rPr lang="fr-FR" altLang="fr-FR" sz="900" dirty="0" err="1">
                <a:latin typeface="Arial" panose="020B0604020202020204" pitchFamily="34" charset="0"/>
              </a:rPr>
              <a:t>typical</a:t>
            </a:r>
            <a:r>
              <a:rPr lang="fr-FR" altLang="fr-FR" sz="900" dirty="0">
                <a:latin typeface="Arial" panose="020B0604020202020204" pitchFamily="34" charset="0"/>
              </a:rPr>
              <a:t> of </a:t>
            </a:r>
            <a:r>
              <a:rPr lang="fr-FR" altLang="fr-FR" sz="900" dirty="0" err="1">
                <a:latin typeface="Arial" panose="020B0604020202020204" pitchFamily="34" charset="0"/>
              </a:rPr>
              <a:t>scale</a:t>
            </a:r>
            <a:r>
              <a:rPr lang="fr-FR" altLang="fr-FR" sz="900" dirty="0">
                <a:latin typeface="Arial" panose="020B0604020202020204" pitchFamily="34" charset="0"/>
              </a:rPr>
              <a:t>-free networks, </a:t>
            </a:r>
            <a:r>
              <a:rPr lang="fr-FR" altLang="fr-FR" sz="900" dirty="0" err="1">
                <a:latin typeface="Arial" panose="020B0604020202020204" pitchFamily="34" charset="0"/>
              </a:rPr>
              <a:t>where</a:t>
            </a:r>
            <a:r>
              <a:rPr lang="fr-FR" altLang="fr-FR" sz="900" dirty="0">
                <a:latin typeface="Arial" panose="020B0604020202020204" pitchFamily="34" charset="0"/>
              </a:rPr>
              <a:t> a few </a:t>
            </a:r>
            <a:r>
              <a:rPr lang="fr-FR" altLang="fr-FR" sz="900" dirty="0" err="1">
                <a:latin typeface="Arial" panose="020B0604020202020204" pitchFamily="34" charset="0"/>
              </a:rPr>
              <a:t>nodes</a:t>
            </a:r>
            <a:r>
              <a:rPr lang="fr-FR" altLang="fr-FR" sz="900" dirty="0">
                <a:latin typeface="Arial" panose="020B0604020202020204" pitchFamily="34" charset="0"/>
              </a:rPr>
              <a:t> </a:t>
            </a:r>
            <a:r>
              <a:rPr lang="fr-FR" altLang="fr-FR" sz="900" dirty="0" err="1">
                <a:latin typeface="Arial" panose="020B0604020202020204" pitchFamily="34" charset="0"/>
              </a:rPr>
              <a:t>act</a:t>
            </a:r>
            <a:r>
              <a:rPr lang="fr-FR" altLang="fr-FR" sz="900" dirty="0">
                <a:latin typeface="Arial" panose="020B0604020202020204" pitchFamily="34" charset="0"/>
              </a:rPr>
              <a:t> as </a:t>
            </a:r>
            <a:r>
              <a:rPr lang="fr-FR" altLang="fr-FR" sz="900" dirty="0" err="1">
                <a:latin typeface="Arial" panose="020B0604020202020204" pitchFamily="34" charset="0"/>
              </a:rPr>
              <a:t>highly</a:t>
            </a:r>
            <a:r>
              <a:rPr lang="fr-FR" altLang="fr-FR" sz="900" dirty="0">
                <a:latin typeface="Arial" panose="020B0604020202020204" pitchFamily="34" charset="0"/>
              </a:rPr>
              <a:t> </a:t>
            </a:r>
            <a:r>
              <a:rPr lang="fr-FR" altLang="fr-FR" sz="900" dirty="0" err="1">
                <a:latin typeface="Arial" panose="020B0604020202020204" pitchFamily="34" charset="0"/>
              </a:rPr>
              <a:t>connected</a:t>
            </a:r>
            <a:r>
              <a:rPr lang="fr-FR" altLang="fr-FR" sz="900" dirty="0">
                <a:latin typeface="Arial" panose="020B0604020202020204" pitchFamily="34" charset="0"/>
              </a:rPr>
              <a:t> hubs, and the </a:t>
            </a:r>
            <a:r>
              <a:rPr lang="fr-FR" altLang="fr-FR" sz="900" dirty="0" err="1">
                <a:latin typeface="Arial" panose="020B0604020202020204" pitchFamily="34" charset="0"/>
              </a:rPr>
              <a:t>majority</a:t>
            </a:r>
            <a:r>
              <a:rPr lang="fr-FR" altLang="fr-FR" sz="900" dirty="0">
                <a:latin typeface="Arial" panose="020B0604020202020204" pitchFamily="34" charset="0"/>
              </a:rPr>
              <a:t> of </a:t>
            </a:r>
            <a:r>
              <a:rPr lang="fr-FR" altLang="fr-FR" sz="900" dirty="0" err="1">
                <a:latin typeface="Arial" panose="020B0604020202020204" pitchFamily="34" charset="0"/>
              </a:rPr>
              <a:t>nodes</a:t>
            </a:r>
            <a:r>
              <a:rPr lang="fr-FR" altLang="fr-FR" sz="900" dirty="0">
                <a:latin typeface="Arial" panose="020B0604020202020204" pitchFamily="34" charset="0"/>
              </a:rPr>
              <a:t> are </a:t>
            </a:r>
            <a:r>
              <a:rPr lang="fr-FR" altLang="fr-FR" sz="900" dirty="0" err="1">
                <a:latin typeface="Arial" panose="020B0604020202020204" pitchFamily="34" charset="0"/>
              </a:rPr>
              <a:t>sparsely</a:t>
            </a:r>
            <a:r>
              <a:rPr lang="fr-FR" altLang="fr-FR" sz="900" dirty="0">
                <a:latin typeface="Arial" panose="020B0604020202020204" pitchFamily="34" charset="0"/>
              </a:rPr>
              <a:t> </a:t>
            </a:r>
            <a:r>
              <a:rPr lang="fr-FR" altLang="fr-FR" sz="900" dirty="0" err="1">
                <a:latin typeface="Arial" panose="020B0604020202020204" pitchFamily="34" charset="0"/>
              </a:rPr>
              <a:t>connected</a:t>
            </a:r>
            <a:r>
              <a:rPr lang="fr-FR" altLang="fr-FR" sz="900" dirty="0">
                <a:latin typeface="Arial" panose="020B0604020202020204" pitchFamily="34" charset="0"/>
              </a:rPr>
              <a:t>. </a:t>
            </a:r>
          </a:p>
        </p:txBody>
      </p:sp>
      <p:sp>
        <p:nvSpPr>
          <p:cNvPr id="18" name="Rectangle 7">
            <a:extLst>
              <a:ext uri="{FF2B5EF4-FFF2-40B4-BE49-F238E27FC236}">
                <a16:creationId xmlns:a16="http://schemas.microsoft.com/office/drawing/2014/main" id="{998B3594-2469-4F09-670F-FAF4DF445E7B}"/>
              </a:ext>
            </a:extLst>
          </p:cNvPr>
          <p:cNvSpPr>
            <a:spLocks noChangeArrowheads="1"/>
          </p:cNvSpPr>
          <p:nvPr/>
        </p:nvSpPr>
        <p:spPr bwMode="auto">
          <a:xfrm>
            <a:off x="3772880" y="2782087"/>
            <a:ext cx="5371024"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900" dirty="0">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fr-FR" altLang="fr-FR" sz="900" dirty="0">
                <a:latin typeface="Arial" panose="020B0604020202020204" pitchFamily="34" charset="0"/>
              </a:rPr>
              <a:t>The distribution </a:t>
            </a:r>
            <a:r>
              <a:rPr lang="fr-FR" altLang="fr-FR" sz="900" dirty="0" err="1">
                <a:latin typeface="Arial" panose="020B0604020202020204" pitchFamily="34" charset="0"/>
              </a:rPr>
              <a:t>indicates</a:t>
            </a:r>
            <a:r>
              <a:rPr lang="fr-FR" altLang="fr-FR" sz="900" dirty="0">
                <a:latin typeface="Arial" panose="020B0604020202020204" pitchFamily="34" charset="0"/>
              </a:rPr>
              <a:t> </a:t>
            </a:r>
            <a:r>
              <a:rPr lang="fr-FR" altLang="fr-FR" sz="900" dirty="0" err="1">
                <a:latin typeface="Arial" panose="020B0604020202020204" pitchFamily="34" charset="0"/>
              </a:rPr>
              <a:t>that</a:t>
            </a:r>
            <a:r>
              <a:rPr lang="fr-FR" altLang="fr-FR" sz="900" dirty="0">
                <a:latin typeface="Arial" panose="020B0604020202020204" pitchFamily="34" charset="0"/>
              </a:rPr>
              <a:t> few </a:t>
            </a:r>
            <a:r>
              <a:rPr lang="fr-FR" altLang="fr-FR" sz="900" dirty="0" err="1">
                <a:latin typeface="Arial" panose="020B0604020202020204" pitchFamily="34" charset="0"/>
              </a:rPr>
              <a:t>nodes</a:t>
            </a:r>
            <a:r>
              <a:rPr lang="fr-FR" altLang="fr-FR" sz="900" dirty="0">
                <a:latin typeface="Arial" panose="020B0604020202020204" pitchFamily="34" charset="0"/>
              </a:rPr>
              <a:t> </a:t>
            </a:r>
            <a:r>
              <a:rPr lang="fr-FR" altLang="fr-FR" sz="900" dirty="0" err="1">
                <a:latin typeface="Arial" panose="020B0604020202020204" pitchFamily="34" charset="0"/>
              </a:rPr>
              <a:t>receive</a:t>
            </a:r>
            <a:r>
              <a:rPr lang="fr-FR" altLang="fr-FR" sz="900" dirty="0">
                <a:latin typeface="Arial" panose="020B0604020202020204" pitchFamily="34" charset="0"/>
              </a:rPr>
              <a:t> a large </a:t>
            </a:r>
            <a:r>
              <a:rPr lang="fr-FR" altLang="fr-FR" sz="900" dirty="0" err="1">
                <a:latin typeface="Arial" panose="020B0604020202020204" pitchFamily="34" charset="0"/>
              </a:rPr>
              <a:t>number</a:t>
            </a:r>
            <a:r>
              <a:rPr lang="fr-FR" altLang="fr-FR" sz="900" dirty="0">
                <a:latin typeface="Arial" panose="020B0604020202020204" pitchFamily="34" charset="0"/>
              </a:rPr>
              <a:t> of </a:t>
            </a:r>
            <a:r>
              <a:rPr lang="fr-FR" altLang="fr-FR" sz="900" dirty="0" err="1">
                <a:latin typeface="Arial" panose="020B0604020202020204" pitchFamily="34" charset="0"/>
              </a:rPr>
              <a:t>incoming</a:t>
            </a:r>
            <a:r>
              <a:rPr lang="fr-FR" altLang="fr-FR" sz="900" dirty="0">
                <a:latin typeface="Arial" panose="020B0604020202020204" pitchFamily="34" charset="0"/>
              </a:rPr>
              <a:t> connections (</a:t>
            </a:r>
            <a:r>
              <a:rPr lang="fr-FR" altLang="fr-FR" sz="900" dirty="0" err="1">
                <a:latin typeface="Arial" panose="020B0604020202020204" pitchFamily="34" charset="0"/>
              </a:rPr>
              <a:t>influencers</a:t>
            </a:r>
            <a:r>
              <a:rPr lang="fr-FR" altLang="fr-FR" sz="900" dirty="0">
                <a:latin typeface="Arial" panose="020B0604020202020204" pitchFamily="34" charset="0"/>
              </a:rPr>
              <a:t>, central </a:t>
            </a:r>
            <a:r>
              <a:rPr lang="fr-FR" altLang="fr-FR" sz="900" dirty="0" err="1">
                <a:latin typeface="Arial" panose="020B0604020202020204" pitchFamily="34" charset="0"/>
              </a:rPr>
              <a:t>nodes</a:t>
            </a:r>
            <a:r>
              <a:rPr lang="fr-FR" altLang="fr-FR" sz="900" dirty="0">
                <a:latin typeface="Arial" panose="020B0604020202020204" pitchFamily="34" charset="0"/>
              </a:rPr>
              <a:t>), </a:t>
            </a:r>
            <a:r>
              <a:rPr lang="fr-FR" altLang="fr-FR" sz="900" dirty="0" err="1">
                <a:latin typeface="Arial" panose="020B0604020202020204" pitchFamily="34" charset="0"/>
              </a:rPr>
              <a:t>while</a:t>
            </a:r>
            <a:r>
              <a:rPr lang="fr-FR" altLang="fr-FR" sz="900" dirty="0">
                <a:latin typeface="Arial" panose="020B0604020202020204" pitchFamily="34" charset="0"/>
              </a:rPr>
              <a:t> </a:t>
            </a:r>
            <a:r>
              <a:rPr lang="fr-FR" altLang="fr-FR" sz="900" dirty="0" err="1">
                <a:latin typeface="Arial" panose="020B0604020202020204" pitchFamily="34" charset="0"/>
              </a:rPr>
              <a:t>most</a:t>
            </a:r>
            <a:r>
              <a:rPr lang="fr-FR" altLang="fr-FR" sz="900" dirty="0">
                <a:latin typeface="Arial" panose="020B0604020202020204" pitchFamily="34" charset="0"/>
              </a:rPr>
              <a:t> </a:t>
            </a:r>
            <a:r>
              <a:rPr lang="fr-FR" altLang="fr-FR" sz="900" dirty="0" err="1">
                <a:latin typeface="Arial" panose="020B0604020202020204" pitchFamily="34" charset="0"/>
              </a:rPr>
              <a:t>nodes</a:t>
            </a:r>
            <a:r>
              <a:rPr lang="fr-FR" altLang="fr-FR" sz="900" dirty="0">
                <a:latin typeface="Arial" panose="020B0604020202020204" pitchFamily="34" charset="0"/>
              </a:rPr>
              <a:t> have </a:t>
            </a:r>
            <a:r>
              <a:rPr lang="fr-FR" altLang="fr-FR" sz="900" dirty="0" err="1">
                <a:latin typeface="Arial" panose="020B0604020202020204" pitchFamily="34" charset="0"/>
              </a:rPr>
              <a:t>very</a:t>
            </a:r>
            <a:r>
              <a:rPr lang="fr-FR" altLang="fr-FR" sz="900" dirty="0">
                <a:latin typeface="Arial" panose="020B0604020202020204" pitchFamily="34" charset="0"/>
              </a:rPr>
              <a:t> few </a:t>
            </a:r>
            <a:r>
              <a:rPr lang="fr-FR" altLang="fr-FR" sz="900" dirty="0" err="1">
                <a:latin typeface="Arial" panose="020B0604020202020204" pitchFamily="34" charset="0"/>
              </a:rPr>
              <a:t>incoming</a:t>
            </a:r>
            <a:r>
              <a:rPr lang="fr-FR" altLang="fr-FR" sz="900" dirty="0">
                <a:latin typeface="Arial" panose="020B0604020202020204" pitchFamily="34" charset="0"/>
              </a:rPr>
              <a:t> connections.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fr-FR" altLang="fr-FR" sz="900" dirty="0">
                <a:latin typeface="Arial" panose="020B0604020202020204" pitchFamily="34" charset="0"/>
              </a:rPr>
              <a:t>This </a:t>
            </a:r>
            <a:r>
              <a:rPr lang="fr-FR" altLang="fr-FR" sz="900" dirty="0" err="1">
                <a:latin typeface="Arial" panose="020B0604020202020204" pitchFamily="34" charset="0"/>
              </a:rPr>
              <a:t>suggests</a:t>
            </a:r>
            <a:r>
              <a:rPr lang="fr-FR" altLang="fr-FR" sz="900" dirty="0">
                <a:latin typeface="Arial" panose="020B0604020202020204" pitchFamily="34" charset="0"/>
              </a:rPr>
              <a:t> </a:t>
            </a:r>
            <a:r>
              <a:rPr lang="fr-FR" altLang="fr-FR" sz="900" dirty="0" err="1">
                <a:latin typeface="Arial" panose="020B0604020202020204" pitchFamily="34" charset="0"/>
              </a:rPr>
              <a:t>that</a:t>
            </a:r>
            <a:r>
              <a:rPr lang="fr-FR" altLang="fr-FR" sz="900" dirty="0">
                <a:latin typeface="Arial" panose="020B0604020202020204" pitchFamily="34" charset="0"/>
              </a:rPr>
              <a:t> the network </a:t>
            </a:r>
            <a:r>
              <a:rPr lang="fr-FR" altLang="fr-FR" sz="900" dirty="0" err="1">
                <a:latin typeface="Arial" panose="020B0604020202020204" pitchFamily="34" charset="0"/>
              </a:rPr>
              <a:t>might</a:t>
            </a:r>
            <a:r>
              <a:rPr lang="fr-FR" altLang="fr-FR" sz="900" dirty="0">
                <a:latin typeface="Arial" panose="020B0604020202020204" pitchFamily="34" charset="0"/>
              </a:rPr>
              <a:t> </a:t>
            </a:r>
            <a:r>
              <a:rPr lang="fr-FR" altLang="fr-FR" sz="900" dirty="0" err="1">
                <a:latin typeface="Arial" panose="020B0604020202020204" pitchFamily="34" charset="0"/>
              </a:rPr>
              <a:t>be</a:t>
            </a:r>
            <a:r>
              <a:rPr lang="fr-FR" altLang="fr-FR" sz="900" dirty="0">
                <a:latin typeface="Arial" panose="020B0604020202020204" pitchFamily="34" charset="0"/>
              </a:rPr>
              <a:t> </a:t>
            </a:r>
            <a:r>
              <a:rPr lang="fr-FR" altLang="fr-FR" sz="900" dirty="0" err="1">
                <a:latin typeface="Arial" panose="020B0604020202020204" pitchFamily="34" charset="0"/>
              </a:rPr>
              <a:t>influenced</a:t>
            </a:r>
            <a:r>
              <a:rPr lang="fr-FR" altLang="fr-FR" sz="900" dirty="0">
                <a:latin typeface="Arial" panose="020B0604020202020204" pitchFamily="34" charset="0"/>
              </a:rPr>
              <a:t> by a </a:t>
            </a:r>
            <a:r>
              <a:rPr lang="fr-FR" altLang="fr-FR" sz="900" dirty="0" err="1">
                <a:latin typeface="Arial" panose="020B0604020202020204" pitchFamily="34" charset="0"/>
              </a:rPr>
              <a:t>small</a:t>
            </a:r>
            <a:r>
              <a:rPr lang="fr-FR" altLang="fr-FR" sz="900" dirty="0">
                <a:latin typeface="Arial" panose="020B0604020202020204" pitchFamily="34" charset="0"/>
              </a:rPr>
              <a:t> </a:t>
            </a:r>
            <a:r>
              <a:rPr lang="fr-FR" altLang="fr-FR" sz="900" dirty="0" err="1">
                <a:latin typeface="Arial" panose="020B0604020202020204" pitchFamily="34" charset="0"/>
              </a:rPr>
              <a:t>number</a:t>
            </a:r>
            <a:r>
              <a:rPr lang="fr-FR" altLang="fr-FR" sz="900" dirty="0">
                <a:latin typeface="Arial" panose="020B0604020202020204" pitchFamily="34" charset="0"/>
              </a:rPr>
              <a:t> of </a:t>
            </a:r>
            <a:r>
              <a:rPr lang="fr-FR" altLang="fr-FR" sz="900" dirty="0" err="1">
                <a:latin typeface="Arial" panose="020B0604020202020204" pitchFamily="34" charset="0"/>
              </a:rPr>
              <a:t>highly</a:t>
            </a:r>
            <a:r>
              <a:rPr lang="fr-FR" altLang="fr-FR" sz="900" dirty="0">
                <a:latin typeface="Arial" panose="020B0604020202020204" pitchFamily="34" charset="0"/>
              </a:rPr>
              <a:t> </a:t>
            </a:r>
            <a:r>
              <a:rPr lang="fr-FR" altLang="fr-FR" sz="900" dirty="0" err="1">
                <a:latin typeface="Arial" panose="020B0604020202020204" pitchFamily="34" charset="0"/>
              </a:rPr>
              <a:t>popular</a:t>
            </a:r>
            <a:r>
              <a:rPr lang="fr-FR" altLang="fr-FR" sz="900" dirty="0">
                <a:latin typeface="Arial" panose="020B0604020202020204" pitchFamily="34" charset="0"/>
              </a:rPr>
              <a:t> or central </a:t>
            </a:r>
            <a:r>
              <a:rPr lang="fr-FR" altLang="fr-FR" sz="900" dirty="0" err="1">
                <a:latin typeface="Arial" panose="020B0604020202020204" pitchFamily="34" charset="0"/>
              </a:rPr>
              <a:t>nodes</a:t>
            </a:r>
            <a:r>
              <a:rPr lang="fr-FR" altLang="fr-FR" sz="900" dirty="0">
                <a:latin typeface="Arial" panose="020B0604020202020204" pitchFamily="34" charset="0"/>
              </a:rPr>
              <a: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fr-FR" altLang="fr-FR" sz="900" dirty="0">
                <a:latin typeface="Arial" panose="020B0604020202020204" pitchFamily="34" charset="0"/>
              </a:rPr>
              <a:t>This pattern </a:t>
            </a:r>
            <a:r>
              <a:rPr lang="fr-FR" altLang="fr-FR" sz="900" dirty="0" err="1">
                <a:latin typeface="Arial" panose="020B0604020202020204" pitchFamily="34" charset="0"/>
              </a:rPr>
              <a:t>is</a:t>
            </a:r>
            <a:r>
              <a:rPr lang="fr-FR" altLang="fr-FR" sz="900" dirty="0">
                <a:latin typeface="Arial" panose="020B0604020202020204" pitchFamily="34" charset="0"/>
              </a:rPr>
              <a:t> </a:t>
            </a:r>
            <a:r>
              <a:rPr lang="fr-FR" altLang="fr-FR" sz="900" dirty="0" err="1">
                <a:latin typeface="Arial" panose="020B0604020202020204" pitchFamily="34" charset="0"/>
              </a:rPr>
              <a:t>typical</a:t>
            </a:r>
            <a:r>
              <a:rPr lang="fr-FR" altLang="fr-FR" sz="900" dirty="0">
                <a:latin typeface="Arial" panose="020B0604020202020204" pitchFamily="34" charset="0"/>
              </a:rPr>
              <a:t> in </a:t>
            </a:r>
            <a:r>
              <a:rPr lang="fr-FR" altLang="fr-FR" sz="900" dirty="0" err="1">
                <a:latin typeface="Arial" panose="020B0604020202020204" pitchFamily="34" charset="0"/>
              </a:rPr>
              <a:t>systems</a:t>
            </a:r>
            <a:r>
              <a:rPr lang="fr-FR" altLang="fr-FR" sz="900" dirty="0">
                <a:latin typeface="Arial" panose="020B0604020202020204" pitchFamily="34" charset="0"/>
              </a:rPr>
              <a:t> </a:t>
            </a:r>
            <a:r>
              <a:rPr lang="fr-FR" altLang="fr-FR" sz="900" dirty="0" err="1">
                <a:latin typeface="Arial" panose="020B0604020202020204" pitchFamily="34" charset="0"/>
              </a:rPr>
              <a:t>with</a:t>
            </a:r>
            <a:r>
              <a:rPr lang="fr-FR" altLang="fr-FR" sz="900" dirty="0">
                <a:latin typeface="Arial" panose="020B0604020202020204" pitchFamily="34" charset="0"/>
              </a:rPr>
              <a:t> a </a:t>
            </a:r>
            <a:r>
              <a:rPr lang="fr-FR" altLang="fr-FR" sz="900" dirty="0" err="1">
                <a:latin typeface="Arial" panose="020B0604020202020204" pitchFamily="34" charset="0"/>
              </a:rPr>
              <a:t>centralized</a:t>
            </a:r>
            <a:r>
              <a:rPr lang="fr-FR" altLang="fr-FR" sz="900" dirty="0">
                <a:latin typeface="Arial" panose="020B0604020202020204" pitchFamily="34" charset="0"/>
              </a:rPr>
              <a:t> influence, </a:t>
            </a:r>
            <a:r>
              <a:rPr lang="fr-FR" altLang="fr-FR" sz="900" dirty="0" err="1">
                <a:latin typeface="Arial" panose="020B0604020202020204" pitchFamily="34" charset="0"/>
              </a:rPr>
              <a:t>such</a:t>
            </a:r>
            <a:r>
              <a:rPr lang="fr-FR" altLang="fr-FR" sz="900" dirty="0">
                <a:latin typeface="Arial" panose="020B0604020202020204" pitchFamily="34" charset="0"/>
              </a:rPr>
              <a:t> as </a:t>
            </a:r>
            <a:r>
              <a:rPr lang="fr-FR" altLang="fr-FR" sz="900" dirty="0" err="1">
                <a:latin typeface="Arial" panose="020B0604020202020204" pitchFamily="34" charset="0"/>
              </a:rPr>
              <a:t>voting</a:t>
            </a:r>
            <a:r>
              <a:rPr lang="fr-FR" altLang="fr-FR" sz="900" dirty="0">
                <a:latin typeface="Arial" panose="020B0604020202020204" pitchFamily="34" charset="0"/>
              </a:rPr>
              <a:t> </a:t>
            </a:r>
            <a:r>
              <a:rPr lang="fr-FR" altLang="fr-FR" sz="900" dirty="0" err="1">
                <a:latin typeface="Arial" panose="020B0604020202020204" pitchFamily="34" charset="0"/>
              </a:rPr>
              <a:t>systems</a:t>
            </a:r>
            <a:r>
              <a:rPr lang="fr-FR" altLang="fr-FR" sz="900" dirty="0">
                <a:latin typeface="Arial" panose="020B0604020202020204" pitchFamily="34" charset="0"/>
              </a:rPr>
              <a:t>, </a:t>
            </a:r>
            <a:r>
              <a:rPr lang="fr-FR" altLang="fr-FR" sz="900" dirty="0" err="1">
                <a:latin typeface="Arial" panose="020B0604020202020204" pitchFamily="34" charset="0"/>
              </a:rPr>
              <a:t>where</a:t>
            </a:r>
            <a:r>
              <a:rPr lang="fr-FR" altLang="fr-FR" sz="900" dirty="0">
                <a:latin typeface="Arial" panose="020B0604020202020204" pitchFamily="34" charset="0"/>
              </a:rPr>
              <a:t> </a:t>
            </a:r>
            <a:r>
              <a:rPr lang="fr-FR" altLang="fr-FR" sz="900" dirty="0" err="1">
                <a:latin typeface="Arial" panose="020B0604020202020204" pitchFamily="34" charset="0"/>
              </a:rPr>
              <a:t>most</a:t>
            </a:r>
            <a:r>
              <a:rPr lang="fr-FR" altLang="fr-FR" sz="900" dirty="0">
                <a:latin typeface="Arial" panose="020B0604020202020204" pitchFamily="34" charset="0"/>
              </a:rPr>
              <a:t> of the </a:t>
            </a:r>
            <a:r>
              <a:rPr lang="fr-FR" altLang="fr-FR" sz="900" dirty="0" err="1">
                <a:latin typeface="Arial" panose="020B0604020202020204" pitchFamily="34" charset="0"/>
              </a:rPr>
              <a:t>activity</a:t>
            </a:r>
            <a:r>
              <a:rPr lang="fr-FR" altLang="fr-FR" sz="900" dirty="0">
                <a:latin typeface="Arial" panose="020B0604020202020204" pitchFamily="34" charset="0"/>
              </a:rPr>
              <a:t> or influence </a:t>
            </a:r>
            <a:r>
              <a:rPr lang="fr-FR" altLang="fr-FR" sz="900" dirty="0" err="1">
                <a:latin typeface="Arial" panose="020B0604020202020204" pitchFamily="34" charset="0"/>
              </a:rPr>
              <a:t>is</a:t>
            </a:r>
            <a:r>
              <a:rPr lang="fr-FR" altLang="fr-FR" sz="900" dirty="0">
                <a:latin typeface="Arial" panose="020B0604020202020204" pitchFamily="34" charset="0"/>
              </a:rPr>
              <a:t> </a:t>
            </a:r>
            <a:r>
              <a:rPr lang="fr-FR" altLang="fr-FR" sz="900" dirty="0" err="1">
                <a:latin typeface="Arial" panose="020B0604020202020204" pitchFamily="34" charset="0"/>
              </a:rPr>
              <a:t>focused</a:t>
            </a:r>
            <a:r>
              <a:rPr lang="fr-FR" altLang="fr-FR" sz="900" dirty="0">
                <a:latin typeface="Arial" panose="020B0604020202020204" pitchFamily="34" charset="0"/>
              </a:rPr>
              <a:t> </a:t>
            </a:r>
            <a:r>
              <a:rPr lang="fr-FR" altLang="fr-FR" sz="900" dirty="0" err="1">
                <a:latin typeface="Arial" panose="020B0604020202020204" pitchFamily="34" charset="0"/>
              </a:rPr>
              <a:t>around</a:t>
            </a:r>
            <a:r>
              <a:rPr lang="fr-FR" altLang="fr-FR" sz="900" dirty="0">
                <a:latin typeface="Arial" panose="020B0604020202020204" pitchFamily="34" charset="0"/>
              </a:rPr>
              <a:t> a few key </a:t>
            </a:r>
            <a:r>
              <a:rPr lang="fr-FR" altLang="fr-FR" sz="900" dirty="0" err="1">
                <a:latin typeface="Arial" panose="020B0604020202020204" pitchFamily="34" charset="0"/>
              </a:rPr>
              <a:t>players</a:t>
            </a:r>
            <a:r>
              <a:rPr lang="fr-FR" altLang="fr-FR" sz="900" dirty="0">
                <a:latin typeface="Arial" panose="020B0604020202020204" pitchFamily="34" charset="0"/>
              </a:rPr>
              <a:t>. </a:t>
            </a:r>
          </a:p>
        </p:txBody>
      </p:sp>
      <p:sp>
        <p:nvSpPr>
          <p:cNvPr id="19" name="Rectangle 8">
            <a:extLst>
              <a:ext uri="{FF2B5EF4-FFF2-40B4-BE49-F238E27FC236}">
                <a16:creationId xmlns:a16="http://schemas.microsoft.com/office/drawing/2014/main" id="{30DAB7EB-4BD3-5EE1-DE42-397A8F5763F9}"/>
              </a:ext>
            </a:extLst>
          </p:cNvPr>
          <p:cNvSpPr>
            <a:spLocks noChangeArrowheads="1"/>
          </p:cNvSpPr>
          <p:nvPr/>
        </p:nvSpPr>
        <p:spPr bwMode="auto">
          <a:xfrm>
            <a:off x="3772880" y="4819584"/>
            <a:ext cx="4431320"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800" b="0" i="0" u="none" strike="noStrike" cap="none" normalizeH="0" baseline="0" dirty="0">
              <a:ln>
                <a:noFill/>
              </a:ln>
              <a:solidFill>
                <a:schemeClr val="tx1"/>
              </a:solidFill>
              <a:effectLst/>
              <a:latin typeface="Arial" panose="020B0604020202020204" pitchFamily="34" charset="0"/>
            </a:endParaRPr>
          </a:p>
          <a:p>
            <a:pPr marL="171450" marR="0" indent="-171450" eaLnBrk="0" fontAlgn="base" hangingPunct="0">
              <a:lnSpc>
                <a:spcPct val="100000"/>
              </a:lnSpc>
              <a:spcBef>
                <a:spcPct val="0"/>
              </a:spcBef>
              <a:spcAft>
                <a:spcPct val="0"/>
              </a:spcAft>
              <a:buClrTx/>
              <a:buSzTx/>
              <a:buFont typeface="Arial" panose="020B0604020202020204" pitchFamily="34" charset="0"/>
              <a:buChar char="•"/>
              <a:tabLst/>
            </a:pPr>
            <a:r>
              <a:rPr lang="fr-FR" altLang="fr-FR" sz="900" dirty="0" err="1">
                <a:latin typeface="Arial" panose="020B0604020202020204" pitchFamily="34" charset="0"/>
              </a:rPr>
              <a:t>Similar</a:t>
            </a:r>
            <a:r>
              <a:rPr lang="fr-FR" altLang="fr-FR" sz="900" dirty="0">
                <a:latin typeface="Arial" panose="020B0604020202020204" pitchFamily="34" charset="0"/>
              </a:rPr>
              <a:t> to the in-</a:t>
            </a:r>
            <a:r>
              <a:rPr lang="fr-FR" altLang="fr-FR" sz="900" dirty="0" err="1">
                <a:latin typeface="Arial" panose="020B0604020202020204" pitchFamily="34" charset="0"/>
              </a:rPr>
              <a:t>degree</a:t>
            </a:r>
            <a:r>
              <a:rPr lang="fr-FR" altLang="fr-FR" sz="900" dirty="0">
                <a:latin typeface="Arial" panose="020B0604020202020204" pitchFamily="34" charset="0"/>
              </a:rPr>
              <a:t> distribution, </a:t>
            </a:r>
            <a:r>
              <a:rPr lang="fr-FR" altLang="fr-FR" sz="900" dirty="0" err="1">
                <a:latin typeface="Arial" panose="020B0604020202020204" pitchFamily="34" charset="0"/>
              </a:rPr>
              <a:t>there</a:t>
            </a:r>
            <a:r>
              <a:rPr lang="fr-FR" altLang="fr-FR" sz="900" dirty="0">
                <a:latin typeface="Arial" panose="020B0604020202020204" pitchFamily="34" charset="0"/>
              </a:rPr>
              <a:t> are a few </a:t>
            </a:r>
            <a:r>
              <a:rPr lang="fr-FR" altLang="fr-FR" sz="900" dirty="0" err="1">
                <a:latin typeface="Arial" panose="020B0604020202020204" pitchFamily="34" charset="0"/>
              </a:rPr>
              <a:t>nodes</a:t>
            </a:r>
            <a:r>
              <a:rPr lang="fr-FR" altLang="fr-FR" sz="900" dirty="0">
                <a:latin typeface="Arial" panose="020B0604020202020204" pitchFamily="34" charset="0"/>
              </a:rPr>
              <a:t> </a:t>
            </a:r>
            <a:r>
              <a:rPr lang="fr-FR" altLang="fr-FR" sz="900" dirty="0" err="1">
                <a:latin typeface="Arial" panose="020B0604020202020204" pitchFamily="34" charset="0"/>
              </a:rPr>
              <a:t>with</a:t>
            </a:r>
            <a:r>
              <a:rPr lang="fr-FR" altLang="fr-FR" sz="900" dirty="0">
                <a:latin typeface="Arial" panose="020B0604020202020204" pitchFamily="34" charset="0"/>
              </a:rPr>
              <a:t> </a:t>
            </a:r>
            <a:r>
              <a:rPr lang="fr-FR" altLang="fr-FR" sz="900" dirty="0" err="1">
                <a:latin typeface="Arial" panose="020B0604020202020204" pitchFamily="34" charset="0"/>
              </a:rPr>
              <a:t>many</a:t>
            </a:r>
            <a:r>
              <a:rPr lang="fr-FR" altLang="fr-FR" sz="900" dirty="0">
                <a:latin typeface="Arial" panose="020B0604020202020204" pitchFamily="34" charset="0"/>
              </a:rPr>
              <a:t> </a:t>
            </a:r>
            <a:r>
              <a:rPr lang="fr-FR" altLang="fr-FR" sz="900" dirty="0" err="1">
                <a:latin typeface="Arial" panose="020B0604020202020204" pitchFamily="34" charset="0"/>
              </a:rPr>
              <a:t>outgoing</a:t>
            </a:r>
            <a:r>
              <a:rPr lang="fr-FR" altLang="fr-FR" sz="900" dirty="0">
                <a:latin typeface="Arial" panose="020B0604020202020204" pitchFamily="34" charset="0"/>
              </a:rPr>
              <a:t> connections, </a:t>
            </a:r>
            <a:r>
              <a:rPr lang="fr-FR" altLang="fr-FR" sz="900" dirty="0" err="1">
                <a:latin typeface="Arial" panose="020B0604020202020204" pitchFamily="34" charset="0"/>
              </a:rPr>
              <a:t>while</a:t>
            </a:r>
            <a:r>
              <a:rPr lang="fr-FR" altLang="fr-FR" sz="900" dirty="0">
                <a:latin typeface="Arial" panose="020B0604020202020204" pitchFamily="34" charset="0"/>
              </a:rPr>
              <a:t> the </a:t>
            </a:r>
            <a:r>
              <a:rPr lang="fr-FR" altLang="fr-FR" sz="900" dirty="0" err="1">
                <a:latin typeface="Arial" panose="020B0604020202020204" pitchFamily="34" charset="0"/>
              </a:rPr>
              <a:t>majority</a:t>
            </a:r>
            <a:r>
              <a:rPr lang="fr-FR" altLang="fr-FR" sz="900" dirty="0">
                <a:latin typeface="Arial" panose="020B0604020202020204" pitchFamily="34" charset="0"/>
              </a:rPr>
              <a:t> of </a:t>
            </a:r>
            <a:r>
              <a:rPr lang="fr-FR" altLang="fr-FR" sz="900" dirty="0" err="1">
                <a:latin typeface="Arial" panose="020B0604020202020204" pitchFamily="34" charset="0"/>
              </a:rPr>
              <a:t>nodes</a:t>
            </a:r>
            <a:r>
              <a:rPr lang="fr-FR" altLang="fr-FR" sz="900" dirty="0">
                <a:latin typeface="Arial" panose="020B0604020202020204" pitchFamily="34" charset="0"/>
              </a:rPr>
              <a:t> have </a:t>
            </a:r>
            <a:r>
              <a:rPr lang="fr-FR" altLang="fr-FR" sz="900" dirty="0" err="1">
                <a:latin typeface="Arial" panose="020B0604020202020204" pitchFamily="34" charset="0"/>
              </a:rPr>
              <a:t>only</a:t>
            </a:r>
            <a:r>
              <a:rPr lang="fr-FR" altLang="fr-FR" sz="900" dirty="0">
                <a:latin typeface="Arial" panose="020B0604020202020204" pitchFamily="34" charset="0"/>
              </a:rPr>
              <a:t> a few </a:t>
            </a:r>
            <a:r>
              <a:rPr lang="fr-FR" altLang="fr-FR" sz="900" dirty="0" err="1">
                <a:latin typeface="Arial" panose="020B0604020202020204" pitchFamily="34" charset="0"/>
              </a:rPr>
              <a:t>outgoing</a:t>
            </a:r>
            <a:r>
              <a:rPr lang="fr-FR" altLang="fr-FR" sz="900" dirty="0">
                <a:latin typeface="Arial" panose="020B0604020202020204" pitchFamily="34" charset="0"/>
              </a:rPr>
              <a:t> connections or none at all.</a:t>
            </a:r>
          </a:p>
          <a:p>
            <a:pPr marL="171450" marR="0" indent="-171450" eaLnBrk="0" fontAlgn="base" hangingPunct="0">
              <a:lnSpc>
                <a:spcPct val="100000"/>
              </a:lnSpc>
              <a:spcBef>
                <a:spcPct val="0"/>
              </a:spcBef>
              <a:spcAft>
                <a:spcPct val="0"/>
              </a:spcAft>
              <a:buClrTx/>
              <a:buSzTx/>
              <a:buFontTx/>
              <a:buChar char="•"/>
              <a:tabLst/>
            </a:pPr>
            <a:endParaRPr lang="fr-FR" altLang="fr-FR" sz="900" dirty="0">
              <a:latin typeface="Arial" panose="020B0604020202020204" pitchFamily="34" charset="0"/>
            </a:endParaRPr>
          </a:p>
          <a:p>
            <a:pPr marL="171450" marR="0" indent="-171450" eaLnBrk="0" fontAlgn="base" hangingPunct="0">
              <a:lnSpc>
                <a:spcPct val="100000"/>
              </a:lnSpc>
              <a:spcBef>
                <a:spcPct val="0"/>
              </a:spcBef>
              <a:spcAft>
                <a:spcPct val="0"/>
              </a:spcAft>
              <a:buClrTx/>
              <a:buSzTx/>
              <a:buFont typeface="Arial" panose="020B0604020202020204" pitchFamily="34" charset="0"/>
              <a:buChar char="•"/>
              <a:tabLst/>
            </a:pPr>
            <a:r>
              <a:rPr lang="fr-FR" altLang="fr-FR" sz="900" dirty="0">
                <a:latin typeface="Arial" panose="020B0604020202020204" pitchFamily="34" charset="0"/>
              </a:rPr>
              <a:t>This </a:t>
            </a:r>
            <a:r>
              <a:rPr lang="fr-FR" altLang="fr-FR" sz="900" dirty="0" err="1">
                <a:latin typeface="Arial" panose="020B0604020202020204" pitchFamily="34" charset="0"/>
              </a:rPr>
              <a:t>could</a:t>
            </a:r>
            <a:r>
              <a:rPr lang="fr-FR" altLang="fr-FR" sz="900" dirty="0">
                <a:latin typeface="Arial" panose="020B0604020202020204" pitchFamily="34" charset="0"/>
              </a:rPr>
              <a:t> </a:t>
            </a:r>
            <a:r>
              <a:rPr lang="fr-FR" altLang="fr-FR" sz="900" dirty="0" err="1">
                <a:latin typeface="Arial" panose="020B0604020202020204" pitchFamily="34" charset="0"/>
              </a:rPr>
              <a:t>mean</a:t>
            </a:r>
            <a:r>
              <a:rPr lang="fr-FR" altLang="fr-FR" sz="900" dirty="0">
                <a:latin typeface="Arial" panose="020B0604020202020204" pitchFamily="34" charset="0"/>
              </a:rPr>
              <a:t> </a:t>
            </a:r>
            <a:r>
              <a:rPr lang="fr-FR" altLang="fr-FR" sz="900" dirty="0" err="1">
                <a:latin typeface="Arial" panose="020B0604020202020204" pitchFamily="34" charset="0"/>
              </a:rPr>
              <a:t>that</a:t>
            </a:r>
            <a:r>
              <a:rPr lang="fr-FR" altLang="fr-FR" sz="900" dirty="0">
                <a:latin typeface="Arial" panose="020B0604020202020204" pitchFamily="34" charset="0"/>
              </a:rPr>
              <a:t> </a:t>
            </a:r>
            <a:r>
              <a:rPr lang="fr-FR" altLang="fr-FR" sz="900" dirty="0" err="1">
                <a:latin typeface="Arial" panose="020B0604020202020204" pitchFamily="34" charset="0"/>
              </a:rPr>
              <a:t>some</a:t>
            </a:r>
            <a:r>
              <a:rPr lang="fr-FR" altLang="fr-FR" sz="900" dirty="0">
                <a:latin typeface="Arial" panose="020B0604020202020204" pitchFamily="34" charset="0"/>
              </a:rPr>
              <a:t> </a:t>
            </a:r>
            <a:r>
              <a:rPr lang="fr-FR" altLang="fr-FR" sz="900" dirty="0" err="1">
                <a:latin typeface="Arial" panose="020B0604020202020204" pitchFamily="34" charset="0"/>
              </a:rPr>
              <a:t>nodes</a:t>
            </a:r>
            <a:r>
              <a:rPr lang="fr-FR" altLang="fr-FR" sz="900" dirty="0">
                <a:latin typeface="Arial" panose="020B0604020202020204" pitchFamily="34" charset="0"/>
              </a:rPr>
              <a:t> are active in </a:t>
            </a:r>
            <a:r>
              <a:rPr lang="fr-FR" altLang="fr-FR" sz="900" dirty="0" err="1">
                <a:latin typeface="Arial" panose="020B0604020202020204" pitchFamily="34" charset="0"/>
              </a:rPr>
              <a:t>spreading</a:t>
            </a:r>
            <a:r>
              <a:rPr lang="fr-FR" altLang="fr-FR" sz="900" dirty="0">
                <a:latin typeface="Arial" panose="020B0604020202020204" pitchFamily="34" charset="0"/>
              </a:rPr>
              <a:t> influence to </a:t>
            </a:r>
            <a:r>
              <a:rPr lang="fr-FR" altLang="fr-FR" sz="900" dirty="0" err="1">
                <a:latin typeface="Arial" panose="020B0604020202020204" pitchFamily="34" charset="0"/>
              </a:rPr>
              <a:t>others</a:t>
            </a:r>
            <a:r>
              <a:rPr lang="fr-FR" altLang="fr-FR" sz="900" dirty="0">
                <a:latin typeface="Arial" panose="020B0604020202020204" pitchFamily="34" charset="0"/>
              </a:rPr>
              <a:t>, </a:t>
            </a:r>
            <a:r>
              <a:rPr lang="fr-FR" altLang="fr-FR" sz="900" dirty="0" err="1">
                <a:latin typeface="Arial" panose="020B0604020202020204" pitchFamily="34" charset="0"/>
              </a:rPr>
              <a:t>while</a:t>
            </a:r>
            <a:r>
              <a:rPr lang="fr-FR" altLang="fr-FR" sz="900" dirty="0">
                <a:latin typeface="Arial" panose="020B0604020202020204" pitchFamily="34" charset="0"/>
              </a:rPr>
              <a:t> </a:t>
            </a:r>
            <a:r>
              <a:rPr lang="fr-FR" altLang="fr-FR" sz="900" dirty="0" err="1">
                <a:latin typeface="Arial" panose="020B0604020202020204" pitchFamily="34" charset="0"/>
              </a:rPr>
              <a:t>most</a:t>
            </a:r>
            <a:r>
              <a:rPr lang="fr-FR" altLang="fr-FR" sz="900" dirty="0">
                <a:latin typeface="Arial" panose="020B0604020202020204" pitchFamily="34" charset="0"/>
              </a:rPr>
              <a:t> </a:t>
            </a:r>
            <a:r>
              <a:rPr lang="fr-FR" altLang="fr-FR" sz="900" dirty="0" err="1">
                <a:latin typeface="Arial" panose="020B0604020202020204" pitchFamily="34" charset="0"/>
              </a:rPr>
              <a:t>nodes</a:t>
            </a:r>
            <a:r>
              <a:rPr lang="fr-FR" altLang="fr-FR" sz="900" dirty="0">
                <a:latin typeface="Arial" panose="020B0604020202020204" pitchFamily="34" charset="0"/>
              </a:rPr>
              <a:t> are passive </a:t>
            </a:r>
            <a:r>
              <a:rPr lang="fr-FR" altLang="fr-FR" sz="900" dirty="0" err="1">
                <a:latin typeface="Arial" panose="020B0604020202020204" pitchFamily="34" charset="0"/>
              </a:rPr>
              <a:t>receivers</a:t>
            </a:r>
            <a:r>
              <a:rPr lang="fr-FR" altLang="fr-FR" sz="900" dirty="0">
                <a:latin typeface="Arial" panose="020B0604020202020204" pitchFamily="34" charset="0"/>
              </a:rPr>
              <a:t>. </a:t>
            </a:r>
          </a:p>
        </p:txBody>
      </p:sp>
    </p:spTree>
    <p:extLst>
      <p:ext uri="{BB962C8B-B14F-4D97-AF65-F5344CB8AC3E}">
        <p14:creationId xmlns:p14="http://schemas.microsoft.com/office/powerpoint/2010/main" val="581118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8E5934-7367-AD02-844E-653026FDC7FF}"/>
              </a:ext>
            </a:extLst>
          </p:cNvPr>
          <p:cNvSpPr>
            <a:spLocks noGrp="1"/>
          </p:cNvSpPr>
          <p:nvPr>
            <p:ph type="title"/>
          </p:nvPr>
        </p:nvSpPr>
        <p:spPr>
          <a:xfrm>
            <a:off x="581192" y="702156"/>
            <a:ext cx="11029616" cy="791528"/>
          </a:xfrm>
        </p:spPr>
        <p:txBody>
          <a:bodyPr/>
          <a:lstStyle/>
          <a:p>
            <a:r>
              <a:rPr lang="fr-FR" dirty="0" err="1"/>
              <a:t>GePHY</a:t>
            </a:r>
            <a:r>
              <a:rPr lang="fr-FR" dirty="0"/>
              <a:t> </a:t>
            </a:r>
            <a:r>
              <a:rPr lang="fr-FR" dirty="0" err="1"/>
              <a:t>visualizations</a:t>
            </a:r>
            <a:endParaRPr lang="fr-FR" dirty="0"/>
          </a:p>
        </p:txBody>
      </p:sp>
      <p:pic>
        <p:nvPicPr>
          <p:cNvPr id="4" name="Image 3" descr="Une image contenant croquis, dessin, art, visualisation&#10;&#10;Description générée automatiquement">
            <a:extLst>
              <a:ext uri="{FF2B5EF4-FFF2-40B4-BE49-F238E27FC236}">
                <a16:creationId xmlns:a16="http://schemas.microsoft.com/office/drawing/2014/main" id="{FC347F5E-D630-384F-D7BC-EB8044DA57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3632" y="1986126"/>
            <a:ext cx="4754923" cy="3652674"/>
          </a:xfrm>
          <a:prstGeom prst="rect">
            <a:avLst/>
          </a:prstGeom>
          <a:noFill/>
          <a:ln>
            <a:noFill/>
          </a:ln>
        </p:spPr>
      </p:pic>
      <p:sp>
        <p:nvSpPr>
          <p:cNvPr id="6" name="Rectangle 1">
            <a:extLst>
              <a:ext uri="{FF2B5EF4-FFF2-40B4-BE49-F238E27FC236}">
                <a16:creationId xmlns:a16="http://schemas.microsoft.com/office/drawing/2014/main" id="{0ACAB617-822F-3B0B-C1FD-43AE695D1D46}"/>
              </a:ext>
            </a:extLst>
          </p:cNvPr>
          <p:cNvSpPr>
            <a:spLocks noChangeArrowheads="1"/>
          </p:cNvSpPr>
          <p:nvPr/>
        </p:nvSpPr>
        <p:spPr bwMode="auto">
          <a:xfrm>
            <a:off x="581192" y="1755293"/>
            <a:ext cx="102098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800" b="0" i="0" u="none" strike="noStrike" cap="none" normalizeH="0" baseline="0" dirty="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fr-FR" altLang="fr-FR" sz="800" dirty="0">
                <a:latin typeface="Arial" panose="020B0604020202020204" pitchFamily="34" charset="0"/>
              </a:rPr>
              <a:t>The </a:t>
            </a:r>
            <a:r>
              <a:rPr lang="fr-FR" altLang="fr-FR" sz="800" dirty="0" err="1">
                <a:latin typeface="Arial" panose="020B0604020202020204" pitchFamily="34" charset="0"/>
              </a:rPr>
              <a:t>red</a:t>
            </a:r>
            <a:r>
              <a:rPr lang="fr-FR" altLang="fr-FR" sz="800" dirty="0">
                <a:latin typeface="Arial" panose="020B0604020202020204" pitchFamily="34" charset="0"/>
              </a:rPr>
              <a:t> concentration in the center </a:t>
            </a:r>
            <a:r>
              <a:rPr lang="fr-FR" altLang="fr-FR" sz="800" dirty="0" err="1">
                <a:latin typeface="Arial" panose="020B0604020202020204" pitchFamily="34" charset="0"/>
              </a:rPr>
              <a:t>indicates</a:t>
            </a:r>
            <a:r>
              <a:rPr lang="fr-FR" altLang="fr-FR" sz="800" dirty="0">
                <a:latin typeface="Arial" panose="020B0604020202020204" pitchFamily="34" charset="0"/>
              </a:rPr>
              <a:t> a </a:t>
            </a:r>
            <a:r>
              <a:rPr lang="fr-FR" altLang="fr-FR" sz="800" dirty="0" err="1">
                <a:latin typeface="Arial" panose="020B0604020202020204" pitchFamily="34" charset="0"/>
              </a:rPr>
              <a:t>core</a:t>
            </a:r>
            <a:r>
              <a:rPr lang="fr-FR" altLang="fr-FR" sz="800" dirty="0">
                <a:latin typeface="Arial" panose="020B0604020202020204" pitchFamily="34" charset="0"/>
              </a:rPr>
              <a:t> group of </a:t>
            </a:r>
            <a:r>
              <a:rPr lang="fr-FR" altLang="fr-FR" sz="800" dirty="0" err="1">
                <a:latin typeface="Arial" panose="020B0604020202020204" pitchFamily="34" charset="0"/>
              </a:rPr>
              <a:t>highly</a:t>
            </a:r>
            <a:r>
              <a:rPr lang="fr-FR" altLang="fr-FR" sz="800" dirty="0">
                <a:latin typeface="Arial" panose="020B0604020202020204" pitchFamily="34" charset="0"/>
              </a:rPr>
              <a:t> </a:t>
            </a:r>
            <a:r>
              <a:rPr lang="fr-FR" altLang="fr-FR" sz="800" dirty="0" err="1">
                <a:latin typeface="Arial" panose="020B0604020202020204" pitchFamily="34" charset="0"/>
              </a:rPr>
              <a:t>connected</a:t>
            </a:r>
            <a:r>
              <a:rPr lang="fr-FR" altLang="fr-FR" sz="800" dirty="0">
                <a:latin typeface="Arial" panose="020B0604020202020204" pitchFamily="34" charset="0"/>
              </a:rPr>
              <a:t> </a:t>
            </a:r>
            <a:r>
              <a:rPr lang="fr-FR" altLang="fr-FR" sz="800" dirty="0" err="1">
                <a:latin typeface="Arial" panose="020B0604020202020204" pitchFamily="34" charset="0"/>
              </a:rPr>
              <a:t>nodes</a:t>
            </a:r>
            <a:r>
              <a:rPr lang="fr-FR" altLang="fr-FR" sz="800" dirty="0">
                <a:latin typeface="Arial" panose="020B0604020202020204" pitchFamily="34" charset="0"/>
              </a:rPr>
              <a:t>. </a:t>
            </a:r>
            <a:r>
              <a:rPr lang="fr-FR" altLang="fr-FR" sz="800" dirty="0" err="1">
                <a:latin typeface="Arial" panose="020B0604020202020204" pitchFamily="34" charset="0"/>
              </a:rPr>
              <a:t>These</a:t>
            </a:r>
            <a:r>
              <a:rPr lang="fr-FR" altLang="fr-FR" sz="800" dirty="0">
                <a:latin typeface="Arial" panose="020B0604020202020204" pitchFamily="34" charset="0"/>
              </a:rPr>
              <a:t> </a:t>
            </a:r>
            <a:r>
              <a:rPr lang="fr-FR" altLang="fr-FR" sz="800" dirty="0" err="1">
                <a:latin typeface="Arial" panose="020B0604020202020204" pitchFamily="34" charset="0"/>
              </a:rPr>
              <a:t>nodes</a:t>
            </a:r>
            <a:r>
              <a:rPr lang="fr-FR" altLang="fr-FR" sz="800" dirty="0">
                <a:latin typeface="Arial" panose="020B0604020202020204" pitchFamily="34" charset="0"/>
              </a:rPr>
              <a:t> are </a:t>
            </a:r>
            <a:r>
              <a:rPr lang="fr-FR" altLang="fr-FR" sz="800" dirty="0" err="1">
                <a:latin typeface="Arial" panose="020B0604020202020204" pitchFamily="34" charset="0"/>
              </a:rPr>
              <a:t>likely</a:t>
            </a:r>
            <a:r>
              <a:rPr lang="fr-FR" altLang="fr-FR" sz="800" dirty="0">
                <a:latin typeface="Arial" panose="020B0604020202020204" pitchFamily="34" charset="0"/>
              </a:rPr>
              <a:t> the </a:t>
            </a:r>
            <a:r>
              <a:rPr lang="fr-FR" altLang="fr-FR" sz="800" dirty="0" err="1">
                <a:latin typeface="Arial" panose="020B0604020202020204" pitchFamily="34" charset="0"/>
              </a:rPr>
              <a:t>most</a:t>
            </a:r>
            <a:r>
              <a:rPr lang="fr-FR" altLang="fr-FR" sz="800" dirty="0">
                <a:latin typeface="Arial" panose="020B0604020202020204" pitchFamily="34" charset="0"/>
              </a:rPr>
              <a:t> active in the network and </a:t>
            </a:r>
            <a:r>
              <a:rPr lang="fr-FR" altLang="fr-FR" sz="800" dirty="0" err="1">
                <a:latin typeface="Arial" panose="020B0604020202020204" pitchFamily="34" charset="0"/>
              </a:rPr>
              <a:t>may</a:t>
            </a:r>
            <a:r>
              <a:rPr lang="fr-FR" altLang="fr-FR" sz="800" dirty="0">
                <a:latin typeface="Arial" panose="020B0604020202020204" pitchFamily="34" charset="0"/>
              </a:rPr>
              <a:t> </a:t>
            </a:r>
            <a:r>
              <a:rPr lang="fr-FR" altLang="fr-FR" sz="800" dirty="0" err="1">
                <a:latin typeface="Arial" panose="020B0604020202020204" pitchFamily="34" charset="0"/>
              </a:rPr>
              <a:t>be</a:t>
            </a:r>
            <a:r>
              <a:rPr lang="fr-FR" altLang="fr-FR" sz="800" dirty="0">
                <a:latin typeface="Arial" panose="020B0604020202020204" pitchFamily="34" charset="0"/>
              </a:rPr>
              <a:t> the central figures in a </a:t>
            </a:r>
            <a:r>
              <a:rPr lang="fr-FR" altLang="fr-FR" sz="800" dirty="0" err="1">
                <a:latin typeface="Arial" panose="020B0604020202020204" pitchFamily="34" charset="0"/>
              </a:rPr>
              <a:t>voting</a:t>
            </a:r>
            <a:r>
              <a:rPr lang="fr-FR" altLang="fr-FR" sz="800" dirty="0">
                <a:latin typeface="Arial" panose="020B0604020202020204" pitchFamily="34" charset="0"/>
              </a:rPr>
              <a:t> or </a:t>
            </a:r>
            <a:r>
              <a:rPr lang="fr-FR" altLang="fr-FR" sz="800" dirty="0" err="1">
                <a:latin typeface="Arial" panose="020B0604020202020204" pitchFamily="34" charset="0"/>
              </a:rPr>
              <a:t>decision-making</a:t>
            </a:r>
            <a:r>
              <a:rPr lang="fr-FR" altLang="fr-FR" sz="800" dirty="0">
                <a:latin typeface="Arial" panose="020B0604020202020204" pitchFamily="34" charset="0"/>
              </a:rPr>
              <a:t> process.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fr-FR" altLang="fr-FR" sz="800" dirty="0">
                <a:latin typeface="Arial" panose="020B0604020202020204" pitchFamily="34" charset="0"/>
              </a:rPr>
              <a:t>The </a:t>
            </a:r>
            <a:r>
              <a:rPr lang="fr-FR" altLang="fr-FR" sz="800" dirty="0" err="1">
                <a:latin typeface="Arial" panose="020B0604020202020204" pitchFamily="34" charset="0"/>
              </a:rPr>
              <a:t>peripheral</a:t>
            </a:r>
            <a:r>
              <a:rPr lang="fr-FR" altLang="fr-FR" sz="800" dirty="0">
                <a:latin typeface="Arial" panose="020B0604020202020204" pitchFamily="34" charset="0"/>
              </a:rPr>
              <a:t> </a:t>
            </a:r>
            <a:r>
              <a:rPr lang="fr-FR" altLang="fr-FR" sz="800" dirty="0" err="1">
                <a:latin typeface="Arial" panose="020B0604020202020204" pitchFamily="34" charset="0"/>
              </a:rPr>
              <a:t>nodes</a:t>
            </a:r>
            <a:r>
              <a:rPr lang="fr-FR" altLang="fr-FR" sz="800" dirty="0">
                <a:latin typeface="Arial" panose="020B0604020202020204" pitchFamily="34" charset="0"/>
              </a:rPr>
              <a:t> </a:t>
            </a:r>
            <a:r>
              <a:rPr lang="fr-FR" altLang="fr-FR" sz="800" dirty="0" err="1">
                <a:latin typeface="Arial" panose="020B0604020202020204" pitchFamily="34" charset="0"/>
              </a:rPr>
              <a:t>that</a:t>
            </a:r>
            <a:r>
              <a:rPr lang="fr-FR" altLang="fr-FR" sz="800" dirty="0">
                <a:latin typeface="Arial" panose="020B0604020202020204" pitchFamily="34" charset="0"/>
              </a:rPr>
              <a:t> are </a:t>
            </a:r>
            <a:r>
              <a:rPr lang="fr-FR" altLang="fr-FR" sz="800" dirty="0" err="1">
                <a:latin typeface="Arial" panose="020B0604020202020204" pitchFamily="34" charset="0"/>
              </a:rPr>
              <a:t>sparsely</a:t>
            </a:r>
            <a:r>
              <a:rPr lang="fr-FR" altLang="fr-FR" sz="800" dirty="0">
                <a:latin typeface="Arial" panose="020B0604020202020204" pitchFamily="34" charset="0"/>
              </a:rPr>
              <a:t> </a:t>
            </a:r>
            <a:r>
              <a:rPr lang="fr-FR" altLang="fr-FR" sz="800" dirty="0" err="1">
                <a:latin typeface="Arial" panose="020B0604020202020204" pitchFamily="34" charset="0"/>
              </a:rPr>
              <a:t>connected</a:t>
            </a:r>
            <a:r>
              <a:rPr lang="fr-FR" altLang="fr-FR" sz="800" dirty="0">
                <a:latin typeface="Arial" panose="020B0604020202020204" pitchFamily="34" charset="0"/>
              </a:rPr>
              <a:t> to the center </a:t>
            </a:r>
            <a:r>
              <a:rPr lang="fr-FR" altLang="fr-FR" sz="800" dirty="0" err="1">
                <a:latin typeface="Arial" panose="020B0604020202020204" pitchFamily="34" charset="0"/>
              </a:rPr>
              <a:t>likely</a:t>
            </a:r>
            <a:r>
              <a:rPr lang="fr-FR" altLang="fr-FR" sz="800" dirty="0">
                <a:latin typeface="Arial" panose="020B0604020202020204" pitchFamily="34" charset="0"/>
              </a:rPr>
              <a:t> have a </a:t>
            </a:r>
            <a:r>
              <a:rPr lang="fr-FR" altLang="fr-FR" sz="800" dirty="0" err="1">
                <a:latin typeface="Arial" panose="020B0604020202020204" pitchFamily="34" charset="0"/>
              </a:rPr>
              <a:t>smaller</a:t>
            </a:r>
            <a:r>
              <a:rPr lang="fr-FR" altLang="fr-FR" sz="800" dirty="0">
                <a:latin typeface="Arial" panose="020B0604020202020204" pitchFamily="34" charset="0"/>
              </a:rPr>
              <a:t> </a:t>
            </a:r>
            <a:r>
              <a:rPr lang="fr-FR" altLang="fr-FR" sz="800" dirty="0" err="1">
                <a:latin typeface="Arial" panose="020B0604020202020204" pitchFamily="34" charset="0"/>
              </a:rPr>
              <a:t>role</a:t>
            </a:r>
            <a:r>
              <a:rPr lang="fr-FR" altLang="fr-FR" sz="800" dirty="0">
                <a:latin typeface="Arial" panose="020B0604020202020204" pitchFamily="34" charset="0"/>
              </a:rPr>
              <a:t> or influence </a:t>
            </a:r>
            <a:r>
              <a:rPr lang="fr-FR" altLang="fr-FR" sz="800" dirty="0" err="1">
                <a:latin typeface="Arial" panose="020B0604020202020204" pitchFamily="34" charset="0"/>
              </a:rPr>
              <a:t>within</a:t>
            </a:r>
            <a:r>
              <a:rPr lang="fr-FR" altLang="fr-FR" sz="800" dirty="0">
                <a:latin typeface="Arial" panose="020B0604020202020204" pitchFamily="34" charset="0"/>
              </a:rPr>
              <a:t> the network. </a:t>
            </a:r>
          </a:p>
        </p:txBody>
      </p:sp>
      <p:sp>
        <p:nvSpPr>
          <p:cNvPr id="7" name="Rectangle 2">
            <a:extLst>
              <a:ext uri="{FF2B5EF4-FFF2-40B4-BE49-F238E27FC236}">
                <a16:creationId xmlns:a16="http://schemas.microsoft.com/office/drawing/2014/main" id="{9E3F80D1-0648-D956-78A9-43B9D1081E4B}"/>
              </a:ext>
            </a:extLst>
          </p:cNvPr>
          <p:cNvSpPr>
            <a:spLocks noChangeArrowheads="1"/>
          </p:cNvSpPr>
          <p:nvPr/>
        </p:nvSpPr>
        <p:spPr bwMode="auto">
          <a:xfrm>
            <a:off x="5158555" y="2324681"/>
            <a:ext cx="698264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800" b="0" i="0" u="none" strike="noStrike" cap="none" normalizeH="0" baseline="0" dirty="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fr-FR" altLang="fr-FR" sz="800" dirty="0" err="1">
                <a:latin typeface="Arial" panose="020B0604020202020204" pitchFamily="34" charset="0"/>
              </a:rPr>
              <a:t>Nodes</a:t>
            </a:r>
            <a:r>
              <a:rPr lang="fr-FR" altLang="fr-FR" sz="800" dirty="0">
                <a:latin typeface="Arial" panose="020B0604020202020204" pitchFamily="34" charset="0"/>
              </a:rPr>
              <a:t> at the center of the graph are </a:t>
            </a:r>
            <a:r>
              <a:rPr lang="fr-FR" altLang="fr-FR" sz="800" dirty="0" err="1">
                <a:latin typeface="Arial" panose="020B0604020202020204" pitchFamily="34" charset="0"/>
              </a:rPr>
              <a:t>well-connected</a:t>
            </a:r>
            <a:r>
              <a:rPr lang="fr-FR" altLang="fr-FR" sz="800" dirty="0">
                <a:latin typeface="Arial" panose="020B0604020202020204" pitchFamily="34" charset="0"/>
              </a:rPr>
              <a:t>, </a:t>
            </a:r>
            <a:r>
              <a:rPr lang="fr-FR" altLang="fr-FR" sz="800" dirty="0" err="1">
                <a:latin typeface="Arial" panose="020B0604020202020204" pitchFamily="34" charset="0"/>
              </a:rPr>
              <a:t>likely</a:t>
            </a:r>
            <a:r>
              <a:rPr lang="fr-FR" altLang="fr-FR" sz="800" dirty="0">
                <a:latin typeface="Arial" panose="020B0604020202020204" pitchFamily="34" charset="0"/>
              </a:rPr>
              <a:t> </a:t>
            </a:r>
            <a:r>
              <a:rPr lang="fr-FR" altLang="fr-FR" sz="800" dirty="0" err="1">
                <a:latin typeface="Arial" panose="020B0604020202020204" pitchFamily="34" charset="0"/>
              </a:rPr>
              <a:t>with</a:t>
            </a:r>
            <a:r>
              <a:rPr lang="fr-FR" altLang="fr-FR" sz="800" dirty="0">
                <a:latin typeface="Arial" panose="020B0604020202020204" pitchFamily="34" charset="0"/>
              </a:rPr>
              <a:t> high in-</a:t>
            </a:r>
            <a:r>
              <a:rPr lang="fr-FR" altLang="fr-FR" sz="800" dirty="0" err="1">
                <a:latin typeface="Arial" panose="020B0604020202020204" pitchFamily="34" charset="0"/>
              </a:rPr>
              <a:t>degrees</a:t>
            </a:r>
            <a:r>
              <a:rPr lang="fr-FR" altLang="fr-FR" sz="800" dirty="0">
                <a:latin typeface="Arial" panose="020B0604020202020204" pitchFamily="34" charset="0"/>
              </a:rPr>
              <a:t> and out-</a:t>
            </a:r>
            <a:r>
              <a:rPr lang="fr-FR" altLang="fr-FR" sz="800" dirty="0" err="1">
                <a:latin typeface="Arial" panose="020B0604020202020204" pitchFamily="34" charset="0"/>
              </a:rPr>
              <a:t>degrees</a:t>
            </a:r>
            <a:r>
              <a:rPr lang="fr-FR" altLang="fr-FR" sz="800" dirty="0">
                <a:latin typeface="Arial" panose="020B0604020202020204" pitchFamily="34" charset="0"/>
              </a:rPr>
              <a:t>. This </a:t>
            </a:r>
            <a:r>
              <a:rPr lang="fr-FR" altLang="fr-FR" sz="800" dirty="0" err="1">
                <a:latin typeface="Arial" panose="020B0604020202020204" pitchFamily="34" charset="0"/>
              </a:rPr>
              <a:t>means</a:t>
            </a:r>
            <a:r>
              <a:rPr lang="fr-FR" altLang="fr-FR" sz="800" dirty="0">
                <a:latin typeface="Arial" panose="020B0604020202020204" pitchFamily="34" charset="0"/>
              </a:rPr>
              <a:t> </a:t>
            </a:r>
            <a:r>
              <a:rPr lang="fr-FR" altLang="fr-FR" sz="800" dirty="0" err="1">
                <a:latin typeface="Arial" panose="020B0604020202020204" pitchFamily="34" charset="0"/>
              </a:rPr>
              <a:t>they</a:t>
            </a:r>
            <a:r>
              <a:rPr lang="fr-FR" altLang="fr-FR" sz="800" dirty="0">
                <a:latin typeface="Arial" panose="020B0604020202020204" pitchFamily="34" charset="0"/>
              </a:rPr>
              <a:t> </a:t>
            </a:r>
            <a:r>
              <a:rPr lang="fr-FR" altLang="fr-FR" sz="800" dirty="0" err="1">
                <a:latin typeface="Arial" panose="020B0604020202020204" pitchFamily="34" charset="0"/>
              </a:rPr>
              <a:t>either</a:t>
            </a:r>
            <a:r>
              <a:rPr lang="fr-FR" altLang="fr-FR" sz="800" dirty="0">
                <a:latin typeface="Arial" panose="020B0604020202020204" pitchFamily="34" charset="0"/>
              </a:rPr>
              <a:t> </a:t>
            </a:r>
            <a:r>
              <a:rPr lang="fr-FR" altLang="fr-FR" sz="800" dirty="0" err="1">
                <a:latin typeface="Arial" panose="020B0604020202020204" pitchFamily="34" charset="0"/>
              </a:rPr>
              <a:t>receive</a:t>
            </a:r>
            <a:r>
              <a:rPr lang="fr-FR" altLang="fr-FR" sz="800" dirty="0">
                <a:latin typeface="Arial" panose="020B0604020202020204" pitchFamily="34" charset="0"/>
              </a:rPr>
              <a:t> a lot of input or </a:t>
            </a:r>
            <a:r>
              <a:rPr lang="fr-FR" altLang="fr-FR" sz="800" dirty="0" err="1">
                <a:latin typeface="Arial" panose="020B0604020202020204" pitchFamily="34" charset="0"/>
              </a:rPr>
              <a:t>they</a:t>
            </a:r>
            <a:r>
              <a:rPr lang="fr-FR" altLang="fr-FR" sz="800" dirty="0">
                <a:latin typeface="Arial" panose="020B0604020202020204" pitchFamily="34" charset="0"/>
              </a:rPr>
              <a:t> </a:t>
            </a:r>
            <a:r>
              <a:rPr lang="fr-FR" altLang="fr-FR" sz="800" dirty="0" err="1">
                <a:latin typeface="Arial" panose="020B0604020202020204" pitchFamily="34" charset="0"/>
              </a:rPr>
              <a:t>actively</a:t>
            </a:r>
            <a:r>
              <a:rPr lang="fr-FR" altLang="fr-FR" sz="800" dirty="0">
                <a:latin typeface="Arial" panose="020B0604020202020204" pitchFamily="34" charset="0"/>
              </a:rPr>
              <a:t> influence </a:t>
            </a:r>
            <a:r>
              <a:rPr lang="fr-FR" altLang="fr-FR" sz="800" dirty="0" err="1">
                <a:latin typeface="Arial" panose="020B0604020202020204" pitchFamily="34" charset="0"/>
              </a:rPr>
              <a:t>other</a:t>
            </a:r>
            <a:r>
              <a:rPr lang="fr-FR" altLang="fr-FR" sz="800" dirty="0">
                <a:latin typeface="Arial" panose="020B0604020202020204" pitchFamily="34" charset="0"/>
              </a:rPr>
              <a:t> </a:t>
            </a:r>
            <a:r>
              <a:rPr lang="fr-FR" altLang="fr-FR" sz="800" dirty="0" err="1">
                <a:latin typeface="Arial" panose="020B0604020202020204" pitchFamily="34" charset="0"/>
              </a:rPr>
              <a:t>nodes</a:t>
            </a:r>
            <a:r>
              <a:rPr lang="fr-FR" altLang="fr-FR" sz="800" dirty="0">
                <a:latin typeface="Arial" panose="020B0604020202020204" pitchFamily="34" charset="0"/>
              </a:rPr>
              <a: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fr-FR" altLang="fr-FR" sz="800" dirty="0">
                <a:latin typeface="Arial" panose="020B0604020202020204" pitchFamily="34" charset="0"/>
              </a:rPr>
              <a:t>The </a:t>
            </a:r>
            <a:r>
              <a:rPr lang="fr-FR" altLang="fr-FR" sz="800" dirty="0" err="1">
                <a:latin typeface="Arial" panose="020B0604020202020204" pitchFamily="34" charset="0"/>
              </a:rPr>
              <a:t>nodes</a:t>
            </a:r>
            <a:r>
              <a:rPr lang="fr-FR" altLang="fr-FR" sz="800" dirty="0">
                <a:latin typeface="Arial" panose="020B0604020202020204" pitchFamily="34" charset="0"/>
              </a:rPr>
              <a:t> </a:t>
            </a:r>
            <a:r>
              <a:rPr lang="fr-FR" altLang="fr-FR" sz="800" dirty="0" err="1">
                <a:latin typeface="Arial" panose="020B0604020202020204" pitchFamily="34" charset="0"/>
              </a:rPr>
              <a:t>located</a:t>
            </a:r>
            <a:r>
              <a:rPr lang="fr-FR" altLang="fr-FR" sz="800" dirty="0">
                <a:latin typeface="Arial" panose="020B0604020202020204" pitchFamily="34" charset="0"/>
              </a:rPr>
              <a:t> on the </a:t>
            </a:r>
            <a:r>
              <a:rPr lang="fr-FR" altLang="fr-FR" sz="800" dirty="0" err="1">
                <a:latin typeface="Arial" panose="020B0604020202020204" pitchFamily="34" charset="0"/>
              </a:rPr>
              <a:t>outer</a:t>
            </a:r>
            <a:r>
              <a:rPr lang="fr-FR" altLang="fr-FR" sz="800" dirty="0">
                <a:latin typeface="Arial" panose="020B0604020202020204" pitchFamily="34" charset="0"/>
              </a:rPr>
              <a:t> ring are more </a:t>
            </a:r>
            <a:r>
              <a:rPr lang="fr-FR" altLang="fr-FR" sz="800" dirty="0" err="1">
                <a:latin typeface="Arial" panose="020B0604020202020204" pitchFamily="34" charset="0"/>
              </a:rPr>
              <a:t>sparsely</a:t>
            </a:r>
            <a:r>
              <a:rPr lang="fr-FR" altLang="fr-FR" sz="800" dirty="0">
                <a:latin typeface="Arial" panose="020B0604020202020204" pitchFamily="34" charset="0"/>
              </a:rPr>
              <a:t> </a:t>
            </a:r>
            <a:r>
              <a:rPr lang="fr-FR" altLang="fr-FR" sz="800" dirty="0" err="1">
                <a:latin typeface="Arial" panose="020B0604020202020204" pitchFamily="34" charset="0"/>
              </a:rPr>
              <a:t>connected</a:t>
            </a:r>
            <a:r>
              <a:rPr lang="fr-FR" altLang="fr-FR" sz="800" dirty="0">
                <a:latin typeface="Arial" panose="020B0604020202020204" pitchFamily="34" charset="0"/>
              </a:rPr>
              <a:t>, </a:t>
            </a:r>
            <a:r>
              <a:rPr lang="fr-FR" altLang="fr-FR" sz="800" dirty="0" err="1">
                <a:latin typeface="Arial" panose="020B0604020202020204" pitchFamily="34" charset="0"/>
              </a:rPr>
              <a:t>likely</a:t>
            </a:r>
            <a:r>
              <a:rPr lang="fr-FR" altLang="fr-FR" sz="800" dirty="0">
                <a:latin typeface="Arial" panose="020B0604020202020204" pitchFamily="34" charset="0"/>
              </a:rPr>
              <a:t> </a:t>
            </a:r>
            <a:r>
              <a:rPr lang="fr-FR" altLang="fr-FR" sz="800" dirty="0" err="1">
                <a:latin typeface="Arial" panose="020B0604020202020204" pitchFamily="34" charset="0"/>
              </a:rPr>
              <a:t>with</a:t>
            </a:r>
            <a:r>
              <a:rPr lang="fr-FR" altLang="fr-FR" sz="800" dirty="0">
                <a:latin typeface="Arial" panose="020B0604020202020204" pitchFamily="34" charset="0"/>
              </a:rPr>
              <a:t> </a:t>
            </a:r>
            <a:r>
              <a:rPr lang="fr-FR" altLang="fr-FR" sz="800" dirty="0" err="1">
                <a:latin typeface="Arial" panose="020B0604020202020204" pitchFamily="34" charset="0"/>
              </a:rPr>
              <a:t>lower</a:t>
            </a:r>
            <a:r>
              <a:rPr lang="fr-FR" altLang="fr-FR" sz="800" dirty="0">
                <a:latin typeface="Arial" panose="020B0604020202020204" pitchFamily="34" charset="0"/>
              </a:rPr>
              <a:t> </a:t>
            </a:r>
            <a:r>
              <a:rPr lang="fr-FR" altLang="fr-FR" sz="800" dirty="0" err="1">
                <a:latin typeface="Arial" panose="020B0604020202020204" pitchFamily="34" charset="0"/>
              </a:rPr>
              <a:t>degrees</a:t>
            </a:r>
            <a:r>
              <a:rPr lang="fr-FR" altLang="fr-FR" sz="800" dirty="0">
                <a:latin typeface="Arial" panose="020B0604020202020204" pitchFamily="34" charset="0"/>
              </a:rPr>
              <a:t>. </a:t>
            </a:r>
            <a:r>
              <a:rPr lang="fr-FR" altLang="fr-FR" sz="800" dirty="0" err="1">
                <a:latin typeface="Arial" panose="020B0604020202020204" pitchFamily="34" charset="0"/>
              </a:rPr>
              <a:t>These</a:t>
            </a:r>
            <a:r>
              <a:rPr lang="fr-FR" altLang="fr-FR" sz="800" dirty="0">
                <a:latin typeface="Arial" panose="020B0604020202020204" pitchFamily="34" charset="0"/>
              </a:rPr>
              <a:t> </a:t>
            </a:r>
            <a:r>
              <a:rPr lang="fr-FR" altLang="fr-FR" sz="800" dirty="0" err="1">
                <a:latin typeface="Arial" panose="020B0604020202020204" pitchFamily="34" charset="0"/>
              </a:rPr>
              <a:t>nodes</a:t>
            </a:r>
            <a:r>
              <a:rPr lang="fr-FR" altLang="fr-FR" sz="800" dirty="0">
                <a:latin typeface="Arial" panose="020B0604020202020204" pitchFamily="34" charset="0"/>
              </a:rPr>
              <a:t> </a:t>
            </a:r>
            <a:r>
              <a:rPr lang="fr-FR" altLang="fr-FR" sz="800" dirty="0" err="1">
                <a:latin typeface="Arial" panose="020B0604020202020204" pitchFamily="34" charset="0"/>
              </a:rPr>
              <a:t>may</a:t>
            </a:r>
            <a:r>
              <a:rPr lang="fr-FR" altLang="fr-FR" sz="800" dirty="0">
                <a:latin typeface="Arial" panose="020B0604020202020204" pitchFamily="34" charset="0"/>
              </a:rPr>
              <a:t> </a:t>
            </a:r>
            <a:r>
              <a:rPr lang="fr-FR" altLang="fr-FR" sz="800" dirty="0" err="1">
                <a:latin typeface="Arial" panose="020B0604020202020204" pitchFamily="34" charset="0"/>
              </a:rPr>
              <a:t>be</a:t>
            </a:r>
            <a:r>
              <a:rPr lang="fr-FR" altLang="fr-FR" sz="800" dirty="0">
                <a:latin typeface="Arial" panose="020B0604020202020204" pitchFamily="34" charset="0"/>
              </a:rPr>
              <a:t> inactive or marginal participants in the </a:t>
            </a:r>
            <a:r>
              <a:rPr lang="fr-FR" altLang="fr-FR" sz="800" dirty="0" err="1">
                <a:latin typeface="Arial" panose="020B0604020202020204" pitchFamily="34" charset="0"/>
              </a:rPr>
              <a:t>overall</a:t>
            </a:r>
            <a:r>
              <a:rPr lang="fr-FR" altLang="fr-FR" sz="800" dirty="0">
                <a:latin typeface="Arial" panose="020B0604020202020204" pitchFamily="34" charset="0"/>
              </a:rPr>
              <a:t> </a:t>
            </a:r>
            <a:r>
              <a:rPr lang="fr-FR" altLang="fr-FR" sz="800" dirty="0" err="1">
                <a:latin typeface="Arial" panose="020B0604020202020204" pitchFamily="34" charset="0"/>
              </a:rPr>
              <a:t>dynamics</a:t>
            </a:r>
            <a:r>
              <a:rPr lang="fr-FR" altLang="fr-FR" sz="800" dirty="0">
                <a:latin typeface="Arial" panose="020B0604020202020204" pitchFamily="34" charset="0"/>
              </a:rPr>
              <a:t> of the network. </a:t>
            </a:r>
          </a:p>
        </p:txBody>
      </p:sp>
      <p:sp>
        <p:nvSpPr>
          <p:cNvPr id="10" name="ZoneTexte 9">
            <a:extLst>
              <a:ext uri="{FF2B5EF4-FFF2-40B4-BE49-F238E27FC236}">
                <a16:creationId xmlns:a16="http://schemas.microsoft.com/office/drawing/2014/main" id="{67033410-AA9D-FFD2-B07C-8E719EF0E071}"/>
              </a:ext>
            </a:extLst>
          </p:cNvPr>
          <p:cNvSpPr txBox="1"/>
          <p:nvPr/>
        </p:nvSpPr>
        <p:spPr>
          <a:xfrm>
            <a:off x="5158555" y="3032567"/>
            <a:ext cx="6096000" cy="830997"/>
          </a:xfrm>
          <a:prstGeom prst="rect">
            <a:avLst/>
          </a:prstGeom>
          <a:noFill/>
        </p:spPr>
        <p:txBody>
          <a:bodyPr wrap="square">
            <a:spAutoFit/>
          </a:bodyPr>
          <a:lstStyle/>
          <a:p>
            <a:pPr marL="171450" indent="-171450">
              <a:buFont typeface="Arial" panose="020B0604020202020204" pitchFamily="34" charset="0"/>
              <a:buChar char="•"/>
            </a:pPr>
            <a:r>
              <a:rPr lang="en-US" sz="800" dirty="0">
                <a:latin typeface="Arial" panose="020B0604020202020204" pitchFamily="34" charset="0"/>
              </a:rPr>
              <a:t>The nodes linking the dense core to the more peripheral sections might serve as bridge nodes, connecting otherwise disconnected parts of the network. These nodes help maintain the flow of influence and connections between different components.</a:t>
            </a:r>
          </a:p>
          <a:p>
            <a:pPr marL="171450" indent="-171450">
              <a:buFont typeface="Arial" panose="020B0604020202020204" pitchFamily="34" charset="0"/>
              <a:buChar char="•"/>
            </a:pPr>
            <a:r>
              <a:rPr lang="en-US" sz="800" dirty="0">
                <a:latin typeface="Arial" panose="020B0604020202020204" pitchFamily="34" charset="0"/>
              </a:rPr>
              <a:t>The centrality of the red cluster likely indicates that a small number of nodes play a significant role in controlling or directing the flow of information or influence across the network. This is typical in voting networks, where a few key players dominate decision-making</a:t>
            </a:r>
            <a:r>
              <a:rPr lang="en-US" sz="800" dirty="0"/>
              <a:t>.</a:t>
            </a:r>
            <a:endParaRPr lang="fr-FR" sz="800" dirty="0">
              <a:latin typeface="Arial" panose="020B0604020202020204" pitchFamily="34" charset="0"/>
            </a:endParaRPr>
          </a:p>
        </p:txBody>
      </p:sp>
    </p:spTree>
    <p:extLst>
      <p:ext uri="{BB962C8B-B14F-4D97-AF65-F5344CB8AC3E}">
        <p14:creationId xmlns:p14="http://schemas.microsoft.com/office/powerpoint/2010/main" val="1473663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texte, capture d’écran, nombre, ligne&#10;&#10;Description générée automatiquement">
            <a:extLst>
              <a:ext uri="{FF2B5EF4-FFF2-40B4-BE49-F238E27FC236}">
                <a16:creationId xmlns:a16="http://schemas.microsoft.com/office/drawing/2014/main" id="{C947F34D-93AA-03C4-A746-CA43C282E2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98500"/>
            <a:ext cx="3086100" cy="2057400"/>
          </a:xfrm>
          <a:prstGeom prst="rect">
            <a:avLst/>
          </a:prstGeom>
          <a:noFill/>
          <a:ln>
            <a:noFill/>
          </a:ln>
        </p:spPr>
      </p:pic>
      <p:pic>
        <p:nvPicPr>
          <p:cNvPr id="5" name="Image 4" descr="Une image contenant texte, capture d’écran, nombre, ligne&#10;&#10;Description générée automatiquement">
            <a:extLst>
              <a:ext uri="{FF2B5EF4-FFF2-40B4-BE49-F238E27FC236}">
                <a16:creationId xmlns:a16="http://schemas.microsoft.com/office/drawing/2014/main" id="{72E0368C-BD8D-5308-B66E-AB9E1E2F017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551" y="2747433"/>
            <a:ext cx="3168650" cy="2112433"/>
          </a:xfrm>
          <a:prstGeom prst="rect">
            <a:avLst/>
          </a:prstGeom>
          <a:noFill/>
          <a:ln>
            <a:noFill/>
          </a:ln>
        </p:spPr>
      </p:pic>
      <p:pic>
        <p:nvPicPr>
          <p:cNvPr id="6" name="Image 5" descr="Une image contenant texte, capture d’écran, nombre, ligne&#10;&#10;Description générée automatiquement">
            <a:extLst>
              <a:ext uri="{FF2B5EF4-FFF2-40B4-BE49-F238E27FC236}">
                <a16:creationId xmlns:a16="http://schemas.microsoft.com/office/drawing/2014/main" id="{BC4A4760-2159-E1B8-23EC-04A2E6AC76B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351" y="4745567"/>
            <a:ext cx="3168650" cy="2112433"/>
          </a:xfrm>
          <a:prstGeom prst="rect">
            <a:avLst/>
          </a:prstGeom>
          <a:noFill/>
          <a:ln>
            <a:noFill/>
          </a:ln>
        </p:spPr>
      </p:pic>
      <p:sp>
        <p:nvSpPr>
          <p:cNvPr id="7" name="ZoneTexte 6">
            <a:extLst>
              <a:ext uri="{FF2B5EF4-FFF2-40B4-BE49-F238E27FC236}">
                <a16:creationId xmlns:a16="http://schemas.microsoft.com/office/drawing/2014/main" id="{828C1E71-00BB-8F5D-A988-8B70AE110EFA}"/>
              </a:ext>
            </a:extLst>
          </p:cNvPr>
          <p:cNvSpPr txBox="1"/>
          <p:nvPr/>
        </p:nvSpPr>
        <p:spPr>
          <a:xfrm>
            <a:off x="3479800" y="889000"/>
            <a:ext cx="6737350" cy="1107996"/>
          </a:xfrm>
          <a:prstGeom prst="rect">
            <a:avLst/>
          </a:prstGeom>
          <a:noFill/>
        </p:spPr>
        <p:txBody>
          <a:bodyPr wrap="square" rtlCol="0">
            <a:spAutoFit/>
          </a:bodyPr>
          <a:lstStyle/>
          <a:p>
            <a:pPr marL="171450" indent="-171450" eaLnBrk="0" fontAlgn="base" hangingPunct="0">
              <a:spcBef>
                <a:spcPct val="0"/>
              </a:spcBef>
              <a:spcAft>
                <a:spcPct val="0"/>
              </a:spcAft>
              <a:buFont typeface="Arial" panose="020B0604020202020204" pitchFamily="34" charset="0"/>
              <a:buChar char="•"/>
            </a:pPr>
            <a:r>
              <a:rPr lang="en-US" sz="1100" dirty="0">
                <a:latin typeface="Arial" panose="020B0604020202020204" pitchFamily="34" charset="0"/>
              </a:rPr>
              <a:t>Betweenness centrality measures the number of shortest paths that pass through a node. In the graph, we see that most nodes have very low betweenness centrality, with only a few nodes having higher values.</a:t>
            </a:r>
          </a:p>
          <a:p>
            <a:pPr marL="171450" indent="-171450" eaLnBrk="0" fontAlgn="base" hangingPunct="0">
              <a:spcBef>
                <a:spcPct val="0"/>
              </a:spcBef>
              <a:spcAft>
                <a:spcPct val="0"/>
              </a:spcAft>
              <a:buFont typeface="Arial" panose="020B0604020202020204" pitchFamily="34" charset="0"/>
              <a:buChar char="•"/>
            </a:pPr>
            <a:r>
              <a:rPr lang="en-US" sz="1100" dirty="0">
                <a:latin typeface="Arial" panose="020B0604020202020204" pitchFamily="34" charset="0"/>
              </a:rPr>
              <a:t>The distribution shows a few highly central nodes that play critical roles in connecting different parts of the network. These nodes act as bridges and are important for maintaining communication and interaction across the network.</a:t>
            </a:r>
            <a:endParaRPr lang="fr-FR" sz="1100" dirty="0">
              <a:latin typeface="Arial" panose="020B0604020202020204" pitchFamily="34" charset="0"/>
            </a:endParaRPr>
          </a:p>
        </p:txBody>
      </p:sp>
      <p:sp>
        <p:nvSpPr>
          <p:cNvPr id="8" name="Rectangle 1">
            <a:extLst>
              <a:ext uri="{FF2B5EF4-FFF2-40B4-BE49-F238E27FC236}">
                <a16:creationId xmlns:a16="http://schemas.microsoft.com/office/drawing/2014/main" id="{1E6DD652-2BB8-1003-5145-210EC9E713AE}"/>
              </a:ext>
            </a:extLst>
          </p:cNvPr>
          <p:cNvSpPr>
            <a:spLocks noChangeArrowheads="1"/>
          </p:cNvSpPr>
          <p:nvPr/>
        </p:nvSpPr>
        <p:spPr bwMode="auto">
          <a:xfrm>
            <a:off x="3479800" y="2756527"/>
            <a:ext cx="673735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100" b="0" i="0" u="none" strike="noStrike" cap="none" normalizeH="0" baseline="0" dirty="0">
              <a:ln>
                <a:noFill/>
              </a:ln>
              <a:solidFill>
                <a:schemeClr val="tx1"/>
              </a:solidFill>
              <a:effectLst/>
              <a:latin typeface="Arial" panose="020B0604020202020204" pitchFamily="34" charset="0"/>
            </a:endParaRPr>
          </a:p>
          <a:p>
            <a:pPr marL="171450" indent="-171450" eaLnBrk="0" fontAlgn="base" hangingPunct="0">
              <a:spcBef>
                <a:spcPct val="0"/>
              </a:spcBef>
              <a:spcAft>
                <a:spcPct val="0"/>
              </a:spcAft>
              <a:buFont typeface="Arial" panose="020B0604020202020204" pitchFamily="34" charset="0"/>
              <a:buChar char="•"/>
            </a:pPr>
            <a:r>
              <a:rPr lang="fr-FR" altLang="fr-FR" sz="1100" dirty="0" err="1">
                <a:latin typeface="Arial" panose="020B0604020202020204" pitchFamily="34" charset="0"/>
              </a:rPr>
              <a:t>Closeness</a:t>
            </a:r>
            <a:r>
              <a:rPr lang="fr-FR" altLang="fr-FR" sz="1100" dirty="0">
                <a:latin typeface="Arial" panose="020B0604020202020204" pitchFamily="34" charset="0"/>
              </a:rPr>
              <a:t> </a:t>
            </a:r>
            <a:r>
              <a:rPr lang="fr-FR" altLang="fr-FR" sz="1100" dirty="0" err="1">
                <a:latin typeface="Arial" panose="020B0604020202020204" pitchFamily="34" charset="0"/>
              </a:rPr>
              <a:t>centrality</a:t>
            </a:r>
            <a:r>
              <a:rPr lang="fr-FR" altLang="fr-FR" sz="1100" dirty="0">
                <a:latin typeface="Arial" panose="020B0604020202020204" pitchFamily="34" charset="0"/>
              </a:rPr>
              <a:t> </a:t>
            </a:r>
            <a:r>
              <a:rPr lang="fr-FR" altLang="fr-FR" sz="1100" dirty="0" err="1">
                <a:latin typeface="Arial" panose="020B0604020202020204" pitchFamily="34" charset="0"/>
              </a:rPr>
              <a:t>reflects</a:t>
            </a:r>
            <a:r>
              <a:rPr lang="fr-FR" altLang="fr-FR" sz="1100" dirty="0">
                <a:latin typeface="Arial" panose="020B0604020202020204" pitchFamily="34" charset="0"/>
              </a:rPr>
              <a:t> how close a </a:t>
            </a:r>
            <a:r>
              <a:rPr lang="fr-FR" altLang="fr-FR" sz="1100" dirty="0" err="1">
                <a:latin typeface="Arial" panose="020B0604020202020204" pitchFamily="34" charset="0"/>
              </a:rPr>
              <a:t>node</a:t>
            </a:r>
            <a:r>
              <a:rPr lang="fr-FR" altLang="fr-FR" sz="1100" dirty="0">
                <a:latin typeface="Arial" panose="020B0604020202020204" pitchFamily="34" charset="0"/>
              </a:rPr>
              <a:t> </a:t>
            </a:r>
            <a:r>
              <a:rPr lang="fr-FR" altLang="fr-FR" sz="1100" dirty="0" err="1">
                <a:latin typeface="Arial" panose="020B0604020202020204" pitchFamily="34" charset="0"/>
              </a:rPr>
              <a:t>is</a:t>
            </a:r>
            <a:r>
              <a:rPr lang="fr-FR" altLang="fr-FR" sz="1100" dirty="0">
                <a:latin typeface="Arial" panose="020B0604020202020204" pitchFamily="34" charset="0"/>
              </a:rPr>
              <a:t> to all </a:t>
            </a:r>
            <a:r>
              <a:rPr lang="fr-FR" altLang="fr-FR" sz="1100" dirty="0" err="1">
                <a:latin typeface="Arial" panose="020B0604020202020204" pitchFamily="34" charset="0"/>
              </a:rPr>
              <a:t>other</a:t>
            </a:r>
            <a:r>
              <a:rPr lang="fr-FR" altLang="fr-FR" sz="1100" dirty="0">
                <a:latin typeface="Arial" panose="020B0604020202020204" pitchFamily="34" charset="0"/>
              </a:rPr>
              <a:t> </a:t>
            </a:r>
            <a:r>
              <a:rPr lang="fr-FR" altLang="fr-FR" sz="1100" dirty="0" err="1">
                <a:latin typeface="Arial" panose="020B0604020202020204" pitchFamily="34" charset="0"/>
              </a:rPr>
              <a:t>nodes</a:t>
            </a:r>
            <a:r>
              <a:rPr lang="fr-FR" altLang="fr-FR" sz="1100" dirty="0">
                <a:latin typeface="Arial" panose="020B0604020202020204" pitchFamily="34" charset="0"/>
              </a:rPr>
              <a:t> in the network, </a:t>
            </a:r>
            <a:r>
              <a:rPr lang="fr-FR" altLang="fr-FR" sz="1100" dirty="0" err="1">
                <a:latin typeface="Arial" panose="020B0604020202020204" pitchFamily="34" charset="0"/>
              </a:rPr>
              <a:t>meaning</a:t>
            </a:r>
            <a:r>
              <a:rPr lang="fr-FR" altLang="fr-FR" sz="1100" dirty="0">
                <a:latin typeface="Arial" panose="020B0604020202020204" pitchFamily="34" charset="0"/>
              </a:rPr>
              <a:t> the </a:t>
            </a:r>
            <a:r>
              <a:rPr lang="fr-FR" altLang="fr-FR" sz="1100" dirty="0" err="1">
                <a:latin typeface="Arial" panose="020B0604020202020204" pitchFamily="34" charset="0"/>
              </a:rPr>
              <a:t>average</a:t>
            </a:r>
            <a:r>
              <a:rPr lang="fr-FR" altLang="fr-FR" sz="1100" dirty="0">
                <a:latin typeface="Arial" panose="020B0604020202020204" pitchFamily="34" charset="0"/>
              </a:rPr>
              <a:t> </a:t>
            </a:r>
            <a:r>
              <a:rPr lang="fr-FR" altLang="fr-FR" sz="1100" dirty="0" err="1">
                <a:latin typeface="Arial" panose="020B0604020202020204" pitchFamily="34" charset="0"/>
              </a:rPr>
              <a:t>shortest</a:t>
            </a:r>
            <a:r>
              <a:rPr lang="fr-FR" altLang="fr-FR" sz="1100" dirty="0">
                <a:latin typeface="Arial" panose="020B0604020202020204" pitchFamily="34" charset="0"/>
              </a:rPr>
              <a:t> </a:t>
            </a:r>
            <a:r>
              <a:rPr lang="fr-FR" altLang="fr-FR" sz="1100" dirty="0" err="1">
                <a:latin typeface="Arial" panose="020B0604020202020204" pitchFamily="34" charset="0"/>
              </a:rPr>
              <a:t>path</a:t>
            </a:r>
            <a:r>
              <a:rPr lang="fr-FR" altLang="fr-FR" sz="1100" dirty="0">
                <a:latin typeface="Arial" panose="020B0604020202020204" pitchFamily="34" charset="0"/>
              </a:rPr>
              <a:t> </a:t>
            </a:r>
            <a:r>
              <a:rPr lang="fr-FR" altLang="fr-FR" sz="1100" dirty="0" err="1">
                <a:latin typeface="Arial" panose="020B0604020202020204" pitchFamily="34" charset="0"/>
              </a:rPr>
              <a:t>length</a:t>
            </a:r>
            <a:r>
              <a:rPr lang="fr-FR" altLang="fr-FR" sz="1100" dirty="0">
                <a:latin typeface="Arial" panose="020B0604020202020204" pitchFamily="34" charset="0"/>
              </a:rPr>
              <a:t> to all </a:t>
            </a:r>
            <a:r>
              <a:rPr lang="fr-FR" altLang="fr-FR" sz="1100" dirty="0" err="1">
                <a:latin typeface="Arial" panose="020B0604020202020204" pitchFamily="34" charset="0"/>
              </a:rPr>
              <a:t>other</a:t>
            </a:r>
            <a:r>
              <a:rPr lang="fr-FR" altLang="fr-FR" sz="1100" dirty="0">
                <a:latin typeface="Arial" panose="020B0604020202020204" pitchFamily="34" charset="0"/>
              </a:rPr>
              <a:t> </a:t>
            </a:r>
            <a:r>
              <a:rPr lang="fr-FR" altLang="fr-FR" sz="1100" dirty="0" err="1">
                <a:latin typeface="Arial" panose="020B0604020202020204" pitchFamily="34" charset="0"/>
              </a:rPr>
              <a:t>nodes</a:t>
            </a:r>
            <a:r>
              <a:rPr lang="fr-FR" altLang="fr-FR" sz="1100" dirty="0">
                <a:latin typeface="Arial" panose="020B0604020202020204" pitchFamily="34" charset="0"/>
              </a:rPr>
              <a:t>.</a:t>
            </a:r>
          </a:p>
          <a:p>
            <a:pPr marL="171450" indent="-171450" eaLnBrk="0" fontAlgn="base" hangingPunct="0">
              <a:spcBef>
                <a:spcPct val="0"/>
              </a:spcBef>
              <a:spcAft>
                <a:spcPct val="0"/>
              </a:spcAft>
              <a:buFont typeface="Arial" panose="020B0604020202020204" pitchFamily="34" charset="0"/>
              <a:buChar char="•"/>
            </a:pPr>
            <a:r>
              <a:rPr lang="fr-FR" altLang="fr-FR" sz="1100" dirty="0">
                <a:latin typeface="Arial" panose="020B0604020202020204" pitchFamily="34" charset="0"/>
              </a:rPr>
              <a:t>The graph </a:t>
            </a:r>
            <a:r>
              <a:rPr lang="fr-FR" altLang="fr-FR" sz="1100" dirty="0" err="1">
                <a:latin typeface="Arial" panose="020B0604020202020204" pitchFamily="34" charset="0"/>
              </a:rPr>
              <a:t>indicates</a:t>
            </a:r>
            <a:r>
              <a:rPr lang="fr-FR" altLang="fr-FR" sz="1100" dirty="0">
                <a:latin typeface="Arial" panose="020B0604020202020204" pitchFamily="34" charset="0"/>
              </a:rPr>
              <a:t> </a:t>
            </a:r>
            <a:r>
              <a:rPr lang="fr-FR" altLang="fr-FR" sz="1100" dirty="0" err="1">
                <a:latin typeface="Arial" panose="020B0604020202020204" pitchFamily="34" charset="0"/>
              </a:rPr>
              <a:t>that</a:t>
            </a:r>
            <a:r>
              <a:rPr lang="fr-FR" altLang="fr-FR" sz="1100" dirty="0">
                <a:latin typeface="Arial" panose="020B0604020202020204" pitchFamily="34" charset="0"/>
              </a:rPr>
              <a:t> </a:t>
            </a:r>
            <a:r>
              <a:rPr lang="fr-FR" altLang="fr-FR" sz="1100" dirty="0" err="1">
                <a:latin typeface="Arial" panose="020B0604020202020204" pitchFamily="34" charset="0"/>
              </a:rPr>
              <a:t>most</a:t>
            </a:r>
            <a:r>
              <a:rPr lang="fr-FR" altLang="fr-FR" sz="1100" dirty="0">
                <a:latin typeface="Arial" panose="020B0604020202020204" pitchFamily="34" charset="0"/>
              </a:rPr>
              <a:t> </a:t>
            </a:r>
            <a:r>
              <a:rPr lang="fr-FR" altLang="fr-FR" sz="1100" dirty="0" err="1">
                <a:latin typeface="Arial" panose="020B0604020202020204" pitchFamily="34" charset="0"/>
              </a:rPr>
              <a:t>nodes</a:t>
            </a:r>
            <a:r>
              <a:rPr lang="fr-FR" altLang="fr-FR" sz="1100" dirty="0">
                <a:latin typeface="Arial" panose="020B0604020202020204" pitchFamily="34" charset="0"/>
              </a:rPr>
              <a:t> have </a:t>
            </a:r>
            <a:r>
              <a:rPr lang="fr-FR" altLang="fr-FR" sz="1100" dirty="0" err="1">
                <a:latin typeface="Arial" panose="020B0604020202020204" pitchFamily="34" charset="0"/>
              </a:rPr>
              <a:t>low</a:t>
            </a:r>
            <a:r>
              <a:rPr lang="fr-FR" altLang="fr-FR" sz="1100" dirty="0">
                <a:latin typeface="Arial" panose="020B0604020202020204" pitchFamily="34" charset="0"/>
              </a:rPr>
              <a:t> or </a:t>
            </a:r>
            <a:r>
              <a:rPr lang="fr-FR" altLang="fr-FR" sz="1100" dirty="0" err="1">
                <a:latin typeface="Arial" panose="020B0604020202020204" pitchFamily="34" charset="0"/>
              </a:rPr>
              <a:t>near-zero</a:t>
            </a:r>
            <a:r>
              <a:rPr lang="fr-FR" altLang="fr-FR" sz="1100" dirty="0">
                <a:latin typeface="Arial" panose="020B0604020202020204" pitchFamily="34" charset="0"/>
              </a:rPr>
              <a:t> </a:t>
            </a:r>
            <a:r>
              <a:rPr lang="fr-FR" altLang="fr-FR" sz="1100" dirty="0" err="1">
                <a:latin typeface="Arial" panose="020B0604020202020204" pitchFamily="34" charset="0"/>
              </a:rPr>
              <a:t>closeness</a:t>
            </a:r>
            <a:r>
              <a:rPr lang="fr-FR" altLang="fr-FR" sz="1100" dirty="0">
                <a:latin typeface="Arial" panose="020B0604020202020204" pitchFamily="34" charset="0"/>
              </a:rPr>
              <a:t> </a:t>
            </a:r>
            <a:r>
              <a:rPr lang="fr-FR" altLang="fr-FR" sz="1100" dirty="0" err="1">
                <a:latin typeface="Arial" panose="020B0604020202020204" pitchFamily="34" charset="0"/>
              </a:rPr>
              <a:t>centrality</a:t>
            </a:r>
            <a:r>
              <a:rPr lang="fr-FR" altLang="fr-FR" sz="1100" dirty="0">
                <a:latin typeface="Arial" panose="020B0604020202020204" pitchFamily="34" charset="0"/>
              </a:rPr>
              <a:t>, </a:t>
            </a:r>
            <a:r>
              <a:rPr lang="fr-FR" altLang="fr-FR" sz="1100" dirty="0" err="1">
                <a:latin typeface="Arial" panose="020B0604020202020204" pitchFamily="34" charset="0"/>
              </a:rPr>
              <a:t>with</a:t>
            </a:r>
            <a:r>
              <a:rPr lang="fr-FR" altLang="fr-FR" sz="1100" dirty="0">
                <a:latin typeface="Arial" panose="020B0604020202020204" pitchFamily="34" charset="0"/>
              </a:rPr>
              <a:t> </a:t>
            </a:r>
            <a:r>
              <a:rPr lang="fr-FR" altLang="fr-FR" sz="1100" dirty="0" err="1">
                <a:latin typeface="Arial" panose="020B0604020202020204" pitchFamily="34" charset="0"/>
              </a:rPr>
              <a:t>only</a:t>
            </a:r>
            <a:r>
              <a:rPr lang="fr-FR" altLang="fr-FR" sz="1100" dirty="0">
                <a:latin typeface="Arial" panose="020B0604020202020204" pitchFamily="34" charset="0"/>
              </a:rPr>
              <a:t> a few </a:t>
            </a:r>
            <a:r>
              <a:rPr lang="fr-FR" altLang="fr-FR" sz="1100" dirty="0" err="1">
                <a:latin typeface="Arial" panose="020B0604020202020204" pitchFamily="34" charset="0"/>
              </a:rPr>
              <a:t>nodes</a:t>
            </a:r>
            <a:r>
              <a:rPr lang="fr-FR" altLang="fr-FR" sz="1100" dirty="0">
                <a:latin typeface="Arial" panose="020B0604020202020204" pitchFamily="34" charset="0"/>
              </a:rPr>
              <a:t> close to 1 or </a:t>
            </a:r>
            <a:r>
              <a:rPr lang="fr-FR" altLang="fr-FR" sz="1100" dirty="0" err="1">
                <a:latin typeface="Arial" panose="020B0604020202020204" pitchFamily="34" charset="0"/>
              </a:rPr>
              <a:t>slightly</a:t>
            </a:r>
            <a:r>
              <a:rPr lang="fr-FR" altLang="fr-FR" sz="1100" dirty="0">
                <a:latin typeface="Arial" panose="020B0604020202020204" pitchFamily="34" charset="0"/>
              </a:rPr>
              <a:t> </a:t>
            </a:r>
            <a:r>
              <a:rPr lang="fr-FR" altLang="fr-FR" sz="1100" dirty="0" err="1">
                <a:latin typeface="Arial" panose="020B0604020202020204" pitchFamily="34" charset="0"/>
              </a:rPr>
              <a:t>above</a:t>
            </a:r>
            <a:r>
              <a:rPr lang="fr-FR" altLang="fr-FR" sz="1100" dirty="0">
                <a:latin typeface="Arial" panose="020B0604020202020204" pitchFamily="34" charset="0"/>
              </a:rPr>
              <a:t>. </a:t>
            </a:r>
          </a:p>
          <a:p>
            <a:pPr marL="171450" indent="-171450" eaLnBrk="0" fontAlgn="base" hangingPunct="0">
              <a:spcBef>
                <a:spcPct val="0"/>
              </a:spcBef>
              <a:spcAft>
                <a:spcPct val="0"/>
              </a:spcAft>
              <a:buFont typeface="Arial" panose="020B0604020202020204" pitchFamily="34" charset="0"/>
              <a:buChar char="•"/>
            </a:pPr>
            <a:r>
              <a:rPr lang="en-US" sz="1100" dirty="0">
                <a:latin typeface="Arial" panose="020B0604020202020204" pitchFamily="34" charset="0"/>
              </a:rPr>
              <a:t>The majority of nodes are not central in terms of proximity to others, while a few nodes are well-positioned in terms of communication (closer to other nodes, reducing the number of steps to reach any node).</a:t>
            </a:r>
            <a:endParaRPr lang="fr-FR" altLang="fr-FR" sz="1100" dirty="0">
              <a:latin typeface="Arial" panose="020B0604020202020204" pitchFamily="34" charset="0"/>
            </a:endParaRPr>
          </a:p>
        </p:txBody>
      </p:sp>
      <p:sp>
        <p:nvSpPr>
          <p:cNvPr id="9" name="Rectangle 2">
            <a:extLst>
              <a:ext uri="{FF2B5EF4-FFF2-40B4-BE49-F238E27FC236}">
                <a16:creationId xmlns:a16="http://schemas.microsoft.com/office/drawing/2014/main" id="{64F8C560-E6F7-E3DC-2495-5B2503CDACC2}"/>
              </a:ext>
            </a:extLst>
          </p:cNvPr>
          <p:cNvSpPr>
            <a:spLocks noChangeArrowheads="1"/>
          </p:cNvSpPr>
          <p:nvPr/>
        </p:nvSpPr>
        <p:spPr bwMode="auto">
          <a:xfrm>
            <a:off x="3479800" y="4660929"/>
            <a:ext cx="690245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100" b="0" i="0" u="none" strike="noStrike" cap="none" normalizeH="0" baseline="0" dirty="0">
              <a:ln>
                <a:noFill/>
              </a:ln>
              <a:solidFill>
                <a:schemeClr val="tx1"/>
              </a:solidFill>
              <a:effectLst/>
              <a:latin typeface="Arial" panose="020B0604020202020204" pitchFamily="34" charset="0"/>
            </a:endParaRPr>
          </a:p>
          <a:p>
            <a:pPr marL="171450" indent="-171450" eaLnBrk="0" fontAlgn="base" hangingPunct="0">
              <a:spcBef>
                <a:spcPct val="0"/>
              </a:spcBef>
              <a:spcAft>
                <a:spcPct val="0"/>
              </a:spcAft>
              <a:buFont typeface="Arial" panose="020B0604020202020204" pitchFamily="34" charset="0"/>
              <a:buChar char="•"/>
            </a:pPr>
            <a:r>
              <a:rPr lang="fr-FR" altLang="fr-FR" sz="1100" dirty="0" err="1">
                <a:latin typeface="Arial" panose="020B0604020202020204" pitchFamily="34" charset="0"/>
              </a:rPr>
              <a:t>Harmonic</a:t>
            </a:r>
            <a:r>
              <a:rPr lang="fr-FR" altLang="fr-FR" sz="1100" dirty="0">
                <a:latin typeface="Arial" panose="020B0604020202020204" pitchFamily="34" charset="0"/>
              </a:rPr>
              <a:t> </a:t>
            </a:r>
            <a:r>
              <a:rPr lang="fr-FR" altLang="fr-FR" sz="1100" dirty="0" err="1">
                <a:latin typeface="Arial" panose="020B0604020202020204" pitchFamily="34" charset="0"/>
              </a:rPr>
              <a:t>closeness</a:t>
            </a:r>
            <a:r>
              <a:rPr lang="fr-FR" altLang="fr-FR" sz="1100" dirty="0">
                <a:latin typeface="Arial" panose="020B0604020202020204" pitchFamily="34" charset="0"/>
              </a:rPr>
              <a:t> </a:t>
            </a:r>
            <a:r>
              <a:rPr lang="fr-FR" altLang="fr-FR" sz="1100" dirty="0" err="1">
                <a:latin typeface="Arial" panose="020B0604020202020204" pitchFamily="34" charset="0"/>
              </a:rPr>
              <a:t>centrality</a:t>
            </a:r>
            <a:r>
              <a:rPr lang="fr-FR" altLang="fr-FR" sz="1100" dirty="0">
                <a:latin typeface="Arial" panose="020B0604020202020204" pitchFamily="34" charset="0"/>
              </a:rPr>
              <a:t> </a:t>
            </a:r>
            <a:r>
              <a:rPr lang="fr-FR" altLang="fr-FR" sz="1100" dirty="0" err="1">
                <a:latin typeface="Arial" panose="020B0604020202020204" pitchFamily="34" charset="0"/>
              </a:rPr>
              <a:t>is</a:t>
            </a:r>
            <a:r>
              <a:rPr lang="fr-FR" altLang="fr-FR" sz="1100" dirty="0">
                <a:latin typeface="Arial" panose="020B0604020202020204" pitchFamily="34" charset="0"/>
              </a:rPr>
              <a:t> a variant </a:t>
            </a:r>
            <a:r>
              <a:rPr lang="fr-FR" altLang="fr-FR" sz="1100" dirty="0" err="1">
                <a:latin typeface="Arial" panose="020B0604020202020204" pitchFamily="34" charset="0"/>
              </a:rPr>
              <a:t>that</a:t>
            </a:r>
            <a:r>
              <a:rPr lang="fr-FR" altLang="fr-FR" sz="1100" dirty="0">
                <a:latin typeface="Arial" panose="020B0604020202020204" pitchFamily="34" charset="0"/>
              </a:rPr>
              <a:t> </a:t>
            </a:r>
            <a:r>
              <a:rPr lang="fr-FR" altLang="fr-FR" sz="1100" dirty="0" err="1">
                <a:latin typeface="Arial" panose="020B0604020202020204" pitchFamily="34" charset="0"/>
              </a:rPr>
              <a:t>emphasizes</a:t>
            </a:r>
            <a:r>
              <a:rPr lang="fr-FR" altLang="fr-FR" sz="1100" dirty="0">
                <a:latin typeface="Arial" panose="020B0604020202020204" pitchFamily="34" charset="0"/>
              </a:rPr>
              <a:t> </a:t>
            </a:r>
            <a:r>
              <a:rPr lang="fr-FR" altLang="fr-FR" sz="1100" dirty="0" err="1">
                <a:latin typeface="Arial" panose="020B0604020202020204" pitchFamily="34" charset="0"/>
              </a:rPr>
              <a:t>closer</a:t>
            </a:r>
            <a:r>
              <a:rPr lang="fr-FR" altLang="fr-FR" sz="1100" dirty="0">
                <a:latin typeface="Arial" panose="020B0604020202020204" pitchFamily="34" charset="0"/>
              </a:rPr>
              <a:t> </a:t>
            </a:r>
            <a:r>
              <a:rPr lang="fr-FR" altLang="fr-FR" sz="1100" dirty="0" err="1">
                <a:latin typeface="Arial" panose="020B0604020202020204" pitchFamily="34" charset="0"/>
              </a:rPr>
              <a:t>nodes</a:t>
            </a:r>
            <a:r>
              <a:rPr lang="fr-FR" altLang="fr-FR" sz="1100" dirty="0">
                <a:latin typeface="Arial" panose="020B0604020202020204" pitchFamily="34" charset="0"/>
              </a:rPr>
              <a:t> more, </a:t>
            </a:r>
            <a:r>
              <a:rPr lang="fr-FR" altLang="fr-FR" sz="1100" dirty="0" err="1">
                <a:latin typeface="Arial" panose="020B0604020202020204" pitchFamily="34" charset="0"/>
              </a:rPr>
              <a:t>penalizing</a:t>
            </a:r>
            <a:r>
              <a:rPr lang="fr-FR" altLang="fr-FR" sz="1100" dirty="0">
                <a:latin typeface="Arial" panose="020B0604020202020204" pitchFamily="34" charset="0"/>
              </a:rPr>
              <a:t> </a:t>
            </a:r>
            <a:r>
              <a:rPr lang="fr-FR" altLang="fr-FR" sz="1100" dirty="0" err="1">
                <a:latin typeface="Arial" panose="020B0604020202020204" pitchFamily="34" charset="0"/>
              </a:rPr>
              <a:t>those</a:t>
            </a:r>
            <a:r>
              <a:rPr lang="fr-FR" altLang="fr-FR" sz="1100" dirty="0">
                <a:latin typeface="Arial" panose="020B0604020202020204" pitchFamily="34" charset="0"/>
              </a:rPr>
              <a:t> </a:t>
            </a:r>
            <a:r>
              <a:rPr lang="fr-FR" altLang="fr-FR" sz="1100" dirty="0" err="1">
                <a:latin typeface="Arial" panose="020B0604020202020204" pitchFamily="34" charset="0"/>
              </a:rPr>
              <a:t>that</a:t>
            </a:r>
            <a:r>
              <a:rPr lang="fr-FR" altLang="fr-FR" sz="1100" dirty="0">
                <a:latin typeface="Arial" panose="020B0604020202020204" pitchFamily="34" charset="0"/>
              </a:rPr>
              <a:t> are </a:t>
            </a:r>
            <a:r>
              <a:rPr lang="fr-FR" altLang="fr-FR" sz="1100" dirty="0" err="1">
                <a:latin typeface="Arial" panose="020B0604020202020204" pitchFamily="34" charset="0"/>
              </a:rPr>
              <a:t>farther</a:t>
            </a:r>
            <a:r>
              <a:rPr lang="fr-FR" altLang="fr-FR" sz="1100" dirty="0">
                <a:latin typeface="Arial" panose="020B0604020202020204" pitchFamily="34" charset="0"/>
              </a:rPr>
              <a:t> </a:t>
            </a:r>
            <a:r>
              <a:rPr lang="fr-FR" altLang="fr-FR" sz="1100" dirty="0" err="1">
                <a:latin typeface="Arial" panose="020B0604020202020204" pitchFamily="34" charset="0"/>
              </a:rPr>
              <a:t>away</a:t>
            </a:r>
            <a:r>
              <a:rPr lang="fr-FR" altLang="fr-FR" sz="1100" dirty="0">
                <a:latin typeface="Arial" panose="020B0604020202020204" pitchFamily="34" charset="0"/>
              </a:rPr>
              <a:t>. It </a:t>
            </a:r>
            <a:r>
              <a:rPr lang="fr-FR" altLang="fr-FR" sz="1100" dirty="0" err="1">
                <a:latin typeface="Arial" panose="020B0604020202020204" pitchFamily="34" charset="0"/>
              </a:rPr>
              <a:t>works</a:t>
            </a:r>
            <a:r>
              <a:rPr lang="fr-FR" altLang="fr-FR" sz="1100" dirty="0">
                <a:latin typeface="Arial" panose="020B0604020202020204" pitchFamily="34" charset="0"/>
              </a:rPr>
              <a:t> </a:t>
            </a:r>
            <a:r>
              <a:rPr lang="fr-FR" altLang="fr-FR" sz="1100" dirty="0" err="1">
                <a:latin typeface="Arial" panose="020B0604020202020204" pitchFamily="34" charset="0"/>
              </a:rPr>
              <a:t>similarly</a:t>
            </a:r>
            <a:r>
              <a:rPr lang="fr-FR" altLang="fr-FR" sz="1100" dirty="0">
                <a:latin typeface="Arial" panose="020B0604020202020204" pitchFamily="34" charset="0"/>
              </a:rPr>
              <a:t> to </a:t>
            </a:r>
            <a:r>
              <a:rPr lang="fr-FR" altLang="fr-FR" sz="1100" dirty="0" err="1">
                <a:latin typeface="Arial" panose="020B0604020202020204" pitchFamily="34" charset="0"/>
              </a:rPr>
              <a:t>closeness</a:t>
            </a:r>
            <a:r>
              <a:rPr lang="fr-FR" altLang="fr-FR" sz="1100" dirty="0">
                <a:latin typeface="Arial" panose="020B0604020202020204" pitchFamily="34" charset="0"/>
              </a:rPr>
              <a:t> </a:t>
            </a:r>
            <a:r>
              <a:rPr lang="fr-FR" altLang="fr-FR" sz="1100" dirty="0" err="1">
                <a:latin typeface="Arial" panose="020B0604020202020204" pitchFamily="34" charset="0"/>
              </a:rPr>
              <a:t>centrality</a:t>
            </a:r>
            <a:r>
              <a:rPr lang="fr-FR" altLang="fr-FR" sz="1100" dirty="0">
                <a:latin typeface="Arial" panose="020B0604020202020204" pitchFamily="34" charset="0"/>
              </a:rPr>
              <a:t> but </a:t>
            </a:r>
            <a:r>
              <a:rPr lang="fr-FR" altLang="fr-FR" sz="1100" dirty="0" err="1">
                <a:latin typeface="Arial" panose="020B0604020202020204" pitchFamily="34" charset="0"/>
              </a:rPr>
              <a:t>adjusts</a:t>
            </a:r>
            <a:r>
              <a:rPr lang="fr-FR" altLang="fr-FR" sz="1100" dirty="0">
                <a:latin typeface="Arial" panose="020B0604020202020204" pitchFamily="34" charset="0"/>
              </a:rPr>
              <a:t> for the </a:t>
            </a:r>
            <a:r>
              <a:rPr lang="fr-FR" altLang="fr-FR" sz="1100" dirty="0" err="1">
                <a:latin typeface="Arial" panose="020B0604020202020204" pitchFamily="34" charset="0"/>
              </a:rPr>
              <a:t>network’s</a:t>
            </a:r>
            <a:r>
              <a:rPr lang="fr-FR" altLang="fr-FR" sz="1100" dirty="0">
                <a:latin typeface="Arial" panose="020B0604020202020204" pitchFamily="34" charset="0"/>
              </a:rPr>
              <a:t> structure.</a:t>
            </a:r>
          </a:p>
          <a:p>
            <a:pPr marL="171450" indent="-171450" eaLnBrk="0" fontAlgn="base" hangingPunct="0">
              <a:spcBef>
                <a:spcPct val="0"/>
              </a:spcBef>
              <a:spcAft>
                <a:spcPct val="0"/>
              </a:spcAft>
              <a:buFont typeface="Arial" panose="020B0604020202020204" pitchFamily="34" charset="0"/>
              <a:buChar char="•"/>
            </a:pPr>
            <a:r>
              <a:rPr lang="fr-FR" altLang="fr-FR" sz="1100" dirty="0" err="1">
                <a:latin typeface="Arial" panose="020B0604020202020204" pitchFamily="34" charset="0"/>
              </a:rPr>
              <a:t>Similar</a:t>
            </a:r>
            <a:r>
              <a:rPr lang="fr-FR" altLang="fr-FR" sz="1100" dirty="0">
                <a:latin typeface="Arial" panose="020B0604020202020204" pitchFamily="34" charset="0"/>
              </a:rPr>
              <a:t> to the </a:t>
            </a:r>
            <a:r>
              <a:rPr lang="fr-FR" altLang="fr-FR" sz="1100" dirty="0" err="1">
                <a:latin typeface="Arial" panose="020B0604020202020204" pitchFamily="34" charset="0"/>
              </a:rPr>
              <a:t>closeness</a:t>
            </a:r>
            <a:r>
              <a:rPr lang="fr-FR" altLang="fr-FR" sz="1100" dirty="0">
                <a:latin typeface="Arial" panose="020B0604020202020204" pitchFamily="34" charset="0"/>
              </a:rPr>
              <a:t> </a:t>
            </a:r>
            <a:r>
              <a:rPr lang="fr-FR" altLang="fr-FR" sz="1100" dirty="0" err="1">
                <a:latin typeface="Arial" panose="020B0604020202020204" pitchFamily="34" charset="0"/>
              </a:rPr>
              <a:t>centrality</a:t>
            </a:r>
            <a:r>
              <a:rPr lang="fr-FR" altLang="fr-FR" sz="1100" dirty="0">
                <a:latin typeface="Arial" panose="020B0604020202020204" pitchFamily="34" charset="0"/>
              </a:rPr>
              <a:t> distribution, </a:t>
            </a:r>
            <a:r>
              <a:rPr lang="fr-FR" altLang="fr-FR" sz="1100" dirty="0" err="1">
                <a:latin typeface="Arial" panose="020B0604020202020204" pitchFamily="34" charset="0"/>
              </a:rPr>
              <a:t>it</a:t>
            </a:r>
            <a:r>
              <a:rPr lang="fr-FR" altLang="fr-FR" sz="1100" dirty="0">
                <a:latin typeface="Arial" panose="020B0604020202020204" pitchFamily="34" charset="0"/>
              </a:rPr>
              <a:t> shows </a:t>
            </a:r>
            <a:r>
              <a:rPr lang="fr-FR" altLang="fr-FR" sz="1100" dirty="0" err="1">
                <a:latin typeface="Arial" panose="020B0604020202020204" pitchFamily="34" charset="0"/>
              </a:rPr>
              <a:t>that</a:t>
            </a:r>
            <a:r>
              <a:rPr lang="fr-FR" altLang="fr-FR" sz="1100" dirty="0">
                <a:latin typeface="Arial" panose="020B0604020202020204" pitchFamily="34" charset="0"/>
              </a:rPr>
              <a:t> </a:t>
            </a:r>
            <a:r>
              <a:rPr lang="fr-FR" altLang="fr-FR" sz="1100" dirty="0" err="1">
                <a:latin typeface="Arial" panose="020B0604020202020204" pitchFamily="34" charset="0"/>
              </a:rPr>
              <a:t>most</a:t>
            </a:r>
            <a:r>
              <a:rPr lang="fr-FR" altLang="fr-FR" sz="1100" dirty="0">
                <a:latin typeface="Arial" panose="020B0604020202020204" pitchFamily="34" charset="0"/>
              </a:rPr>
              <a:t> </a:t>
            </a:r>
            <a:r>
              <a:rPr lang="fr-FR" altLang="fr-FR" sz="1100" dirty="0" err="1">
                <a:latin typeface="Arial" panose="020B0604020202020204" pitchFamily="34" charset="0"/>
              </a:rPr>
              <a:t>nodes</a:t>
            </a:r>
            <a:r>
              <a:rPr lang="fr-FR" altLang="fr-FR" sz="1100" dirty="0">
                <a:latin typeface="Arial" panose="020B0604020202020204" pitchFamily="34" charset="0"/>
              </a:rPr>
              <a:t> have </a:t>
            </a:r>
            <a:r>
              <a:rPr lang="fr-FR" altLang="fr-FR" sz="1100" dirty="0" err="1">
                <a:latin typeface="Arial" panose="020B0604020202020204" pitchFamily="34" charset="0"/>
              </a:rPr>
              <a:t>low</a:t>
            </a:r>
            <a:r>
              <a:rPr lang="fr-FR" altLang="fr-FR" sz="1100" dirty="0">
                <a:latin typeface="Arial" panose="020B0604020202020204" pitchFamily="34" charset="0"/>
              </a:rPr>
              <a:t> </a:t>
            </a:r>
            <a:r>
              <a:rPr lang="fr-FR" altLang="fr-FR" sz="1100" dirty="0" err="1">
                <a:latin typeface="Arial" panose="020B0604020202020204" pitchFamily="34" charset="0"/>
              </a:rPr>
              <a:t>harmonic</a:t>
            </a:r>
            <a:r>
              <a:rPr lang="fr-FR" altLang="fr-FR" sz="1100" dirty="0">
                <a:latin typeface="Arial" panose="020B0604020202020204" pitchFamily="34" charset="0"/>
              </a:rPr>
              <a:t> </a:t>
            </a:r>
            <a:r>
              <a:rPr lang="fr-FR" altLang="fr-FR" sz="1100" dirty="0" err="1">
                <a:latin typeface="Arial" panose="020B0604020202020204" pitchFamily="34" charset="0"/>
              </a:rPr>
              <a:t>closeness</a:t>
            </a:r>
            <a:r>
              <a:rPr lang="fr-FR" altLang="fr-FR" sz="1100" dirty="0">
                <a:latin typeface="Arial" panose="020B0604020202020204" pitchFamily="34" charset="0"/>
              </a:rPr>
              <a:t> </a:t>
            </a:r>
            <a:r>
              <a:rPr lang="fr-FR" altLang="fr-FR" sz="1100" dirty="0" err="1">
                <a:latin typeface="Arial" panose="020B0604020202020204" pitchFamily="34" charset="0"/>
              </a:rPr>
              <a:t>centrality</a:t>
            </a:r>
            <a:r>
              <a:rPr lang="fr-FR" altLang="fr-FR" sz="1100" dirty="0">
                <a:latin typeface="Arial" panose="020B0604020202020204" pitchFamily="34" charset="0"/>
              </a:rPr>
              <a:t>, and a few have high values.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fr-FR" altLang="fr-FR" sz="1100" dirty="0">
                <a:latin typeface="Arial" panose="020B0604020202020204" pitchFamily="34" charset="0"/>
              </a:rPr>
              <a:t>This </a:t>
            </a:r>
            <a:r>
              <a:rPr lang="fr-FR" altLang="fr-FR" sz="1100" dirty="0" err="1">
                <a:latin typeface="Arial" panose="020B0604020202020204" pitchFamily="34" charset="0"/>
              </a:rPr>
              <a:t>reinforces</a:t>
            </a:r>
            <a:r>
              <a:rPr lang="fr-FR" altLang="fr-FR" sz="1100" dirty="0">
                <a:latin typeface="Arial" panose="020B0604020202020204" pitchFamily="34" charset="0"/>
              </a:rPr>
              <a:t> the </a:t>
            </a:r>
            <a:r>
              <a:rPr lang="fr-FR" altLang="fr-FR" sz="1100" dirty="0" err="1">
                <a:latin typeface="Arial" panose="020B0604020202020204" pitchFamily="34" charset="0"/>
              </a:rPr>
              <a:t>idea</a:t>
            </a:r>
            <a:r>
              <a:rPr lang="fr-FR" altLang="fr-FR" sz="1100" dirty="0">
                <a:latin typeface="Arial" panose="020B0604020202020204" pitchFamily="34" charset="0"/>
              </a:rPr>
              <a:t> </a:t>
            </a:r>
            <a:r>
              <a:rPr lang="fr-FR" altLang="fr-FR" sz="1100" dirty="0" err="1">
                <a:latin typeface="Arial" panose="020B0604020202020204" pitchFamily="34" charset="0"/>
              </a:rPr>
              <a:t>that</a:t>
            </a:r>
            <a:r>
              <a:rPr lang="fr-FR" altLang="fr-FR" sz="1100" dirty="0">
                <a:latin typeface="Arial" panose="020B0604020202020204" pitchFamily="34" charset="0"/>
              </a:rPr>
              <a:t> a </a:t>
            </a:r>
            <a:r>
              <a:rPr lang="fr-FR" altLang="fr-FR" sz="1100" dirty="0" err="1">
                <a:latin typeface="Arial" panose="020B0604020202020204" pitchFamily="34" charset="0"/>
              </a:rPr>
              <a:t>small</a:t>
            </a:r>
            <a:r>
              <a:rPr lang="fr-FR" altLang="fr-FR" sz="1100" dirty="0">
                <a:latin typeface="Arial" panose="020B0604020202020204" pitchFamily="34" charset="0"/>
              </a:rPr>
              <a:t> </a:t>
            </a:r>
            <a:r>
              <a:rPr lang="fr-FR" altLang="fr-FR" sz="1100" dirty="0" err="1">
                <a:latin typeface="Arial" panose="020B0604020202020204" pitchFamily="34" charset="0"/>
              </a:rPr>
              <a:t>subset</a:t>
            </a:r>
            <a:r>
              <a:rPr lang="fr-FR" altLang="fr-FR" sz="1100" dirty="0">
                <a:latin typeface="Arial" panose="020B0604020202020204" pitchFamily="34" charset="0"/>
              </a:rPr>
              <a:t> of </a:t>
            </a:r>
            <a:r>
              <a:rPr lang="fr-FR" altLang="fr-FR" sz="1100" dirty="0" err="1">
                <a:latin typeface="Arial" panose="020B0604020202020204" pitchFamily="34" charset="0"/>
              </a:rPr>
              <a:t>nodes</a:t>
            </a:r>
            <a:r>
              <a:rPr lang="fr-FR" altLang="fr-FR" sz="1100" dirty="0">
                <a:latin typeface="Arial" panose="020B0604020202020204" pitchFamily="34" charset="0"/>
              </a:rPr>
              <a:t> </a:t>
            </a:r>
            <a:r>
              <a:rPr lang="fr-FR" altLang="fr-FR" sz="1100" dirty="0" err="1">
                <a:latin typeface="Arial" panose="020B0604020202020204" pitchFamily="34" charset="0"/>
              </a:rPr>
              <a:t>is</a:t>
            </a:r>
            <a:r>
              <a:rPr lang="fr-FR" altLang="fr-FR" sz="1100" dirty="0">
                <a:latin typeface="Arial" panose="020B0604020202020204" pitchFamily="34" charset="0"/>
              </a:rPr>
              <a:t> </a:t>
            </a:r>
            <a:r>
              <a:rPr lang="fr-FR" altLang="fr-FR" sz="1100" dirty="0" err="1">
                <a:latin typeface="Arial" panose="020B0604020202020204" pitchFamily="34" charset="0"/>
              </a:rPr>
              <a:t>positioned</a:t>
            </a:r>
            <a:r>
              <a:rPr lang="fr-FR" altLang="fr-FR" sz="1100" dirty="0">
                <a:latin typeface="Arial" panose="020B0604020202020204" pitchFamily="34" charset="0"/>
              </a:rPr>
              <a:t> in the center of the network, </a:t>
            </a:r>
            <a:r>
              <a:rPr lang="fr-FR" altLang="fr-FR" sz="1100" dirty="0" err="1">
                <a:latin typeface="Arial" panose="020B0604020202020204" pitchFamily="34" charset="0"/>
              </a:rPr>
              <a:t>ensuring</a:t>
            </a:r>
            <a:r>
              <a:rPr lang="fr-FR" altLang="fr-FR" sz="1100" dirty="0">
                <a:latin typeface="Arial" panose="020B0604020202020204" pitchFamily="34" charset="0"/>
              </a:rPr>
              <a:t> </a:t>
            </a:r>
            <a:r>
              <a:rPr lang="fr-FR" altLang="fr-FR" sz="1100" dirty="0" err="1">
                <a:latin typeface="Arial" panose="020B0604020202020204" pitchFamily="34" charset="0"/>
              </a:rPr>
              <a:t>better</a:t>
            </a:r>
            <a:r>
              <a:rPr lang="fr-FR" altLang="fr-FR" sz="1100" dirty="0">
                <a:latin typeface="Arial" panose="020B0604020202020204" pitchFamily="34" charset="0"/>
              </a:rPr>
              <a:t> </a:t>
            </a:r>
            <a:r>
              <a:rPr lang="fr-FR" altLang="fr-FR" sz="1100" dirty="0" err="1">
                <a:latin typeface="Arial" panose="020B0604020202020204" pitchFamily="34" charset="0"/>
              </a:rPr>
              <a:t>access</a:t>
            </a:r>
            <a:r>
              <a:rPr lang="fr-FR" altLang="fr-FR" sz="1100" dirty="0">
                <a:latin typeface="Arial" panose="020B0604020202020204" pitchFamily="34" charset="0"/>
              </a:rPr>
              <a:t> to </a:t>
            </a:r>
            <a:r>
              <a:rPr lang="fr-FR" altLang="fr-FR" sz="1100" dirty="0" err="1">
                <a:latin typeface="Arial" panose="020B0604020202020204" pitchFamily="34" charset="0"/>
              </a:rPr>
              <a:t>other</a:t>
            </a:r>
            <a:r>
              <a:rPr lang="fr-FR" altLang="fr-FR" sz="1100" dirty="0">
                <a:latin typeface="Arial" panose="020B0604020202020204" pitchFamily="34" charset="0"/>
              </a:rPr>
              <a:t> </a:t>
            </a:r>
            <a:r>
              <a:rPr lang="fr-FR" altLang="fr-FR" sz="1100" dirty="0" err="1">
                <a:latin typeface="Arial" panose="020B0604020202020204" pitchFamily="34" charset="0"/>
              </a:rPr>
              <a:t>nodes</a:t>
            </a:r>
            <a:r>
              <a:rPr lang="fr-FR" altLang="fr-FR" sz="1100" dirty="0">
                <a:latin typeface="Arial" panose="020B0604020202020204" pitchFamily="34" charset="0"/>
              </a:rPr>
              <a:t>.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fr-FR" altLang="fr-FR" sz="1100" dirty="0">
              <a:latin typeface="Arial" panose="020B0604020202020204" pitchFamily="34" charset="0"/>
            </a:endParaRPr>
          </a:p>
        </p:txBody>
      </p:sp>
      <p:sp>
        <p:nvSpPr>
          <p:cNvPr id="10" name="ZoneTexte 9">
            <a:extLst>
              <a:ext uri="{FF2B5EF4-FFF2-40B4-BE49-F238E27FC236}">
                <a16:creationId xmlns:a16="http://schemas.microsoft.com/office/drawing/2014/main" id="{735DBF2E-7D36-35C7-09A8-F211B61DD93C}"/>
              </a:ext>
            </a:extLst>
          </p:cNvPr>
          <p:cNvSpPr txBox="1"/>
          <p:nvPr/>
        </p:nvSpPr>
        <p:spPr>
          <a:xfrm>
            <a:off x="2686050" y="107950"/>
            <a:ext cx="5302250" cy="381000"/>
          </a:xfrm>
          <a:prstGeom prst="rect">
            <a:avLst/>
          </a:prstGeom>
          <a:noFill/>
        </p:spPr>
        <p:txBody>
          <a:bodyPr wrap="square" rtlCol="0">
            <a:spAutoFit/>
          </a:bodyPr>
          <a:lstStyle/>
          <a:p>
            <a:pPr algn="ctr"/>
            <a:r>
              <a:rPr lang="fr-FR" b="1" u="sng" dirty="0" err="1"/>
              <a:t>Diameter</a:t>
            </a:r>
            <a:endParaRPr lang="fr-FR" b="1" u="sng" dirty="0"/>
          </a:p>
        </p:txBody>
      </p:sp>
      <p:sp>
        <p:nvSpPr>
          <p:cNvPr id="11" name="ZoneTexte 10">
            <a:extLst>
              <a:ext uri="{FF2B5EF4-FFF2-40B4-BE49-F238E27FC236}">
                <a16:creationId xmlns:a16="http://schemas.microsoft.com/office/drawing/2014/main" id="{D3BC14E0-6AB4-67C4-1060-D9115B95F599}"/>
              </a:ext>
            </a:extLst>
          </p:cNvPr>
          <p:cNvSpPr txBox="1"/>
          <p:nvPr/>
        </p:nvSpPr>
        <p:spPr>
          <a:xfrm>
            <a:off x="4152900" y="6051550"/>
            <a:ext cx="7670800" cy="430887"/>
          </a:xfrm>
          <a:prstGeom prst="rect">
            <a:avLst/>
          </a:prstGeom>
          <a:noFill/>
        </p:spPr>
        <p:txBody>
          <a:bodyPr wrap="square" rtlCol="0">
            <a:spAutoFit/>
          </a:bodyPr>
          <a:lstStyle/>
          <a:p>
            <a:r>
              <a:rPr lang="en-US" sz="1100" dirty="0"/>
              <a:t>The diameter of a network is the longest shortest path between any two nodes. </a:t>
            </a:r>
            <a:r>
              <a:rPr lang="en-US" sz="1100" dirty="0">
                <a:solidFill>
                  <a:srgbClr val="FF0000"/>
                </a:solidFill>
              </a:rPr>
              <a:t>We have a diameter of 5</a:t>
            </a:r>
            <a:r>
              <a:rPr lang="en-US" sz="1100" dirty="0"/>
              <a:t>, which means that the farthest distance between two nodes in the network is </a:t>
            </a:r>
            <a:r>
              <a:rPr lang="en-US" sz="1100" dirty="0">
                <a:solidFill>
                  <a:srgbClr val="FF0000"/>
                </a:solidFill>
              </a:rPr>
              <a:t>5 steps</a:t>
            </a:r>
            <a:r>
              <a:rPr lang="en-US" sz="1100" dirty="0"/>
              <a:t>.</a:t>
            </a:r>
            <a:endParaRPr lang="fr-FR" sz="1100" dirty="0"/>
          </a:p>
        </p:txBody>
      </p:sp>
    </p:spTree>
    <p:extLst>
      <p:ext uri="{BB962C8B-B14F-4D97-AF65-F5344CB8AC3E}">
        <p14:creationId xmlns:p14="http://schemas.microsoft.com/office/powerpoint/2010/main" val="3309419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descr="Une image contenant texte, capture d’écran, nombre, Police&#10;&#10;Description générée automatiquement">
            <a:extLst>
              <a:ext uri="{FF2B5EF4-FFF2-40B4-BE49-F238E27FC236}">
                <a16:creationId xmlns:a16="http://schemas.microsoft.com/office/drawing/2014/main" id="{64E9DBA2-575C-1D7D-F81F-583ADCE995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0174" y="1023571"/>
            <a:ext cx="4321176" cy="2880784"/>
          </a:xfrm>
          <a:prstGeom prst="rect">
            <a:avLst/>
          </a:prstGeom>
          <a:noFill/>
          <a:ln>
            <a:noFill/>
          </a:ln>
        </p:spPr>
      </p:pic>
      <p:pic>
        <p:nvPicPr>
          <p:cNvPr id="9" name="Image 8" descr="Une image contenant texte, capture d’écran, nombre, Police&#10;&#10;Description générée automatiquement">
            <a:extLst>
              <a:ext uri="{FF2B5EF4-FFF2-40B4-BE49-F238E27FC236}">
                <a16:creationId xmlns:a16="http://schemas.microsoft.com/office/drawing/2014/main" id="{E98901D2-8B89-1802-AA77-4AA8429EC55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0174" y="3757084"/>
            <a:ext cx="4381500" cy="2921000"/>
          </a:xfrm>
          <a:prstGeom prst="rect">
            <a:avLst/>
          </a:prstGeom>
          <a:noFill/>
          <a:ln>
            <a:noFill/>
          </a:ln>
        </p:spPr>
      </p:pic>
      <p:sp>
        <p:nvSpPr>
          <p:cNvPr id="12" name="ZoneTexte 11">
            <a:extLst>
              <a:ext uri="{FF2B5EF4-FFF2-40B4-BE49-F238E27FC236}">
                <a16:creationId xmlns:a16="http://schemas.microsoft.com/office/drawing/2014/main" id="{70A6C6F7-9469-3165-4236-B6E736D2685D}"/>
              </a:ext>
            </a:extLst>
          </p:cNvPr>
          <p:cNvSpPr txBox="1"/>
          <p:nvPr/>
        </p:nvSpPr>
        <p:spPr>
          <a:xfrm>
            <a:off x="3714750" y="48452"/>
            <a:ext cx="6096000" cy="369332"/>
          </a:xfrm>
          <a:prstGeom prst="rect">
            <a:avLst/>
          </a:prstGeom>
          <a:noFill/>
        </p:spPr>
        <p:txBody>
          <a:bodyPr wrap="square">
            <a:spAutoFit/>
          </a:bodyPr>
          <a:lstStyle/>
          <a:p>
            <a:r>
              <a:rPr lang="fr-FR" dirty="0" err="1"/>
              <a:t>Hyperlink-Induced</a:t>
            </a:r>
            <a:r>
              <a:rPr lang="fr-FR" dirty="0"/>
              <a:t> Topic </a:t>
            </a:r>
            <a:r>
              <a:rPr lang="fr-FR" dirty="0" err="1"/>
              <a:t>Search</a:t>
            </a:r>
            <a:r>
              <a:rPr lang="fr-FR" dirty="0"/>
              <a:t> (HITS)</a:t>
            </a:r>
          </a:p>
        </p:txBody>
      </p:sp>
      <p:sp>
        <p:nvSpPr>
          <p:cNvPr id="13" name="Rectangle 6">
            <a:extLst>
              <a:ext uri="{FF2B5EF4-FFF2-40B4-BE49-F238E27FC236}">
                <a16:creationId xmlns:a16="http://schemas.microsoft.com/office/drawing/2014/main" id="{70C08FE3-80B6-05D7-0024-1BC773AD0BB5}"/>
              </a:ext>
            </a:extLst>
          </p:cNvPr>
          <p:cNvSpPr>
            <a:spLocks noChangeArrowheads="1"/>
          </p:cNvSpPr>
          <p:nvPr/>
        </p:nvSpPr>
        <p:spPr bwMode="auto">
          <a:xfrm>
            <a:off x="5105403" y="1444029"/>
            <a:ext cx="600075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100" dirty="0">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fr-FR" altLang="fr-FR" sz="1100" dirty="0">
                <a:latin typeface="Arial" panose="020B0604020202020204" pitchFamily="34" charset="0"/>
              </a:rPr>
              <a:t>The Hubs Distribution graph shows a </a:t>
            </a:r>
            <a:r>
              <a:rPr lang="fr-FR" altLang="fr-FR" sz="1100" dirty="0" err="1">
                <a:latin typeface="Arial" panose="020B0604020202020204" pitchFamily="34" charset="0"/>
              </a:rPr>
              <a:t>very</a:t>
            </a:r>
            <a:r>
              <a:rPr lang="fr-FR" altLang="fr-FR" sz="1100" dirty="0">
                <a:latin typeface="Arial" panose="020B0604020202020204" pitchFamily="34" charset="0"/>
              </a:rPr>
              <a:t> </a:t>
            </a:r>
            <a:r>
              <a:rPr lang="fr-FR" altLang="fr-FR" sz="1100" dirty="0" err="1">
                <a:latin typeface="Arial" panose="020B0604020202020204" pitchFamily="34" charset="0"/>
              </a:rPr>
              <a:t>skewed</a:t>
            </a:r>
            <a:r>
              <a:rPr lang="fr-FR" altLang="fr-FR" sz="1100" dirty="0">
                <a:latin typeface="Arial" panose="020B0604020202020204" pitchFamily="34" charset="0"/>
              </a:rPr>
              <a:t> distribution, </a:t>
            </a:r>
            <a:r>
              <a:rPr lang="fr-FR" altLang="fr-FR" sz="1100" dirty="0" err="1">
                <a:latin typeface="Arial" panose="020B0604020202020204" pitchFamily="34" charset="0"/>
              </a:rPr>
              <a:t>with</a:t>
            </a:r>
            <a:r>
              <a:rPr lang="fr-FR" altLang="fr-FR" sz="1100" dirty="0">
                <a:latin typeface="Arial" panose="020B0604020202020204" pitchFamily="34" charset="0"/>
              </a:rPr>
              <a:t> </a:t>
            </a:r>
            <a:r>
              <a:rPr lang="fr-FR" altLang="fr-FR" sz="1100" dirty="0" err="1">
                <a:latin typeface="Arial" panose="020B0604020202020204" pitchFamily="34" charset="0"/>
              </a:rPr>
              <a:t>most</a:t>
            </a:r>
            <a:r>
              <a:rPr lang="fr-FR" altLang="fr-FR" sz="1100" dirty="0">
                <a:latin typeface="Arial" panose="020B0604020202020204" pitchFamily="34" charset="0"/>
              </a:rPr>
              <a:t> </a:t>
            </a:r>
            <a:r>
              <a:rPr lang="fr-FR" altLang="fr-FR" sz="1100" dirty="0" err="1">
                <a:latin typeface="Arial" panose="020B0604020202020204" pitchFamily="34" charset="0"/>
              </a:rPr>
              <a:t>nodes</a:t>
            </a:r>
            <a:r>
              <a:rPr lang="fr-FR" altLang="fr-FR" sz="1100" dirty="0">
                <a:latin typeface="Arial" panose="020B0604020202020204" pitchFamily="34" charset="0"/>
              </a:rPr>
              <a:t> </a:t>
            </a:r>
            <a:r>
              <a:rPr lang="fr-FR" altLang="fr-FR" sz="1100" dirty="0" err="1">
                <a:latin typeface="Arial" panose="020B0604020202020204" pitchFamily="34" charset="0"/>
              </a:rPr>
              <a:t>having</a:t>
            </a:r>
            <a:r>
              <a:rPr lang="fr-FR" altLang="fr-FR" sz="1100" dirty="0">
                <a:latin typeface="Arial" panose="020B0604020202020204" pitchFamily="34" charset="0"/>
              </a:rPr>
              <a:t> a score close to 0 (</a:t>
            </a:r>
            <a:r>
              <a:rPr lang="fr-FR" altLang="fr-FR" sz="1100" dirty="0" err="1">
                <a:latin typeface="Arial" panose="020B0604020202020204" pitchFamily="34" charset="0"/>
              </a:rPr>
              <a:t>indicating</a:t>
            </a:r>
            <a:r>
              <a:rPr lang="fr-FR" altLang="fr-FR" sz="1100" dirty="0">
                <a:latin typeface="Arial" panose="020B0604020202020204" pitchFamily="34" charset="0"/>
              </a:rPr>
              <a:t> </a:t>
            </a:r>
            <a:r>
              <a:rPr lang="fr-FR" altLang="fr-FR" sz="1100" dirty="0" err="1">
                <a:latin typeface="Arial" panose="020B0604020202020204" pitchFamily="34" charset="0"/>
              </a:rPr>
              <a:t>they</a:t>
            </a:r>
            <a:r>
              <a:rPr lang="fr-FR" altLang="fr-FR" sz="1100" dirty="0">
                <a:latin typeface="Arial" panose="020B0604020202020204" pitchFamily="34" charset="0"/>
              </a:rPr>
              <a:t> are not hubs), </a:t>
            </a:r>
            <a:r>
              <a:rPr lang="fr-FR" altLang="fr-FR" sz="1100" dirty="0" err="1">
                <a:latin typeface="Arial" panose="020B0604020202020204" pitchFamily="34" charset="0"/>
              </a:rPr>
              <a:t>while</a:t>
            </a:r>
            <a:r>
              <a:rPr lang="fr-FR" altLang="fr-FR" sz="1100" dirty="0">
                <a:latin typeface="Arial" panose="020B0604020202020204" pitchFamily="34" charset="0"/>
              </a:rPr>
              <a:t> a </a:t>
            </a:r>
            <a:r>
              <a:rPr lang="fr-FR" altLang="fr-FR" sz="1100" dirty="0" err="1">
                <a:latin typeface="Arial" panose="020B0604020202020204" pitchFamily="34" charset="0"/>
              </a:rPr>
              <a:t>small</a:t>
            </a:r>
            <a:r>
              <a:rPr lang="fr-FR" altLang="fr-FR" sz="1100" dirty="0">
                <a:latin typeface="Arial" panose="020B0604020202020204" pitchFamily="34" charset="0"/>
              </a:rPr>
              <a:t> </a:t>
            </a:r>
            <a:r>
              <a:rPr lang="fr-FR" altLang="fr-FR" sz="1100" dirty="0" err="1">
                <a:latin typeface="Arial" panose="020B0604020202020204" pitchFamily="34" charset="0"/>
              </a:rPr>
              <a:t>number</a:t>
            </a:r>
            <a:r>
              <a:rPr lang="fr-FR" altLang="fr-FR" sz="1100" dirty="0">
                <a:latin typeface="Arial" panose="020B0604020202020204" pitchFamily="34" charset="0"/>
              </a:rPr>
              <a:t> of </a:t>
            </a:r>
            <a:r>
              <a:rPr lang="fr-FR" altLang="fr-FR" sz="1100" dirty="0" err="1">
                <a:latin typeface="Arial" panose="020B0604020202020204" pitchFamily="34" charset="0"/>
              </a:rPr>
              <a:t>nodes</a:t>
            </a:r>
            <a:r>
              <a:rPr lang="fr-FR" altLang="fr-FR" sz="1100" dirty="0">
                <a:latin typeface="Arial" panose="020B0604020202020204" pitchFamily="34" charset="0"/>
              </a:rPr>
              <a:t> have </a:t>
            </a:r>
            <a:r>
              <a:rPr lang="fr-FR" altLang="fr-FR" sz="1100" dirty="0" err="1">
                <a:latin typeface="Arial" panose="020B0604020202020204" pitchFamily="34" charset="0"/>
              </a:rPr>
              <a:t>higher</a:t>
            </a:r>
            <a:r>
              <a:rPr lang="fr-FR" altLang="fr-FR" sz="1100" dirty="0">
                <a:latin typeface="Arial" panose="020B0604020202020204" pitchFamily="34" charset="0"/>
              </a:rPr>
              <a:t> scores.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fr-FR" altLang="fr-FR" sz="1100" dirty="0">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fr-FR" altLang="fr-FR" sz="1100" dirty="0">
                <a:latin typeface="Arial" panose="020B0604020202020204" pitchFamily="34" charset="0"/>
              </a:rPr>
              <a:t>The </a:t>
            </a:r>
            <a:r>
              <a:rPr lang="fr-FR" altLang="fr-FR" sz="1100" dirty="0" err="1">
                <a:latin typeface="Arial" panose="020B0604020202020204" pitchFamily="34" charset="0"/>
              </a:rPr>
              <a:t>majority</a:t>
            </a:r>
            <a:r>
              <a:rPr lang="fr-FR" altLang="fr-FR" sz="1100" dirty="0">
                <a:latin typeface="Arial" panose="020B0604020202020204" pitchFamily="34" charset="0"/>
              </a:rPr>
              <a:t> of the </a:t>
            </a:r>
            <a:r>
              <a:rPr lang="fr-FR" altLang="fr-FR" sz="1100" dirty="0" err="1">
                <a:latin typeface="Arial" panose="020B0604020202020204" pitchFamily="34" charset="0"/>
              </a:rPr>
              <a:t>nodes</a:t>
            </a:r>
            <a:r>
              <a:rPr lang="fr-FR" altLang="fr-FR" sz="1100" dirty="0">
                <a:latin typeface="Arial" panose="020B0604020202020204" pitchFamily="34" charset="0"/>
              </a:rPr>
              <a:t> in the network have </a:t>
            </a:r>
            <a:r>
              <a:rPr lang="fr-FR" altLang="fr-FR" sz="1100" dirty="0" err="1">
                <a:latin typeface="Arial" panose="020B0604020202020204" pitchFamily="34" charset="0"/>
              </a:rPr>
              <a:t>very</a:t>
            </a:r>
            <a:r>
              <a:rPr lang="fr-FR" altLang="fr-FR" sz="1100" dirty="0">
                <a:latin typeface="Arial" panose="020B0604020202020204" pitchFamily="34" charset="0"/>
              </a:rPr>
              <a:t> </a:t>
            </a:r>
            <a:r>
              <a:rPr lang="fr-FR" altLang="fr-FR" sz="1100" dirty="0" err="1">
                <a:latin typeface="Arial" panose="020B0604020202020204" pitchFamily="34" charset="0"/>
              </a:rPr>
              <a:t>low</a:t>
            </a:r>
            <a:r>
              <a:rPr lang="fr-FR" altLang="fr-FR" sz="1100" dirty="0">
                <a:latin typeface="Arial" panose="020B0604020202020204" pitchFamily="34" charset="0"/>
              </a:rPr>
              <a:t> hub scores, </a:t>
            </a:r>
            <a:r>
              <a:rPr lang="fr-FR" altLang="fr-FR" sz="1100" dirty="0" err="1">
                <a:latin typeface="Arial" panose="020B0604020202020204" pitchFamily="34" charset="0"/>
              </a:rPr>
              <a:t>suggesting</a:t>
            </a:r>
            <a:r>
              <a:rPr lang="fr-FR" altLang="fr-FR" sz="1100" dirty="0">
                <a:latin typeface="Arial" panose="020B0604020202020204" pitchFamily="34" charset="0"/>
              </a:rPr>
              <a:t> </a:t>
            </a:r>
            <a:r>
              <a:rPr lang="fr-FR" altLang="fr-FR" sz="1100" dirty="0" err="1">
                <a:latin typeface="Arial" panose="020B0604020202020204" pitchFamily="34" charset="0"/>
              </a:rPr>
              <a:t>they</a:t>
            </a:r>
            <a:r>
              <a:rPr lang="fr-FR" altLang="fr-FR" sz="1100" dirty="0">
                <a:latin typeface="Arial" panose="020B0604020202020204" pitchFamily="34" charset="0"/>
              </a:rPr>
              <a:t> are not </a:t>
            </a:r>
            <a:r>
              <a:rPr lang="fr-FR" altLang="fr-FR" sz="1100" dirty="0" err="1">
                <a:latin typeface="Arial" panose="020B0604020202020204" pitchFamily="34" charset="0"/>
              </a:rPr>
              <a:t>highly</a:t>
            </a:r>
            <a:r>
              <a:rPr lang="fr-FR" altLang="fr-FR" sz="1100" dirty="0">
                <a:latin typeface="Arial" panose="020B0604020202020204" pitchFamily="34" charset="0"/>
              </a:rPr>
              <a:t> </a:t>
            </a:r>
            <a:r>
              <a:rPr lang="fr-FR" altLang="fr-FR" sz="1100" dirty="0" err="1">
                <a:latin typeface="Arial" panose="020B0604020202020204" pitchFamily="34" charset="0"/>
              </a:rPr>
              <a:t>influential</a:t>
            </a:r>
            <a:r>
              <a:rPr lang="fr-FR" altLang="fr-FR" sz="1100" dirty="0">
                <a:latin typeface="Arial" panose="020B0604020202020204" pitchFamily="34" charset="0"/>
              </a:rPr>
              <a:t> in </a:t>
            </a:r>
            <a:r>
              <a:rPr lang="fr-FR" altLang="fr-FR" sz="1100" dirty="0" err="1">
                <a:latin typeface="Arial" panose="020B0604020202020204" pitchFamily="34" charset="0"/>
              </a:rPr>
              <a:t>terms</a:t>
            </a:r>
            <a:r>
              <a:rPr lang="fr-FR" altLang="fr-FR" sz="1100" dirty="0">
                <a:latin typeface="Arial" panose="020B0604020202020204" pitchFamily="34" charset="0"/>
              </a:rPr>
              <a:t> of </a:t>
            </a:r>
            <a:r>
              <a:rPr lang="fr-FR" altLang="fr-FR" sz="1100" dirty="0" err="1">
                <a:latin typeface="Arial" panose="020B0604020202020204" pitchFamily="34" charset="0"/>
              </a:rPr>
              <a:t>pointing</a:t>
            </a:r>
            <a:r>
              <a:rPr lang="fr-FR" altLang="fr-FR" sz="1100" dirty="0">
                <a:latin typeface="Arial" panose="020B0604020202020204" pitchFamily="34" charset="0"/>
              </a:rPr>
              <a:t> to </a:t>
            </a:r>
            <a:r>
              <a:rPr lang="fr-FR" altLang="fr-FR" sz="1100" dirty="0" err="1">
                <a:latin typeface="Arial" panose="020B0604020202020204" pitchFamily="34" charset="0"/>
              </a:rPr>
              <a:t>other</a:t>
            </a:r>
            <a:r>
              <a:rPr lang="fr-FR" altLang="fr-FR" sz="1100" dirty="0">
                <a:latin typeface="Arial" panose="020B0604020202020204" pitchFamily="34" charset="0"/>
              </a:rPr>
              <a:t> </a:t>
            </a:r>
            <a:r>
              <a:rPr lang="fr-FR" altLang="fr-FR" sz="1100" dirty="0" err="1">
                <a:latin typeface="Arial" panose="020B0604020202020204" pitchFamily="34" charset="0"/>
              </a:rPr>
              <a:t>nodes</a:t>
            </a:r>
            <a:r>
              <a:rPr lang="fr-FR" altLang="fr-FR" sz="1100" dirty="0">
                <a:latin typeface="Arial" panose="020B0604020202020204" pitchFamily="34" charset="0"/>
              </a:rPr>
              <a: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fr-FR" altLang="fr-FR" sz="1100" dirty="0">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fr-FR" altLang="fr-FR" sz="1100" dirty="0" err="1">
                <a:latin typeface="Arial" panose="020B0604020202020204" pitchFamily="34" charset="0"/>
              </a:rPr>
              <a:t>Only</a:t>
            </a:r>
            <a:r>
              <a:rPr lang="fr-FR" altLang="fr-FR" sz="1100" dirty="0">
                <a:latin typeface="Arial" panose="020B0604020202020204" pitchFamily="34" charset="0"/>
              </a:rPr>
              <a:t> a few </a:t>
            </a:r>
            <a:r>
              <a:rPr lang="fr-FR" altLang="fr-FR" sz="1100" dirty="0" err="1">
                <a:latin typeface="Arial" panose="020B0604020202020204" pitchFamily="34" charset="0"/>
              </a:rPr>
              <a:t>nodes</a:t>
            </a:r>
            <a:r>
              <a:rPr lang="fr-FR" altLang="fr-FR" sz="1100" dirty="0">
                <a:latin typeface="Arial" panose="020B0604020202020204" pitchFamily="34" charset="0"/>
              </a:rPr>
              <a:t> are </a:t>
            </a:r>
            <a:r>
              <a:rPr lang="fr-FR" altLang="fr-FR" sz="1100" dirty="0" err="1">
                <a:latin typeface="Arial" panose="020B0604020202020204" pitchFamily="34" charset="0"/>
              </a:rPr>
              <a:t>significant</a:t>
            </a:r>
            <a:r>
              <a:rPr lang="fr-FR" altLang="fr-FR" sz="1100" dirty="0">
                <a:latin typeface="Arial" panose="020B0604020202020204" pitchFamily="34" charset="0"/>
              </a:rPr>
              <a:t> hubs, </a:t>
            </a:r>
            <a:r>
              <a:rPr lang="fr-FR" altLang="fr-FR" sz="1100" dirty="0" err="1">
                <a:latin typeface="Arial" panose="020B0604020202020204" pitchFamily="34" charset="0"/>
              </a:rPr>
              <a:t>with</a:t>
            </a:r>
            <a:r>
              <a:rPr lang="fr-FR" altLang="fr-FR" sz="1100" dirty="0">
                <a:latin typeface="Arial" panose="020B0604020202020204" pitchFamily="34" charset="0"/>
              </a:rPr>
              <a:t> </a:t>
            </a:r>
            <a:r>
              <a:rPr lang="fr-FR" altLang="fr-FR" sz="1100" dirty="0" err="1">
                <a:latin typeface="Arial" panose="020B0604020202020204" pitchFamily="34" charset="0"/>
              </a:rPr>
              <a:t>higher</a:t>
            </a:r>
            <a:r>
              <a:rPr lang="fr-FR" altLang="fr-FR" sz="1100" dirty="0">
                <a:latin typeface="Arial" panose="020B0604020202020204" pitchFamily="34" charset="0"/>
              </a:rPr>
              <a:t> scores (close to 1), </a:t>
            </a:r>
            <a:r>
              <a:rPr lang="fr-FR" altLang="fr-FR" sz="1100" dirty="0" err="1">
                <a:latin typeface="Arial" panose="020B0604020202020204" pitchFamily="34" charset="0"/>
              </a:rPr>
              <a:t>meaning</a:t>
            </a:r>
            <a:r>
              <a:rPr lang="fr-FR" altLang="fr-FR" sz="1100" dirty="0">
                <a:latin typeface="Arial" panose="020B0604020202020204" pitchFamily="34" charset="0"/>
              </a:rPr>
              <a:t> </a:t>
            </a:r>
            <a:r>
              <a:rPr lang="fr-FR" altLang="fr-FR" sz="1100" dirty="0" err="1">
                <a:latin typeface="Arial" panose="020B0604020202020204" pitchFamily="34" charset="0"/>
              </a:rPr>
              <a:t>these</a:t>
            </a:r>
            <a:r>
              <a:rPr lang="fr-FR" altLang="fr-FR" sz="1100" dirty="0">
                <a:latin typeface="Arial" panose="020B0604020202020204" pitchFamily="34" charset="0"/>
              </a:rPr>
              <a:t> </a:t>
            </a:r>
            <a:r>
              <a:rPr lang="fr-FR" altLang="fr-FR" sz="1100" dirty="0" err="1">
                <a:latin typeface="Arial" panose="020B0604020202020204" pitchFamily="34" charset="0"/>
              </a:rPr>
              <a:t>nodes</a:t>
            </a:r>
            <a:r>
              <a:rPr lang="fr-FR" altLang="fr-FR" sz="1100" dirty="0">
                <a:latin typeface="Arial" panose="020B0604020202020204" pitchFamily="34" charset="0"/>
              </a:rPr>
              <a:t> are central in </a:t>
            </a:r>
            <a:r>
              <a:rPr lang="fr-FR" altLang="fr-FR" sz="1100" dirty="0" err="1">
                <a:latin typeface="Arial" panose="020B0604020202020204" pitchFamily="34" charset="0"/>
              </a:rPr>
              <a:t>terms</a:t>
            </a:r>
            <a:r>
              <a:rPr lang="fr-FR" altLang="fr-FR" sz="1100" dirty="0">
                <a:latin typeface="Arial" panose="020B0604020202020204" pitchFamily="34" charset="0"/>
              </a:rPr>
              <a:t> of </a:t>
            </a:r>
            <a:r>
              <a:rPr lang="fr-FR" altLang="fr-FR" sz="1100" dirty="0" err="1">
                <a:latin typeface="Arial" panose="020B0604020202020204" pitchFamily="34" charset="0"/>
              </a:rPr>
              <a:t>directing</a:t>
            </a:r>
            <a:r>
              <a:rPr lang="fr-FR" altLang="fr-FR" sz="1100" dirty="0">
                <a:latin typeface="Arial" panose="020B0604020202020204" pitchFamily="34" charset="0"/>
              </a:rPr>
              <a:t> or </a:t>
            </a:r>
            <a:r>
              <a:rPr lang="fr-FR" altLang="fr-FR" sz="1100" dirty="0" err="1">
                <a:latin typeface="Arial" panose="020B0604020202020204" pitchFamily="34" charset="0"/>
              </a:rPr>
              <a:t>linking</a:t>
            </a:r>
            <a:r>
              <a:rPr lang="fr-FR" altLang="fr-FR" sz="1100" dirty="0">
                <a:latin typeface="Arial" panose="020B0604020202020204" pitchFamily="34" charset="0"/>
              </a:rPr>
              <a:t> to </a:t>
            </a:r>
            <a:r>
              <a:rPr lang="fr-FR" altLang="fr-FR" sz="1100" dirty="0" err="1">
                <a:latin typeface="Arial" panose="020B0604020202020204" pitchFamily="34" charset="0"/>
              </a:rPr>
              <a:t>other</a:t>
            </a:r>
            <a:r>
              <a:rPr lang="fr-FR" altLang="fr-FR" sz="1100" dirty="0">
                <a:latin typeface="Arial" panose="020B0604020202020204" pitchFamily="34" charset="0"/>
              </a:rPr>
              <a:t> </a:t>
            </a:r>
            <a:r>
              <a:rPr lang="fr-FR" altLang="fr-FR" sz="1100" dirty="0" err="1">
                <a:latin typeface="Arial" panose="020B0604020202020204" pitchFamily="34" charset="0"/>
              </a:rPr>
              <a:t>nodes</a:t>
            </a:r>
            <a:r>
              <a:rPr lang="fr-FR" altLang="fr-FR" sz="1100" dirty="0">
                <a:latin typeface="Arial" panose="020B0604020202020204" pitchFamily="34" charset="0"/>
              </a:rPr>
              <a:t>.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fr-FR" altLang="fr-FR" sz="1100" dirty="0">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100" dirty="0">
                <a:latin typeface="Arial" panose="020B0604020202020204" pitchFamily="34" charset="0"/>
              </a:rPr>
              <a:t>The small number of high hubs indicates that the network is likely centralized around a few influential nodes that connect many others. These high hub nodes may play a critical role in directing the flow of information, influence, or connections.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sz="1100" dirty="0">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100" dirty="0">
                <a:latin typeface="Arial" panose="020B0604020202020204" pitchFamily="34" charset="0"/>
              </a:rPr>
              <a:t>The majority of nodes are peripheral, having limited influence on connecting to other nodes, which is consistent with the previously observed degree distribution.</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fr-FR" altLang="fr-FR"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8709633"/>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267</TotalTime>
  <Words>982</Words>
  <Application>Microsoft Office PowerPoint</Application>
  <PresentationFormat>Grand écran</PresentationFormat>
  <Paragraphs>52</Paragraphs>
  <Slides>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vt:i4>
      </vt:variant>
    </vt:vector>
  </HeadingPairs>
  <TitlesOfParts>
    <vt:vector size="11" baseType="lpstr">
      <vt:lpstr>Aptos</vt:lpstr>
      <vt:lpstr>Arial</vt:lpstr>
      <vt:lpstr>Arial Nova Light</vt:lpstr>
      <vt:lpstr>Wingdings 2</vt:lpstr>
      <vt:lpstr>DividendVTI</vt:lpstr>
      <vt:lpstr>Social Media Project</vt:lpstr>
      <vt:lpstr>Data presentation </vt:lpstr>
      <vt:lpstr>in-degree, out-degree</vt:lpstr>
      <vt:lpstr>GePHY visualizations</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NGADI Bilal</dc:creator>
  <cp:lastModifiedBy>NGADI Bilal</cp:lastModifiedBy>
  <cp:revision>2</cp:revision>
  <dcterms:created xsi:type="dcterms:W3CDTF">2025-01-24T14:51:32Z</dcterms:created>
  <dcterms:modified xsi:type="dcterms:W3CDTF">2025-01-27T00:10:34Z</dcterms:modified>
</cp:coreProperties>
</file>