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6" r:id="rId4"/>
    <p:sldId id="258" r:id="rId5"/>
    <p:sldId id="259" r:id="rId6"/>
    <p:sldId id="265" r:id="rId7"/>
    <p:sldId id="264" r:id="rId8"/>
    <p:sldId id="267" r:id="rId9"/>
    <p:sldId id="260" r:id="rId10"/>
    <p:sldId id="268" r:id="rId11"/>
    <p:sldId id="269" r:id="rId12"/>
    <p:sldId id="270" r:id="rId13"/>
    <p:sldId id="271" r:id="rId14"/>
    <p:sldId id="272" r:id="rId15"/>
    <p:sldId id="273" r:id="rId16"/>
    <p:sldId id="261" r:id="rId17"/>
    <p:sldId id="274" r:id="rId18"/>
    <p:sldId id="277" r:id="rId19"/>
    <p:sldId id="262" r:id="rId20"/>
    <p:sldId id="278" r:id="rId21"/>
    <p:sldId id="275" r:id="rId22"/>
    <p:sldId id="276" r:id="rId23"/>
    <p:sldId id="263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157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Time Series Forecasting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Analysis of Passenger Traffic at Paris-Orly Airport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exte, capture d’écran, diagramme, ligne&#10;&#10;Description générée automatiquement">
            <a:extLst>
              <a:ext uri="{FF2B5EF4-FFF2-40B4-BE49-F238E27FC236}">
                <a16:creationId xmlns:a16="http://schemas.microsoft.com/office/drawing/2014/main" id="{6348E48C-9C78-5E0C-11A9-4F7CA6041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943" y="1440007"/>
            <a:ext cx="6386113" cy="3977985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4CD239DC-26CF-D498-3543-57F5FD1DF999}"/>
              </a:ext>
            </a:extLst>
          </p:cNvPr>
          <p:cNvSpPr txBox="1"/>
          <p:nvPr/>
        </p:nvSpPr>
        <p:spPr>
          <a:xfrm>
            <a:off x="1945532" y="466928"/>
            <a:ext cx="4590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ARIMA (1,0,1)(1,1,1) </a:t>
            </a:r>
            <a:r>
              <a:rPr lang="fr-FR" dirty="0" err="1"/>
              <a:t>with</a:t>
            </a:r>
            <a:r>
              <a:rPr lang="fr-FR" dirty="0"/>
              <a:t> unique covid </a:t>
            </a:r>
            <a:r>
              <a:rPr lang="fr-FR" dirty="0" err="1"/>
              <a:t>dummy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71265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exte, diagramme, capture d’écran, ligne&#10;&#10;Description générée automatiquement">
            <a:extLst>
              <a:ext uri="{FF2B5EF4-FFF2-40B4-BE49-F238E27FC236}">
                <a16:creationId xmlns:a16="http://schemas.microsoft.com/office/drawing/2014/main" id="{74348C58-D71F-D6CE-3E98-8B6F0760A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943" y="1440007"/>
            <a:ext cx="6386113" cy="3977985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25B9BF7B-51B8-A40C-742B-D104D863FE40}"/>
              </a:ext>
            </a:extLst>
          </p:cNvPr>
          <p:cNvSpPr txBox="1"/>
          <p:nvPr/>
        </p:nvSpPr>
        <p:spPr>
          <a:xfrm>
            <a:off x="1945532" y="466928"/>
            <a:ext cx="4315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ARIMA (1,0,1)(1,1,1) </a:t>
            </a:r>
            <a:r>
              <a:rPr lang="fr-FR" dirty="0" err="1"/>
              <a:t>without</a:t>
            </a:r>
            <a:r>
              <a:rPr lang="fr-FR" dirty="0"/>
              <a:t> covid </a:t>
            </a:r>
            <a:r>
              <a:rPr lang="fr-FR" dirty="0" err="1"/>
              <a:t>dummy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6564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exte, capture d’écran, diagramme, Tracé&#10;&#10;Description générée automatiquement">
            <a:extLst>
              <a:ext uri="{FF2B5EF4-FFF2-40B4-BE49-F238E27FC236}">
                <a16:creationId xmlns:a16="http://schemas.microsoft.com/office/drawing/2014/main" id="{A9CD551C-F272-0B59-DCB3-6413F6233C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943" y="1440007"/>
            <a:ext cx="6386113" cy="3977985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35B0C7F3-24C6-F627-6550-4A8204402A44}"/>
              </a:ext>
            </a:extLst>
          </p:cNvPr>
          <p:cNvSpPr txBox="1"/>
          <p:nvPr/>
        </p:nvSpPr>
        <p:spPr>
          <a:xfrm>
            <a:off x="1945532" y="466928"/>
            <a:ext cx="5334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ARIMA (1,0,1)(1,1,1) </a:t>
            </a:r>
            <a:r>
              <a:rPr lang="fr-FR" dirty="0" err="1"/>
              <a:t>with</a:t>
            </a:r>
            <a:r>
              <a:rPr lang="fr-FR" dirty="0"/>
              <a:t> a new </a:t>
            </a:r>
            <a:r>
              <a:rPr lang="fr-FR" dirty="0" err="1"/>
              <a:t>monthly</a:t>
            </a:r>
            <a:r>
              <a:rPr lang="fr-FR" dirty="0"/>
              <a:t> covid </a:t>
            </a:r>
            <a:r>
              <a:rPr lang="fr-FR" dirty="0" err="1"/>
              <a:t>dummy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67968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exte, capture d’écran, diagramme, ligne&#10;&#10;Description générée automatiquement">
            <a:extLst>
              <a:ext uri="{FF2B5EF4-FFF2-40B4-BE49-F238E27FC236}">
                <a16:creationId xmlns:a16="http://schemas.microsoft.com/office/drawing/2014/main" id="{9DDA1322-E0DD-BB85-6E5F-177862B4D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943" y="1440007"/>
            <a:ext cx="6386113" cy="3977985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A91C3CB7-B0FE-D3AD-4792-E36E5CFB7814}"/>
              </a:ext>
            </a:extLst>
          </p:cNvPr>
          <p:cNvSpPr txBox="1"/>
          <p:nvPr/>
        </p:nvSpPr>
        <p:spPr>
          <a:xfrm>
            <a:off x="1099226" y="603115"/>
            <a:ext cx="74044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ARIMA (1,0,1)(1,1,1) </a:t>
            </a:r>
            <a:r>
              <a:rPr lang="fr-FR" dirty="0" err="1"/>
              <a:t>with</a:t>
            </a:r>
            <a:r>
              <a:rPr lang="fr-FR" dirty="0"/>
              <a:t> the new </a:t>
            </a:r>
            <a:r>
              <a:rPr lang="fr-FR" dirty="0" err="1"/>
              <a:t>monthly</a:t>
            </a:r>
            <a:r>
              <a:rPr lang="fr-FR" dirty="0"/>
              <a:t> covid </a:t>
            </a:r>
            <a:r>
              <a:rPr lang="fr-FR" dirty="0" err="1"/>
              <a:t>dummy</a:t>
            </a:r>
            <a:r>
              <a:rPr lang="fr-FR" dirty="0"/>
              <a:t> and </a:t>
            </a:r>
            <a:r>
              <a:rPr lang="fr-FR" dirty="0" err="1"/>
              <a:t>only</a:t>
            </a:r>
            <a:r>
              <a:rPr lang="fr-FR" dirty="0"/>
              <a:t> </a:t>
            </a:r>
            <a:r>
              <a:rPr lang="fr-FR" dirty="0" err="1"/>
              <a:t>significant</a:t>
            </a:r>
            <a:endParaRPr lang="fr-FR" dirty="0"/>
          </a:p>
          <a:p>
            <a:r>
              <a:rPr lang="fr-FR" dirty="0"/>
              <a:t>Covid </a:t>
            </a:r>
            <a:r>
              <a:rPr lang="fr-FR" dirty="0" err="1"/>
              <a:t>months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20818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7E2CB3-8318-D98F-4448-5FC1E73C6D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, capture d’écran, diagramme, ligne&#10;&#10;Description générée automatiquement">
            <a:extLst>
              <a:ext uri="{FF2B5EF4-FFF2-40B4-BE49-F238E27FC236}">
                <a16:creationId xmlns:a16="http://schemas.microsoft.com/office/drawing/2014/main" id="{C8D411B8-DD19-F9FD-5350-3FAC9F05F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943" y="1440007"/>
            <a:ext cx="6386113" cy="3977985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FB3269EA-7D73-897B-DA62-E1A4A630F888}"/>
              </a:ext>
            </a:extLst>
          </p:cNvPr>
          <p:cNvSpPr txBox="1"/>
          <p:nvPr/>
        </p:nvSpPr>
        <p:spPr>
          <a:xfrm>
            <a:off x="1293779" y="496111"/>
            <a:ext cx="74044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ARIMA (1,0,1)(2,1,1) </a:t>
            </a:r>
            <a:r>
              <a:rPr lang="fr-FR" dirty="0" err="1"/>
              <a:t>with</a:t>
            </a:r>
            <a:r>
              <a:rPr lang="fr-FR" dirty="0"/>
              <a:t> the new </a:t>
            </a:r>
            <a:r>
              <a:rPr lang="fr-FR" dirty="0" err="1"/>
              <a:t>monthly</a:t>
            </a:r>
            <a:r>
              <a:rPr lang="fr-FR" dirty="0"/>
              <a:t> covid </a:t>
            </a:r>
            <a:r>
              <a:rPr lang="fr-FR" dirty="0" err="1"/>
              <a:t>dummy</a:t>
            </a:r>
            <a:r>
              <a:rPr lang="fr-FR" dirty="0"/>
              <a:t> and </a:t>
            </a:r>
            <a:r>
              <a:rPr lang="fr-FR" dirty="0" err="1"/>
              <a:t>only</a:t>
            </a:r>
            <a:r>
              <a:rPr lang="fr-FR" dirty="0"/>
              <a:t> </a:t>
            </a:r>
            <a:r>
              <a:rPr lang="fr-FR" dirty="0" err="1"/>
              <a:t>significant</a:t>
            </a:r>
            <a:endParaRPr lang="fr-FR" dirty="0"/>
          </a:p>
          <a:p>
            <a:r>
              <a:rPr lang="fr-FR" dirty="0"/>
              <a:t>Covid </a:t>
            </a:r>
            <a:r>
              <a:rPr lang="fr-FR" dirty="0" err="1"/>
              <a:t>months</a:t>
            </a:r>
            <a:r>
              <a:rPr lang="fr-FR" dirty="0"/>
              <a:t> + </a:t>
            </a:r>
            <a:r>
              <a:rPr lang="fr-FR" dirty="0" err="1"/>
              <a:t>parameter</a:t>
            </a:r>
            <a:r>
              <a:rPr lang="fr-FR" dirty="0"/>
              <a:t> P = 2 </a:t>
            </a:r>
            <a:r>
              <a:rPr lang="fr-FR" dirty="0" err="1"/>
              <a:t>now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962346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03C5D5-1CDB-DCBA-D984-789C33A2D4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, capture d’écran, diagramme, ligne&#10;&#10;Description générée automatiquement">
            <a:extLst>
              <a:ext uri="{FF2B5EF4-FFF2-40B4-BE49-F238E27FC236}">
                <a16:creationId xmlns:a16="http://schemas.microsoft.com/office/drawing/2014/main" id="{58DE0AB6-25EF-3A33-84E6-A68C2B4B7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943" y="1440007"/>
            <a:ext cx="6386113" cy="3977985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BB9B42E2-7DB0-9084-9784-74E81FED0288}"/>
              </a:ext>
            </a:extLst>
          </p:cNvPr>
          <p:cNvSpPr txBox="1"/>
          <p:nvPr/>
        </p:nvSpPr>
        <p:spPr>
          <a:xfrm>
            <a:off x="869767" y="476656"/>
            <a:ext cx="74044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ARIMA (1,0,1)(2,1,2) </a:t>
            </a:r>
            <a:r>
              <a:rPr lang="fr-FR" dirty="0" err="1"/>
              <a:t>with</a:t>
            </a:r>
            <a:r>
              <a:rPr lang="fr-FR" dirty="0"/>
              <a:t> the new </a:t>
            </a:r>
            <a:r>
              <a:rPr lang="fr-FR" dirty="0" err="1"/>
              <a:t>monthly</a:t>
            </a:r>
            <a:r>
              <a:rPr lang="fr-FR" dirty="0"/>
              <a:t> covid </a:t>
            </a:r>
            <a:r>
              <a:rPr lang="fr-FR" dirty="0" err="1"/>
              <a:t>dummy</a:t>
            </a:r>
            <a:r>
              <a:rPr lang="fr-FR" dirty="0"/>
              <a:t> and </a:t>
            </a:r>
            <a:r>
              <a:rPr lang="fr-FR" dirty="0" err="1"/>
              <a:t>only</a:t>
            </a:r>
            <a:r>
              <a:rPr lang="fr-FR" dirty="0"/>
              <a:t> </a:t>
            </a:r>
            <a:r>
              <a:rPr lang="fr-FR" dirty="0" err="1"/>
              <a:t>significant</a:t>
            </a:r>
            <a:endParaRPr lang="fr-FR" dirty="0"/>
          </a:p>
          <a:p>
            <a:r>
              <a:rPr lang="fr-FR" dirty="0"/>
              <a:t>Covid </a:t>
            </a:r>
            <a:r>
              <a:rPr lang="fr-FR" dirty="0" err="1"/>
              <a:t>months</a:t>
            </a:r>
            <a:r>
              <a:rPr lang="fr-FR" dirty="0"/>
              <a:t> + </a:t>
            </a:r>
            <a:r>
              <a:rPr lang="fr-FR" dirty="0" err="1"/>
              <a:t>parameter</a:t>
            </a:r>
            <a:r>
              <a:rPr lang="fr-FR" dirty="0"/>
              <a:t> Q = 2 </a:t>
            </a:r>
            <a:r>
              <a:rPr lang="fr-FR" dirty="0" err="1"/>
              <a:t>now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726497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In-sample validation:</a:t>
            </a:r>
          </a:p>
          <a:p>
            <a:r>
              <a:t>  - RMSE: 0.1839, MAE: 0.0886.</a:t>
            </a:r>
          </a:p>
          <a:p>
            <a:r>
              <a:t>• Out-of-sample validation:</a:t>
            </a:r>
          </a:p>
          <a:p>
            <a:r>
              <a:t>  - RMSE: 0.1917, MAE: 0.1312.</a:t>
            </a:r>
          </a:p>
          <a:p>
            <a:r>
              <a:t>• Observations:</a:t>
            </a:r>
          </a:p>
          <a:p>
            <a:r>
              <a:t>  - Captures overall trends.</a:t>
            </a:r>
          </a:p>
          <a:p>
            <a:r>
              <a:t>  - Struggles with local variations.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exte, capture d’écran, ligne, diagramme&#10;&#10;Description générée automatiquement">
            <a:extLst>
              <a:ext uri="{FF2B5EF4-FFF2-40B4-BE49-F238E27FC236}">
                <a16:creationId xmlns:a16="http://schemas.microsoft.com/office/drawing/2014/main" id="{03B68520-159E-413C-C10A-46A18ED1F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943" y="1440007"/>
            <a:ext cx="6386113" cy="397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9636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A67E4D-A599-9156-8621-A08646C808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, diagramme, ligne, Tracé&#10;&#10;Description générée automatiquement">
            <a:extLst>
              <a:ext uri="{FF2B5EF4-FFF2-40B4-BE49-F238E27FC236}">
                <a16:creationId xmlns:a16="http://schemas.microsoft.com/office/drawing/2014/main" id="{CF6C576E-03BE-0B0F-D689-23D3CC67F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943" y="1440007"/>
            <a:ext cx="6386113" cy="397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756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Forecast for the Next 3 Months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Predicted passenger traffic for January-March 2025.</a:t>
            </a:r>
          </a:p>
          <a:p>
            <a:r>
              <a:t>• Forecast aligns with historical trends.</a:t>
            </a:r>
          </a:p>
          <a:p>
            <a:r>
              <a:t>• Stability in short-term projections.</a:t>
            </a:r>
          </a:p>
          <a:p>
            <a:r>
              <a:t>• Challenges:</a:t>
            </a:r>
          </a:p>
          <a:p>
            <a:r>
              <a:t>  - Residual autocorrelation.</a:t>
            </a:r>
          </a:p>
          <a:p>
            <a:r>
              <a:t>  - Non-normality of residuals.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• Objective: Forecasting monthly passenger traffic at Paris-Orly Airport.</a:t>
            </a:r>
          </a:p>
          <a:p>
            <a:r>
              <a:t>• Dataset: Monthly traffic data from January 2000 to December 2024.</a:t>
            </a:r>
          </a:p>
          <a:p>
            <a:r>
              <a:t>• Key elements:</a:t>
            </a:r>
          </a:p>
          <a:p>
            <a:r>
              <a:t>  - Identification of trends, seasonality, and outliers.</a:t>
            </a:r>
          </a:p>
          <a:p>
            <a:r>
              <a:t>  - Use of the Box-Jenkins methodology for modeling.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538B44-7C55-A730-14E9-A9AFD54C8F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, diagramme, ligne, capture d’écran&#10;&#10;Description générée automatiquement">
            <a:extLst>
              <a:ext uri="{FF2B5EF4-FFF2-40B4-BE49-F238E27FC236}">
                <a16:creationId xmlns:a16="http://schemas.microsoft.com/office/drawing/2014/main" id="{E5170273-EFFE-D6EA-DEB9-EEA5785C5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943" y="1440007"/>
            <a:ext cx="6386113" cy="397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3837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B9B0C8-D01E-741B-8A98-FDD3F91EE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Espace réservé du contenu 4" descr="Une image contenant texte, ligne, diagramme, capture d’écran&#10;&#10;Description générée automatiquement">
            <a:extLst>
              <a:ext uri="{FF2B5EF4-FFF2-40B4-BE49-F238E27FC236}">
                <a16:creationId xmlns:a16="http://schemas.microsoft.com/office/drawing/2014/main" id="{4A156E4E-D0F2-114B-8920-0AF4EA4E21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8943" y="1874189"/>
            <a:ext cx="6386113" cy="3977985"/>
          </a:xfrm>
        </p:spPr>
      </p:pic>
    </p:spTree>
    <p:extLst>
      <p:ext uri="{BB962C8B-B14F-4D97-AF65-F5344CB8AC3E}">
        <p14:creationId xmlns:p14="http://schemas.microsoft.com/office/powerpoint/2010/main" val="2813333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exte, diagramme, ligne, Tracé&#10;&#10;Description générée automatiquement">
            <a:extLst>
              <a:ext uri="{FF2B5EF4-FFF2-40B4-BE49-F238E27FC236}">
                <a16:creationId xmlns:a16="http://schemas.microsoft.com/office/drawing/2014/main" id="{19DB1BE1-5909-64C4-9EBF-A7BEF4566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943" y="1440007"/>
            <a:ext cx="6386113" cy="397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7364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dirty="0"/>
              <a:t>• Achievements:</a:t>
            </a:r>
          </a:p>
          <a:p>
            <a:r>
              <a:rPr dirty="0"/>
              <a:t>  - Developed a SARIMA model for forecasting.</a:t>
            </a:r>
          </a:p>
          <a:p>
            <a:r>
              <a:rPr dirty="0"/>
              <a:t>  - Addressed challenges with transformations and dummy variables.</a:t>
            </a:r>
          </a:p>
          <a:p>
            <a:r>
              <a:rPr dirty="0"/>
              <a:t>• Limitations:</a:t>
            </a:r>
          </a:p>
          <a:p>
            <a:r>
              <a:rPr dirty="0"/>
              <a:t>  - Residual autocorrelation remains.</a:t>
            </a:r>
          </a:p>
          <a:p>
            <a:r>
              <a:rPr dirty="0"/>
              <a:t>  - Forecast accuracy could be improved.</a:t>
            </a:r>
          </a:p>
          <a:p>
            <a:r>
              <a:rPr dirty="0"/>
              <a:t>•Future work:</a:t>
            </a:r>
          </a:p>
          <a:p>
            <a:r>
              <a:rPr dirty="0"/>
              <a:t>  - Explore alternative models </a:t>
            </a:r>
            <a:r>
              <a:rPr lang="fr-FR" dirty="0"/>
              <a:t>to capture the COVID </a:t>
            </a:r>
            <a:r>
              <a:rPr lang="fr-FR" dirty="0" err="1"/>
              <a:t>period</a:t>
            </a:r>
            <a:r>
              <a:rPr lang="fr-FR" dirty="0"/>
              <a:t> </a:t>
            </a:r>
            <a:endParaRPr dirty="0"/>
          </a:p>
          <a:p>
            <a:r>
              <a:rPr dirty="0"/>
              <a:t>  - Refine residual handling.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B1B720-77EC-2D0A-1455-6BE2CB0658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, capture d’écran, Police, diagramme&#10;&#10;Description générée automatiquement">
            <a:extLst>
              <a:ext uri="{FF2B5EF4-FFF2-40B4-BE49-F238E27FC236}">
                <a16:creationId xmlns:a16="http://schemas.microsoft.com/office/drawing/2014/main" id="{3EF904EF-8DC9-FF05-4B1F-8021050D3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652" y="1303506"/>
            <a:ext cx="7464150" cy="4649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639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Description of the Time Series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Data covers 25 years of monthly observations.</a:t>
            </a:r>
          </a:p>
          <a:p>
            <a:r>
              <a:t>• Observed trends:</a:t>
            </a:r>
          </a:p>
          <a:p>
            <a:r>
              <a:t>  - General upward trend.</a:t>
            </a:r>
          </a:p>
          <a:p>
            <a:r>
              <a:t>  - Strong seasonal patterns.</a:t>
            </a:r>
          </a:p>
          <a:p>
            <a:r>
              <a:t>  - Impact of COVID-19: Significant dip in 2020-2021.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Stationarity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dirty="0"/>
              <a:t>• Initial observations:</a:t>
            </a:r>
          </a:p>
          <a:p>
            <a:r>
              <a:rPr dirty="0"/>
              <a:t>  - Series is non-stationary (trend, seasonality).</a:t>
            </a:r>
          </a:p>
          <a:p>
            <a:r>
              <a:rPr dirty="0"/>
              <a:t>• Transformations applied:</a:t>
            </a:r>
          </a:p>
          <a:p>
            <a:r>
              <a:rPr dirty="0"/>
              <a:t>  - Log transformation to stabilize variance.</a:t>
            </a:r>
          </a:p>
          <a:p>
            <a:r>
              <a:rPr dirty="0"/>
              <a:t>  - First-order differencing to remove trend.</a:t>
            </a:r>
          </a:p>
          <a:p>
            <a:r>
              <a:rPr dirty="0"/>
              <a:t>  - Seasonal differencing (order 12) for stationarity.</a:t>
            </a:r>
          </a:p>
          <a:p>
            <a:r>
              <a:rPr dirty="0"/>
              <a:t>• Result: </a:t>
            </a:r>
            <a:r>
              <a:rPr dirty="0" err="1"/>
              <a:t>Stationar</a:t>
            </a:r>
            <a:r>
              <a:rPr lang="fr-FR" dirty="0" err="1"/>
              <a:t>ity</a:t>
            </a:r>
            <a:r>
              <a:rPr dirty="0"/>
              <a:t> series achieved</a:t>
            </a:r>
            <a:r>
              <a:rPr lang="fr-FR" dirty="0"/>
              <a:t> if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exclude</a:t>
            </a:r>
            <a:r>
              <a:rPr lang="fr-FR" dirty="0"/>
              <a:t> the covid </a:t>
            </a:r>
            <a:r>
              <a:rPr lang="fr-FR" dirty="0" err="1"/>
              <a:t>period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2BEF2A-5D1E-8D22-A8CD-8EA566F99D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, capture d’écran, diagramme, ligne&#10;&#10;Description générée automatiquement">
            <a:extLst>
              <a:ext uri="{FF2B5EF4-FFF2-40B4-BE49-F238E27FC236}">
                <a16:creationId xmlns:a16="http://schemas.microsoft.com/office/drawing/2014/main" id="{1A75E1A7-2FE7-1E49-CE94-56D7C76D6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586" y="0"/>
            <a:ext cx="6386113" cy="3977985"/>
          </a:xfrm>
          <a:prstGeom prst="rect">
            <a:avLst/>
          </a:prstGeom>
        </p:spPr>
      </p:pic>
      <p:pic>
        <p:nvPicPr>
          <p:cNvPr id="5" name="Image 4" descr="Une image contenant texte, capture d’écran, diagramme, ligne&#10;&#10;Description générée automatiquement">
            <a:extLst>
              <a:ext uri="{FF2B5EF4-FFF2-40B4-BE49-F238E27FC236}">
                <a16:creationId xmlns:a16="http://schemas.microsoft.com/office/drawing/2014/main" id="{70E951A2-9D22-941F-7592-B1E5EAAE69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65" y="3947966"/>
            <a:ext cx="4671661" cy="2910033"/>
          </a:xfrm>
          <a:prstGeom prst="rect">
            <a:avLst/>
          </a:prstGeom>
        </p:spPr>
      </p:pic>
      <p:pic>
        <p:nvPicPr>
          <p:cNvPr id="7" name="Image 6" descr="Une image contenant texte, capture d’écran, diagramme, ligne&#10;&#10;Description générée automatiquement">
            <a:extLst>
              <a:ext uri="{FF2B5EF4-FFF2-40B4-BE49-F238E27FC236}">
                <a16:creationId xmlns:a16="http://schemas.microsoft.com/office/drawing/2014/main" id="{877879C0-E4DD-C377-435B-96F83BE98A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3897" y="3947966"/>
            <a:ext cx="4370103" cy="2722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979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exte, diagramme, capture d’écran, ligne&#10;&#10;Description générée automatiquement">
            <a:extLst>
              <a:ext uri="{FF2B5EF4-FFF2-40B4-BE49-F238E27FC236}">
                <a16:creationId xmlns:a16="http://schemas.microsoft.com/office/drawing/2014/main" id="{73BCA3C0-46C2-8050-BE92-4B549FE64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862" y="68407"/>
            <a:ext cx="6386113" cy="3977985"/>
          </a:xfrm>
          <a:prstGeom prst="rect">
            <a:avLst/>
          </a:prstGeom>
        </p:spPr>
      </p:pic>
      <p:pic>
        <p:nvPicPr>
          <p:cNvPr id="9" name="Image 8" descr="Une image contenant texte, capture d’écran, ligne, diagramme&#10;&#10;Description générée automatiquement">
            <a:extLst>
              <a:ext uri="{FF2B5EF4-FFF2-40B4-BE49-F238E27FC236}">
                <a16:creationId xmlns:a16="http://schemas.microsoft.com/office/drawing/2014/main" id="{4F36085C-6AD3-3E23-C5DC-55A95C4C0D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25215"/>
            <a:ext cx="4708187" cy="2932785"/>
          </a:xfrm>
          <a:prstGeom prst="rect">
            <a:avLst/>
          </a:prstGeom>
        </p:spPr>
      </p:pic>
      <p:pic>
        <p:nvPicPr>
          <p:cNvPr id="11" name="Image 10" descr="Une image contenant texte, capture d’écran, ligne, diagramme&#10;&#10;Description générée automatiquement">
            <a:extLst>
              <a:ext uri="{FF2B5EF4-FFF2-40B4-BE49-F238E27FC236}">
                <a16:creationId xmlns:a16="http://schemas.microsoft.com/office/drawing/2014/main" id="{73F042BB-9196-C9EA-415F-C1F30B2891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5813" y="3925214"/>
            <a:ext cx="4708187" cy="2932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132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D0FC4A-1F05-DEB4-0A3F-A335797FF1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Une image contenant texte, diagramme, ligne, capture d’écran&#10;&#10;Description générée automatiquement">
            <a:extLst>
              <a:ext uri="{FF2B5EF4-FFF2-40B4-BE49-F238E27FC236}">
                <a16:creationId xmlns:a16="http://schemas.microsoft.com/office/drawing/2014/main" id="{20DD26C5-F5E4-740D-EB94-CA75430DF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943" y="0"/>
            <a:ext cx="6386113" cy="3977985"/>
          </a:xfrm>
          <a:prstGeom prst="rect">
            <a:avLst/>
          </a:prstGeom>
        </p:spPr>
      </p:pic>
      <p:pic>
        <p:nvPicPr>
          <p:cNvPr id="3" name="Image 2" descr="Une image contenant texte, capture d’écran, diagramme, ligne&#10;&#10;Description générée automatiquement">
            <a:extLst>
              <a:ext uri="{FF2B5EF4-FFF2-40B4-BE49-F238E27FC236}">
                <a16:creationId xmlns:a16="http://schemas.microsoft.com/office/drawing/2014/main" id="{33D1E653-A6B1-4D87-9004-51268E268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4010047"/>
            <a:ext cx="4572000" cy="2847953"/>
          </a:xfrm>
          <a:prstGeom prst="rect">
            <a:avLst/>
          </a:prstGeom>
        </p:spPr>
      </p:pic>
      <p:pic>
        <p:nvPicPr>
          <p:cNvPr id="5" name="Image 4" descr="Une image contenant texte, diagramme, ligne, capture d’écran&#10;&#10;Description générée automatiquement">
            <a:extLst>
              <a:ext uri="{FF2B5EF4-FFF2-40B4-BE49-F238E27FC236}">
                <a16:creationId xmlns:a16="http://schemas.microsoft.com/office/drawing/2014/main" id="{260E2C14-4AB1-0681-DFB6-86DA3F9108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99" y="4010047"/>
            <a:ext cx="4572000" cy="2847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206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Box-Jenkins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dirty="0"/>
              <a:t>• Model identification using ACF and PACF</a:t>
            </a:r>
            <a:endParaRPr lang="fr-FR" dirty="0"/>
          </a:p>
          <a:p>
            <a:r>
              <a:rPr lang="fr-FR" dirty="0"/>
              <a:t>  - ARIMA(1,0,1)(1,1,1) at the </a:t>
            </a:r>
            <a:r>
              <a:rPr lang="fr-FR" dirty="0" err="1"/>
              <a:t>beginning</a:t>
            </a:r>
            <a:endParaRPr dirty="0"/>
          </a:p>
          <a:p>
            <a:r>
              <a:rPr lang="fr-FR" dirty="0"/>
              <a:t>  - ARIMA(1,0,1)(2,1,1) </a:t>
            </a:r>
            <a:r>
              <a:rPr dirty="0"/>
              <a:t>selected as best model.</a:t>
            </a:r>
          </a:p>
          <a:p>
            <a:r>
              <a:rPr dirty="0"/>
              <a:t>• Steps:</a:t>
            </a:r>
          </a:p>
          <a:p>
            <a:r>
              <a:rPr dirty="0"/>
              <a:t>  1. </a:t>
            </a:r>
            <a:r>
              <a:rPr dirty="0" err="1"/>
              <a:t>Estima</a:t>
            </a:r>
            <a:r>
              <a:rPr lang="fr-FR" dirty="0" err="1"/>
              <a:t>ting</a:t>
            </a:r>
            <a:r>
              <a:rPr lang="fr-FR" dirty="0"/>
              <a:t> initial</a:t>
            </a:r>
            <a:r>
              <a:rPr dirty="0"/>
              <a:t> parameters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ACF and PACF of diff12_trafic</a:t>
            </a:r>
            <a:endParaRPr dirty="0"/>
          </a:p>
          <a:p>
            <a:r>
              <a:rPr dirty="0"/>
              <a:t>  2. Validate coefficients for significance</a:t>
            </a:r>
            <a:r>
              <a:rPr lang="fr-FR" dirty="0"/>
              <a:t> </a:t>
            </a:r>
            <a:endParaRPr dirty="0"/>
          </a:p>
          <a:p>
            <a:r>
              <a:rPr dirty="0"/>
              <a:t>  3. Diagnose residuals (autocorrelation, normality).</a:t>
            </a:r>
          </a:p>
          <a:p>
            <a:r>
              <a:rPr dirty="0"/>
              <a:t>• Adjustments made for COVID-19 period (dummy variables).</a:t>
            </a:r>
            <a:endParaRPr lang="fr-FR" dirty="0"/>
          </a:p>
          <a:p>
            <a:r>
              <a:rPr lang="fr-FR" dirty="0"/>
              <a:t>5 </a:t>
            </a:r>
            <a:r>
              <a:rPr lang="fr-FR" dirty="0" err="1"/>
              <a:t>models</a:t>
            </a:r>
            <a:r>
              <a:rPr lang="fr-FR" dirty="0"/>
              <a:t> have been made in total (</a:t>
            </a:r>
            <a:r>
              <a:rPr lang="fr-FR" dirty="0" err="1"/>
              <a:t>changing</a:t>
            </a:r>
            <a:r>
              <a:rPr lang="fr-FR" dirty="0"/>
              <a:t> </a:t>
            </a:r>
            <a:r>
              <a:rPr lang="fr-FR" dirty="0" err="1"/>
              <a:t>parameters</a:t>
            </a:r>
            <a:r>
              <a:rPr lang="fr-FR" dirty="0"/>
              <a:t> in the model, </a:t>
            </a:r>
            <a:r>
              <a:rPr lang="fr-FR" dirty="0" err="1"/>
              <a:t>removing</a:t>
            </a:r>
            <a:r>
              <a:rPr lang="fr-FR" dirty="0"/>
              <a:t> coefficients, </a:t>
            </a:r>
            <a:r>
              <a:rPr lang="fr-FR" dirty="0" err="1"/>
              <a:t>changing</a:t>
            </a:r>
            <a:r>
              <a:rPr lang="fr-FR" dirty="0"/>
              <a:t> </a:t>
            </a:r>
            <a:r>
              <a:rPr lang="fr-FR" dirty="0" err="1"/>
              <a:t>dummies</a:t>
            </a:r>
            <a:r>
              <a:rPr lang="fr-FR" dirty="0"/>
              <a:t>) 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502</Words>
  <Application>Microsoft Office PowerPoint</Application>
  <PresentationFormat>Affichage à l'écran (4:3)</PresentationFormat>
  <Paragraphs>66</Paragraphs>
  <Slides>23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6" baseType="lpstr">
      <vt:lpstr>Arial</vt:lpstr>
      <vt:lpstr>Calibri</vt:lpstr>
      <vt:lpstr>Office Theme</vt:lpstr>
      <vt:lpstr>Time Series Forecasting Project</vt:lpstr>
      <vt:lpstr>Introduction</vt:lpstr>
      <vt:lpstr>Présentation PowerPoint</vt:lpstr>
      <vt:lpstr>Description of the Time Series</vt:lpstr>
      <vt:lpstr>Stationarity Analysis</vt:lpstr>
      <vt:lpstr>Présentation PowerPoint</vt:lpstr>
      <vt:lpstr>Présentation PowerPoint</vt:lpstr>
      <vt:lpstr>Présentation PowerPoint</vt:lpstr>
      <vt:lpstr>Box-Jenkins Methodology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Model Validation</vt:lpstr>
      <vt:lpstr>Présentation PowerPoint</vt:lpstr>
      <vt:lpstr>Présentation PowerPoint</vt:lpstr>
      <vt:lpstr>Forecast for the Next 3 Months</vt:lpstr>
      <vt:lpstr>Présentation PowerPoint</vt:lpstr>
      <vt:lpstr>Présentation PowerPoint</vt:lpstr>
      <vt:lpstr>Présentation PowerPoint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ADMIN</dc:creator>
  <cp:keywords/>
  <dc:description>generated using python-pptx</dc:description>
  <cp:lastModifiedBy>MOKRANE Naïm</cp:lastModifiedBy>
  <cp:revision>3</cp:revision>
  <dcterms:created xsi:type="dcterms:W3CDTF">2013-01-27T09:14:16Z</dcterms:created>
  <dcterms:modified xsi:type="dcterms:W3CDTF">2025-01-26T16:58:37Z</dcterms:modified>
  <cp:category/>
</cp:coreProperties>
</file>