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7" r:id="rId2"/>
    <p:sldId id="268" r:id="rId3"/>
    <p:sldId id="457" r:id="rId4"/>
    <p:sldId id="480" r:id="rId5"/>
    <p:sldId id="473" r:id="rId6"/>
    <p:sldId id="463" r:id="rId7"/>
    <p:sldId id="455" r:id="rId8"/>
    <p:sldId id="465" r:id="rId9"/>
    <p:sldId id="468" r:id="rId10"/>
    <p:sldId id="469" r:id="rId11"/>
    <p:sldId id="475" r:id="rId12"/>
    <p:sldId id="470" r:id="rId13"/>
    <p:sldId id="474" r:id="rId14"/>
    <p:sldId id="439" r:id="rId15"/>
    <p:sldId id="450" r:id="rId16"/>
    <p:sldId id="477" r:id="rId17"/>
    <p:sldId id="478" r:id="rId18"/>
    <p:sldId id="479" r:id="rId19"/>
    <p:sldId id="452" r:id="rId20"/>
    <p:sldId id="453" r:id="rId21"/>
    <p:sldId id="471" r:id="rId22"/>
    <p:sldId id="454" r:id="rId23"/>
    <p:sldId id="458" r:id="rId24"/>
    <p:sldId id="459" r:id="rId25"/>
    <p:sldId id="460" r:id="rId26"/>
    <p:sldId id="46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75" autoAdjust="0"/>
    <p:restoredTop sz="94660"/>
  </p:normalViewPr>
  <p:slideViewPr>
    <p:cSldViewPr snapToGrid="0">
      <p:cViewPr varScale="1">
        <p:scale>
          <a:sx n="86" d="100"/>
          <a:sy n="86" d="100"/>
        </p:scale>
        <p:origin x="51" y="20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25D2C8-5E93-4AE3-8B53-3EC10FAF9DB2}" type="datetimeFigureOut">
              <a:rPr lang="en-GB" smtClean="0"/>
              <a:t>01/10/2024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D59BD8-CC10-49DC-B9BB-A649092485DC}" type="slidenum">
              <a:rPr lang="en-GB" smtClean="0"/>
              <a:t>‹#›</a:t>
            </a:fld>
            <a:endParaRPr lang="en-GB"/>
          </a:p>
        </p:txBody>
      </p:sp>
    </p:spTree>
    <p:extLst>
      <p:ext uri="{BB962C8B-B14F-4D97-AF65-F5344CB8AC3E}">
        <p14:creationId xmlns:p14="http://schemas.microsoft.com/office/powerpoint/2010/main" val="17620031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 name="TextShape 1"/>
          <p:cNvSpPr txBox="1"/>
          <p:nvPr/>
        </p:nvSpPr>
        <p:spPr>
          <a:xfrm>
            <a:off x="3841920" y="9421920"/>
            <a:ext cx="2937960" cy="495000"/>
          </a:xfrm>
          <a:prstGeom prst="rect">
            <a:avLst/>
          </a:prstGeom>
          <a:noFill/>
          <a:ln>
            <a:noFill/>
          </a:ln>
        </p:spPr>
        <p:txBody>
          <a:bodyPr anchor="b"/>
          <a:lstStyle/>
          <a:p>
            <a:pPr algn="r">
              <a:lnSpc>
                <a:spcPct val="100000"/>
              </a:lnSpc>
            </a:pPr>
            <a:fld id="{16E3DC7C-E738-45AF-9ABC-76215B7DD8AF}" type="slidenum">
              <a:rPr lang="en-GB" sz="1200" b="0" strike="noStrike" spc="-1">
                <a:solidFill>
                  <a:srgbClr val="000000"/>
                </a:solidFill>
                <a:uFill>
                  <a:solidFill>
                    <a:srgbClr val="FFFFFF"/>
                  </a:solidFill>
                </a:uFill>
                <a:latin typeface="Arial"/>
                <a:ea typeface="ＭＳ Ｐゴシック"/>
              </a:rPr>
              <a:t>5</a:t>
            </a:fld>
            <a:endParaRPr lang="en-GB" sz="1400" b="0" strike="noStrike" spc="-1">
              <a:solidFill>
                <a:srgbClr val="000000"/>
              </a:solidFill>
              <a:uFill>
                <a:solidFill>
                  <a:srgbClr val="FFFFFF"/>
                </a:solidFill>
              </a:uFill>
              <a:latin typeface="Times New Roman"/>
            </a:endParaRPr>
          </a:p>
        </p:txBody>
      </p:sp>
      <p:sp>
        <p:nvSpPr>
          <p:cNvPr id="505" name="PlaceHolder 2"/>
          <p:cNvSpPr>
            <a:spLocks noGrp="1"/>
          </p:cNvSpPr>
          <p:nvPr>
            <p:ph type="body"/>
          </p:nvPr>
        </p:nvSpPr>
        <p:spPr>
          <a:xfrm>
            <a:off x="904320" y="4711320"/>
            <a:ext cx="4973040" cy="4462920"/>
          </a:xfrm>
          <a:prstGeom prst="rect">
            <a:avLst/>
          </a:prstGeom>
        </p:spPr>
        <p:txBody>
          <a:bodyPr anchor="ctr"/>
          <a:lstStyle/>
          <a:p>
            <a:endParaRPr lang="en-GB" sz="20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40793794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 name="TextShape 1"/>
          <p:cNvSpPr txBox="1"/>
          <p:nvPr/>
        </p:nvSpPr>
        <p:spPr>
          <a:xfrm>
            <a:off x="3841920" y="9421920"/>
            <a:ext cx="2937960" cy="495000"/>
          </a:xfrm>
          <a:prstGeom prst="rect">
            <a:avLst/>
          </a:prstGeom>
          <a:noFill/>
          <a:ln>
            <a:noFill/>
          </a:ln>
        </p:spPr>
        <p:txBody>
          <a:bodyPr anchor="b"/>
          <a:lstStyle/>
          <a:p>
            <a:pPr algn="r">
              <a:lnSpc>
                <a:spcPct val="100000"/>
              </a:lnSpc>
            </a:pPr>
            <a:fld id="{16E3DC7C-E738-45AF-9ABC-76215B7DD8AF}" type="slidenum">
              <a:rPr lang="en-GB" sz="1200" b="0" strike="noStrike" spc="-1">
                <a:solidFill>
                  <a:srgbClr val="000000"/>
                </a:solidFill>
                <a:uFill>
                  <a:solidFill>
                    <a:srgbClr val="FFFFFF"/>
                  </a:solidFill>
                </a:uFill>
                <a:latin typeface="Arial"/>
                <a:ea typeface="ＭＳ Ｐゴシック"/>
              </a:rPr>
              <a:t>16</a:t>
            </a:fld>
            <a:endParaRPr lang="en-GB" sz="1400" b="0" strike="noStrike" spc="-1">
              <a:solidFill>
                <a:srgbClr val="000000"/>
              </a:solidFill>
              <a:uFill>
                <a:solidFill>
                  <a:srgbClr val="FFFFFF"/>
                </a:solidFill>
              </a:uFill>
              <a:latin typeface="Times New Roman"/>
            </a:endParaRPr>
          </a:p>
        </p:txBody>
      </p:sp>
      <p:sp>
        <p:nvSpPr>
          <p:cNvPr id="505" name="PlaceHolder 2"/>
          <p:cNvSpPr>
            <a:spLocks noGrp="1"/>
          </p:cNvSpPr>
          <p:nvPr>
            <p:ph type="body"/>
          </p:nvPr>
        </p:nvSpPr>
        <p:spPr>
          <a:xfrm>
            <a:off x="904320" y="4711320"/>
            <a:ext cx="4973040" cy="4462920"/>
          </a:xfrm>
          <a:prstGeom prst="rect">
            <a:avLst/>
          </a:prstGeom>
        </p:spPr>
        <p:txBody>
          <a:bodyPr anchor="ctr"/>
          <a:lstStyle/>
          <a:p>
            <a:endParaRPr lang="en-GB" sz="20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22986953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 name="TextShape 1"/>
          <p:cNvSpPr txBox="1"/>
          <p:nvPr/>
        </p:nvSpPr>
        <p:spPr>
          <a:xfrm>
            <a:off x="3841920" y="9421920"/>
            <a:ext cx="2937960" cy="495000"/>
          </a:xfrm>
          <a:prstGeom prst="rect">
            <a:avLst/>
          </a:prstGeom>
          <a:noFill/>
          <a:ln>
            <a:noFill/>
          </a:ln>
        </p:spPr>
        <p:txBody>
          <a:bodyPr anchor="b"/>
          <a:lstStyle/>
          <a:p>
            <a:pPr algn="r">
              <a:lnSpc>
                <a:spcPct val="100000"/>
              </a:lnSpc>
            </a:pPr>
            <a:fld id="{16E3DC7C-E738-45AF-9ABC-76215B7DD8AF}" type="slidenum">
              <a:rPr lang="en-GB" sz="1200" b="0" strike="noStrike" spc="-1">
                <a:solidFill>
                  <a:srgbClr val="000000"/>
                </a:solidFill>
                <a:uFill>
                  <a:solidFill>
                    <a:srgbClr val="FFFFFF"/>
                  </a:solidFill>
                </a:uFill>
                <a:latin typeface="Arial"/>
                <a:ea typeface="ＭＳ Ｐゴシック"/>
              </a:rPr>
              <a:t>17</a:t>
            </a:fld>
            <a:endParaRPr lang="en-GB" sz="1400" b="0" strike="noStrike" spc="-1">
              <a:solidFill>
                <a:srgbClr val="000000"/>
              </a:solidFill>
              <a:uFill>
                <a:solidFill>
                  <a:srgbClr val="FFFFFF"/>
                </a:solidFill>
              </a:uFill>
              <a:latin typeface="Times New Roman"/>
            </a:endParaRPr>
          </a:p>
        </p:txBody>
      </p:sp>
      <p:sp>
        <p:nvSpPr>
          <p:cNvPr id="505" name="PlaceHolder 2"/>
          <p:cNvSpPr>
            <a:spLocks noGrp="1"/>
          </p:cNvSpPr>
          <p:nvPr>
            <p:ph type="body"/>
          </p:nvPr>
        </p:nvSpPr>
        <p:spPr>
          <a:xfrm>
            <a:off x="904320" y="4711320"/>
            <a:ext cx="4973040" cy="4462920"/>
          </a:xfrm>
          <a:prstGeom prst="rect">
            <a:avLst/>
          </a:prstGeom>
        </p:spPr>
        <p:txBody>
          <a:bodyPr anchor="ctr"/>
          <a:lstStyle/>
          <a:p>
            <a:endParaRPr lang="en-GB" sz="20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20223262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 name="TextShape 1"/>
          <p:cNvSpPr txBox="1"/>
          <p:nvPr/>
        </p:nvSpPr>
        <p:spPr>
          <a:xfrm>
            <a:off x="3841920" y="9421920"/>
            <a:ext cx="2937960" cy="495000"/>
          </a:xfrm>
          <a:prstGeom prst="rect">
            <a:avLst/>
          </a:prstGeom>
          <a:noFill/>
          <a:ln>
            <a:noFill/>
          </a:ln>
        </p:spPr>
        <p:txBody>
          <a:bodyPr anchor="b"/>
          <a:lstStyle/>
          <a:p>
            <a:pPr algn="r">
              <a:lnSpc>
                <a:spcPct val="100000"/>
              </a:lnSpc>
            </a:pPr>
            <a:fld id="{16E3DC7C-E738-45AF-9ABC-76215B7DD8AF}" type="slidenum">
              <a:rPr lang="en-GB" sz="1200" b="0" strike="noStrike" spc="-1">
                <a:solidFill>
                  <a:srgbClr val="000000"/>
                </a:solidFill>
                <a:uFill>
                  <a:solidFill>
                    <a:srgbClr val="FFFFFF"/>
                  </a:solidFill>
                </a:uFill>
                <a:latin typeface="Arial"/>
                <a:ea typeface="ＭＳ Ｐゴシック"/>
              </a:rPr>
              <a:t>18</a:t>
            </a:fld>
            <a:endParaRPr lang="en-GB" sz="1400" b="0" strike="noStrike" spc="-1">
              <a:solidFill>
                <a:srgbClr val="000000"/>
              </a:solidFill>
              <a:uFill>
                <a:solidFill>
                  <a:srgbClr val="FFFFFF"/>
                </a:solidFill>
              </a:uFill>
              <a:latin typeface="Times New Roman"/>
            </a:endParaRPr>
          </a:p>
        </p:txBody>
      </p:sp>
      <p:sp>
        <p:nvSpPr>
          <p:cNvPr id="505" name="PlaceHolder 2"/>
          <p:cNvSpPr>
            <a:spLocks noGrp="1"/>
          </p:cNvSpPr>
          <p:nvPr>
            <p:ph type="body"/>
          </p:nvPr>
        </p:nvSpPr>
        <p:spPr>
          <a:xfrm>
            <a:off x="904320" y="4711320"/>
            <a:ext cx="4973040" cy="4462920"/>
          </a:xfrm>
          <a:prstGeom prst="rect">
            <a:avLst/>
          </a:prstGeom>
        </p:spPr>
        <p:txBody>
          <a:bodyPr anchor="ctr"/>
          <a:lstStyle/>
          <a:p>
            <a:endParaRPr lang="en-GB" sz="20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34564405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 name="TextShape 1"/>
          <p:cNvSpPr txBox="1"/>
          <p:nvPr/>
        </p:nvSpPr>
        <p:spPr>
          <a:xfrm>
            <a:off x="3841920" y="9421920"/>
            <a:ext cx="2937960" cy="495000"/>
          </a:xfrm>
          <a:prstGeom prst="rect">
            <a:avLst/>
          </a:prstGeom>
          <a:noFill/>
          <a:ln>
            <a:noFill/>
          </a:ln>
        </p:spPr>
        <p:txBody>
          <a:bodyPr anchor="b"/>
          <a:lstStyle/>
          <a:p>
            <a:pPr algn="r">
              <a:lnSpc>
                <a:spcPct val="100000"/>
              </a:lnSpc>
            </a:pPr>
            <a:fld id="{16E3DC7C-E738-45AF-9ABC-76215B7DD8AF}" type="slidenum">
              <a:rPr lang="en-GB" sz="1200" b="0" strike="noStrike" spc="-1">
                <a:solidFill>
                  <a:srgbClr val="000000"/>
                </a:solidFill>
                <a:uFill>
                  <a:solidFill>
                    <a:srgbClr val="FFFFFF"/>
                  </a:solidFill>
                </a:uFill>
                <a:latin typeface="Arial"/>
                <a:ea typeface="ＭＳ Ｐゴシック"/>
              </a:rPr>
              <a:t>19</a:t>
            </a:fld>
            <a:endParaRPr lang="en-GB" sz="1400" b="0" strike="noStrike" spc="-1">
              <a:solidFill>
                <a:srgbClr val="000000"/>
              </a:solidFill>
              <a:uFill>
                <a:solidFill>
                  <a:srgbClr val="FFFFFF"/>
                </a:solidFill>
              </a:uFill>
              <a:latin typeface="Times New Roman"/>
            </a:endParaRPr>
          </a:p>
        </p:txBody>
      </p:sp>
      <p:sp>
        <p:nvSpPr>
          <p:cNvPr id="505" name="PlaceHolder 2"/>
          <p:cNvSpPr>
            <a:spLocks noGrp="1"/>
          </p:cNvSpPr>
          <p:nvPr>
            <p:ph type="body"/>
          </p:nvPr>
        </p:nvSpPr>
        <p:spPr>
          <a:xfrm>
            <a:off x="904320" y="4711320"/>
            <a:ext cx="4973040" cy="4462920"/>
          </a:xfrm>
          <a:prstGeom prst="rect">
            <a:avLst/>
          </a:prstGeom>
        </p:spPr>
        <p:txBody>
          <a:bodyPr anchor="ctr"/>
          <a:lstStyle/>
          <a:p>
            <a:endParaRPr lang="en-GB" sz="20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40995176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 name="TextShape 1"/>
          <p:cNvSpPr txBox="1"/>
          <p:nvPr/>
        </p:nvSpPr>
        <p:spPr>
          <a:xfrm>
            <a:off x="3841920" y="9421920"/>
            <a:ext cx="2937960" cy="495000"/>
          </a:xfrm>
          <a:prstGeom prst="rect">
            <a:avLst/>
          </a:prstGeom>
          <a:noFill/>
          <a:ln>
            <a:noFill/>
          </a:ln>
        </p:spPr>
        <p:txBody>
          <a:bodyPr anchor="b"/>
          <a:lstStyle/>
          <a:p>
            <a:pPr algn="r">
              <a:lnSpc>
                <a:spcPct val="100000"/>
              </a:lnSpc>
            </a:pPr>
            <a:fld id="{16E3DC7C-E738-45AF-9ABC-76215B7DD8AF}" type="slidenum">
              <a:rPr lang="en-GB" sz="1200" b="0" strike="noStrike" spc="-1">
                <a:solidFill>
                  <a:srgbClr val="000000"/>
                </a:solidFill>
                <a:uFill>
                  <a:solidFill>
                    <a:srgbClr val="FFFFFF"/>
                  </a:solidFill>
                </a:uFill>
                <a:latin typeface="Arial"/>
                <a:ea typeface="ＭＳ Ｐゴシック"/>
              </a:rPr>
              <a:t>20</a:t>
            </a:fld>
            <a:endParaRPr lang="en-GB" sz="1400" b="0" strike="noStrike" spc="-1">
              <a:solidFill>
                <a:srgbClr val="000000"/>
              </a:solidFill>
              <a:uFill>
                <a:solidFill>
                  <a:srgbClr val="FFFFFF"/>
                </a:solidFill>
              </a:uFill>
              <a:latin typeface="Times New Roman"/>
            </a:endParaRPr>
          </a:p>
        </p:txBody>
      </p:sp>
      <p:sp>
        <p:nvSpPr>
          <p:cNvPr id="505" name="PlaceHolder 2"/>
          <p:cNvSpPr>
            <a:spLocks noGrp="1"/>
          </p:cNvSpPr>
          <p:nvPr>
            <p:ph type="body"/>
          </p:nvPr>
        </p:nvSpPr>
        <p:spPr>
          <a:xfrm>
            <a:off x="904320" y="4711320"/>
            <a:ext cx="4973040" cy="4462920"/>
          </a:xfrm>
          <a:prstGeom prst="rect">
            <a:avLst/>
          </a:prstGeom>
        </p:spPr>
        <p:txBody>
          <a:bodyPr anchor="ctr"/>
          <a:lstStyle/>
          <a:p>
            <a:endParaRPr lang="en-GB" sz="20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26765658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 name="TextShape 1"/>
          <p:cNvSpPr txBox="1"/>
          <p:nvPr/>
        </p:nvSpPr>
        <p:spPr>
          <a:xfrm>
            <a:off x="3841920" y="9421920"/>
            <a:ext cx="2937960" cy="495000"/>
          </a:xfrm>
          <a:prstGeom prst="rect">
            <a:avLst/>
          </a:prstGeom>
          <a:noFill/>
          <a:ln>
            <a:noFill/>
          </a:ln>
        </p:spPr>
        <p:txBody>
          <a:bodyPr anchor="b"/>
          <a:lstStyle/>
          <a:p>
            <a:pPr algn="r">
              <a:lnSpc>
                <a:spcPct val="100000"/>
              </a:lnSpc>
            </a:pPr>
            <a:fld id="{16E3DC7C-E738-45AF-9ABC-76215B7DD8AF}" type="slidenum">
              <a:rPr lang="en-GB" sz="1200" b="0" strike="noStrike" spc="-1">
                <a:solidFill>
                  <a:srgbClr val="000000"/>
                </a:solidFill>
                <a:uFill>
                  <a:solidFill>
                    <a:srgbClr val="FFFFFF"/>
                  </a:solidFill>
                </a:uFill>
                <a:latin typeface="Arial"/>
                <a:ea typeface="ＭＳ Ｐゴシック"/>
              </a:rPr>
              <a:t>21</a:t>
            </a:fld>
            <a:endParaRPr lang="en-GB" sz="1400" b="0" strike="noStrike" spc="-1">
              <a:solidFill>
                <a:srgbClr val="000000"/>
              </a:solidFill>
              <a:uFill>
                <a:solidFill>
                  <a:srgbClr val="FFFFFF"/>
                </a:solidFill>
              </a:uFill>
              <a:latin typeface="Times New Roman"/>
            </a:endParaRPr>
          </a:p>
        </p:txBody>
      </p:sp>
      <p:sp>
        <p:nvSpPr>
          <p:cNvPr id="505" name="PlaceHolder 2"/>
          <p:cNvSpPr>
            <a:spLocks noGrp="1"/>
          </p:cNvSpPr>
          <p:nvPr>
            <p:ph type="body"/>
          </p:nvPr>
        </p:nvSpPr>
        <p:spPr>
          <a:xfrm>
            <a:off x="904320" y="4711320"/>
            <a:ext cx="4973040" cy="4462920"/>
          </a:xfrm>
          <a:prstGeom prst="rect">
            <a:avLst/>
          </a:prstGeom>
        </p:spPr>
        <p:txBody>
          <a:bodyPr anchor="ctr"/>
          <a:lstStyle/>
          <a:p>
            <a:endParaRPr lang="en-GB" sz="20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12404984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 name="TextShape 1"/>
          <p:cNvSpPr txBox="1"/>
          <p:nvPr/>
        </p:nvSpPr>
        <p:spPr>
          <a:xfrm>
            <a:off x="3841920" y="9421920"/>
            <a:ext cx="2937960" cy="495000"/>
          </a:xfrm>
          <a:prstGeom prst="rect">
            <a:avLst/>
          </a:prstGeom>
          <a:noFill/>
          <a:ln>
            <a:noFill/>
          </a:ln>
        </p:spPr>
        <p:txBody>
          <a:bodyPr anchor="b"/>
          <a:lstStyle/>
          <a:p>
            <a:pPr algn="r">
              <a:lnSpc>
                <a:spcPct val="100000"/>
              </a:lnSpc>
            </a:pPr>
            <a:fld id="{16E3DC7C-E738-45AF-9ABC-76215B7DD8AF}" type="slidenum">
              <a:rPr lang="en-GB" sz="1200" b="0" strike="noStrike" spc="-1">
                <a:solidFill>
                  <a:srgbClr val="000000"/>
                </a:solidFill>
                <a:uFill>
                  <a:solidFill>
                    <a:srgbClr val="FFFFFF"/>
                  </a:solidFill>
                </a:uFill>
                <a:latin typeface="Arial"/>
                <a:ea typeface="ＭＳ Ｐゴシック"/>
              </a:rPr>
              <a:t>22</a:t>
            </a:fld>
            <a:endParaRPr lang="en-GB" sz="1400" b="0" strike="noStrike" spc="-1">
              <a:solidFill>
                <a:srgbClr val="000000"/>
              </a:solidFill>
              <a:uFill>
                <a:solidFill>
                  <a:srgbClr val="FFFFFF"/>
                </a:solidFill>
              </a:uFill>
              <a:latin typeface="Times New Roman"/>
            </a:endParaRPr>
          </a:p>
        </p:txBody>
      </p:sp>
      <p:sp>
        <p:nvSpPr>
          <p:cNvPr id="505" name="PlaceHolder 2"/>
          <p:cNvSpPr>
            <a:spLocks noGrp="1"/>
          </p:cNvSpPr>
          <p:nvPr>
            <p:ph type="body"/>
          </p:nvPr>
        </p:nvSpPr>
        <p:spPr>
          <a:xfrm>
            <a:off x="904320" y="4711320"/>
            <a:ext cx="4973040" cy="4462920"/>
          </a:xfrm>
          <a:prstGeom prst="rect">
            <a:avLst/>
          </a:prstGeom>
        </p:spPr>
        <p:txBody>
          <a:bodyPr anchor="ctr"/>
          <a:lstStyle/>
          <a:p>
            <a:endParaRPr lang="en-GB" sz="20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17514322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 name="TextShape 1"/>
          <p:cNvSpPr txBox="1"/>
          <p:nvPr/>
        </p:nvSpPr>
        <p:spPr>
          <a:xfrm>
            <a:off x="3841920" y="9421920"/>
            <a:ext cx="2937960" cy="495000"/>
          </a:xfrm>
          <a:prstGeom prst="rect">
            <a:avLst/>
          </a:prstGeom>
          <a:noFill/>
          <a:ln>
            <a:noFill/>
          </a:ln>
        </p:spPr>
        <p:txBody>
          <a:bodyPr anchor="b"/>
          <a:lstStyle/>
          <a:p>
            <a:pPr algn="r">
              <a:lnSpc>
                <a:spcPct val="100000"/>
              </a:lnSpc>
            </a:pPr>
            <a:fld id="{16E3DC7C-E738-45AF-9ABC-76215B7DD8AF}" type="slidenum">
              <a:rPr lang="en-GB" sz="1200" b="0" strike="noStrike" spc="-1">
                <a:solidFill>
                  <a:srgbClr val="000000"/>
                </a:solidFill>
                <a:uFill>
                  <a:solidFill>
                    <a:srgbClr val="FFFFFF"/>
                  </a:solidFill>
                </a:uFill>
                <a:latin typeface="Arial"/>
                <a:ea typeface="ＭＳ Ｐゴシック"/>
              </a:rPr>
              <a:t>23</a:t>
            </a:fld>
            <a:endParaRPr lang="en-GB" sz="1400" b="0" strike="noStrike" spc="-1">
              <a:solidFill>
                <a:srgbClr val="000000"/>
              </a:solidFill>
              <a:uFill>
                <a:solidFill>
                  <a:srgbClr val="FFFFFF"/>
                </a:solidFill>
              </a:uFill>
              <a:latin typeface="Times New Roman"/>
            </a:endParaRPr>
          </a:p>
        </p:txBody>
      </p:sp>
      <p:sp>
        <p:nvSpPr>
          <p:cNvPr id="505" name="PlaceHolder 2"/>
          <p:cNvSpPr>
            <a:spLocks noGrp="1"/>
          </p:cNvSpPr>
          <p:nvPr>
            <p:ph type="body"/>
          </p:nvPr>
        </p:nvSpPr>
        <p:spPr>
          <a:xfrm>
            <a:off x="904320" y="4711320"/>
            <a:ext cx="4973040" cy="4462920"/>
          </a:xfrm>
          <a:prstGeom prst="rect">
            <a:avLst/>
          </a:prstGeom>
        </p:spPr>
        <p:txBody>
          <a:bodyPr anchor="ctr"/>
          <a:lstStyle/>
          <a:p>
            <a:endParaRPr lang="en-GB" sz="20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32755919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 name="TextShape 1"/>
          <p:cNvSpPr txBox="1"/>
          <p:nvPr/>
        </p:nvSpPr>
        <p:spPr>
          <a:xfrm>
            <a:off x="3841920" y="9421920"/>
            <a:ext cx="2937960" cy="495000"/>
          </a:xfrm>
          <a:prstGeom prst="rect">
            <a:avLst/>
          </a:prstGeom>
          <a:noFill/>
          <a:ln>
            <a:noFill/>
          </a:ln>
        </p:spPr>
        <p:txBody>
          <a:bodyPr anchor="b"/>
          <a:lstStyle/>
          <a:p>
            <a:pPr algn="r">
              <a:lnSpc>
                <a:spcPct val="100000"/>
              </a:lnSpc>
            </a:pPr>
            <a:fld id="{16E3DC7C-E738-45AF-9ABC-76215B7DD8AF}" type="slidenum">
              <a:rPr lang="en-GB" sz="1200" b="0" strike="noStrike" spc="-1">
                <a:solidFill>
                  <a:srgbClr val="000000"/>
                </a:solidFill>
                <a:uFill>
                  <a:solidFill>
                    <a:srgbClr val="FFFFFF"/>
                  </a:solidFill>
                </a:uFill>
                <a:latin typeface="Arial"/>
                <a:ea typeface="ＭＳ Ｐゴシック"/>
              </a:rPr>
              <a:t>24</a:t>
            </a:fld>
            <a:endParaRPr lang="en-GB" sz="1400" b="0" strike="noStrike" spc="-1">
              <a:solidFill>
                <a:srgbClr val="000000"/>
              </a:solidFill>
              <a:uFill>
                <a:solidFill>
                  <a:srgbClr val="FFFFFF"/>
                </a:solidFill>
              </a:uFill>
              <a:latin typeface="Times New Roman"/>
            </a:endParaRPr>
          </a:p>
        </p:txBody>
      </p:sp>
      <p:sp>
        <p:nvSpPr>
          <p:cNvPr id="505" name="PlaceHolder 2"/>
          <p:cNvSpPr>
            <a:spLocks noGrp="1"/>
          </p:cNvSpPr>
          <p:nvPr>
            <p:ph type="body"/>
          </p:nvPr>
        </p:nvSpPr>
        <p:spPr>
          <a:xfrm>
            <a:off x="904320" y="4711320"/>
            <a:ext cx="4973040" cy="4462920"/>
          </a:xfrm>
          <a:prstGeom prst="rect">
            <a:avLst/>
          </a:prstGeom>
        </p:spPr>
        <p:txBody>
          <a:bodyPr anchor="ctr"/>
          <a:lstStyle/>
          <a:p>
            <a:endParaRPr lang="en-GB" sz="20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29500151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 name="TextShape 1"/>
          <p:cNvSpPr txBox="1"/>
          <p:nvPr/>
        </p:nvSpPr>
        <p:spPr>
          <a:xfrm>
            <a:off x="3841920" y="9421920"/>
            <a:ext cx="2937960" cy="495000"/>
          </a:xfrm>
          <a:prstGeom prst="rect">
            <a:avLst/>
          </a:prstGeom>
          <a:noFill/>
          <a:ln>
            <a:noFill/>
          </a:ln>
        </p:spPr>
        <p:txBody>
          <a:bodyPr anchor="b"/>
          <a:lstStyle/>
          <a:p>
            <a:pPr algn="r">
              <a:lnSpc>
                <a:spcPct val="100000"/>
              </a:lnSpc>
            </a:pPr>
            <a:fld id="{16E3DC7C-E738-45AF-9ABC-76215B7DD8AF}" type="slidenum">
              <a:rPr lang="en-GB" sz="1200" b="0" strike="noStrike" spc="-1">
                <a:solidFill>
                  <a:srgbClr val="000000"/>
                </a:solidFill>
                <a:uFill>
                  <a:solidFill>
                    <a:srgbClr val="FFFFFF"/>
                  </a:solidFill>
                </a:uFill>
                <a:latin typeface="Arial"/>
                <a:ea typeface="ＭＳ Ｐゴシック"/>
              </a:rPr>
              <a:t>25</a:t>
            </a:fld>
            <a:endParaRPr lang="en-GB" sz="1400" b="0" strike="noStrike" spc="-1">
              <a:solidFill>
                <a:srgbClr val="000000"/>
              </a:solidFill>
              <a:uFill>
                <a:solidFill>
                  <a:srgbClr val="FFFFFF"/>
                </a:solidFill>
              </a:uFill>
              <a:latin typeface="Times New Roman"/>
            </a:endParaRPr>
          </a:p>
        </p:txBody>
      </p:sp>
      <p:sp>
        <p:nvSpPr>
          <p:cNvPr id="505" name="PlaceHolder 2"/>
          <p:cNvSpPr>
            <a:spLocks noGrp="1"/>
          </p:cNvSpPr>
          <p:nvPr>
            <p:ph type="body"/>
          </p:nvPr>
        </p:nvSpPr>
        <p:spPr>
          <a:xfrm>
            <a:off x="904320" y="4711320"/>
            <a:ext cx="4973040" cy="4462920"/>
          </a:xfrm>
          <a:prstGeom prst="rect">
            <a:avLst/>
          </a:prstGeom>
        </p:spPr>
        <p:txBody>
          <a:bodyPr anchor="ctr"/>
          <a:lstStyle/>
          <a:p>
            <a:endParaRPr lang="en-GB" sz="20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29090901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 name="TextShape 1"/>
          <p:cNvSpPr txBox="1"/>
          <p:nvPr/>
        </p:nvSpPr>
        <p:spPr>
          <a:xfrm>
            <a:off x="3841920" y="9421920"/>
            <a:ext cx="2937960" cy="495000"/>
          </a:xfrm>
          <a:prstGeom prst="rect">
            <a:avLst/>
          </a:prstGeom>
          <a:noFill/>
          <a:ln>
            <a:noFill/>
          </a:ln>
        </p:spPr>
        <p:txBody>
          <a:bodyPr anchor="b"/>
          <a:lstStyle/>
          <a:p>
            <a:pPr algn="r">
              <a:lnSpc>
                <a:spcPct val="100000"/>
              </a:lnSpc>
            </a:pPr>
            <a:fld id="{16E3DC7C-E738-45AF-9ABC-76215B7DD8AF}" type="slidenum">
              <a:rPr lang="en-GB" sz="1200" b="0" strike="noStrike" spc="-1">
                <a:solidFill>
                  <a:srgbClr val="000000"/>
                </a:solidFill>
                <a:uFill>
                  <a:solidFill>
                    <a:srgbClr val="FFFFFF"/>
                  </a:solidFill>
                </a:uFill>
                <a:latin typeface="Arial"/>
                <a:ea typeface="ＭＳ Ｐゴシック"/>
              </a:rPr>
              <a:t>8</a:t>
            </a:fld>
            <a:endParaRPr lang="en-GB" sz="1400" b="0" strike="noStrike" spc="-1">
              <a:solidFill>
                <a:srgbClr val="000000"/>
              </a:solidFill>
              <a:uFill>
                <a:solidFill>
                  <a:srgbClr val="FFFFFF"/>
                </a:solidFill>
              </a:uFill>
              <a:latin typeface="Times New Roman"/>
            </a:endParaRPr>
          </a:p>
        </p:txBody>
      </p:sp>
      <p:sp>
        <p:nvSpPr>
          <p:cNvPr id="505" name="PlaceHolder 2"/>
          <p:cNvSpPr>
            <a:spLocks noGrp="1"/>
          </p:cNvSpPr>
          <p:nvPr>
            <p:ph type="body"/>
          </p:nvPr>
        </p:nvSpPr>
        <p:spPr>
          <a:xfrm>
            <a:off x="904320" y="4711320"/>
            <a:ext cx="4973040" cy="4462920"/>
          </a:xfrm>
          <a:prstGeom prst="rect">
            <a:avLst/>
          </a:prstGeom>
        </p:spPr>
        <p:txBody>
          <a:bodyPr anchor="ctr"/>
          <a:lstStyle/>
          <a:p>
            <a:endParaRPr lang="en-GB" sz="20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10585339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 name="TextShape 1"/>
          <p:cNvSpPr txBox="1"/>
          <p:nvPr/>
        </p:nvSpPr>
        <p:spPr>
          <a:xfrm>
            <a:off x="3841920" y="9421920"/>
            <a:ext cx="2937960" cy="495000"/>
          </a:xfrm>
          <a:prstGeom prst="rect">
            <a:avLst/>
          </a:prstGeom>
          <a:noFill/>
          <a:ln>
            <a:noFill/>
          </a:ln>
        </p:spPr>
        <p:txBody>
          <a:bodyPr anchor="b"/>
          <a:lstStyle/>
          <a:p>
            <a:pPr algn="r">
              <a:lnSpc>
                <a:spcPct val="100000"/>
              </a:lnSpc>
            </a:pPr>
            <a:fld id="{16E3DC7C-E738-45AF-9ABC-76215B7DD8AF}" type="slidenum">
              <a:rPr lang="en-GB" sz="1200" b="0" strike="noStrike" spc="-1">
                <a:solidFill>
                  <a:srgbClr val="000000"/>
                </a:solidFill>
                <a:uFill>
                  <a:solidFill>
                    <a:srgbClr val="FFFFFF"/>
                  </a:solidFill>
                </a:uFill>
                <a:latin typeface="Arial"/>
                <a:ea typeface="ＭＳ Ｐゴシック"/>
              </a:rPr>
              <a:t>26</a:t>
            </a:fld>
            <a:endParaRPr lang="en-GB" sz="1400" b="0" strike="noStrike" spc="-1">
              <a:solidFill>
                <a:srgbClr val="000000"/>
              </a:solidFill>
              <a:uFill>
                <a:solidFill>
                  <a:srgbClr val="FFFFFF"/>
                </a:solidFill>
              </a:uFill>
              <a:latin typeface="Times New Roman"/>
            </a:endParaRPr>
          </a:p>
        </p:txBody>
      </p:sp>
      <p:sp>
        <p:nvSpPr>
          <p:cNvPr id="505" name="PlaceHolder 2"/>
          <p:cNvSpPr>
            <a:spLocks noGrp="1"/>
          </p:cNvSpPr>
          <p:nvPr>
            <p:ph type="body"/>
          </p:nvPr>
        </p:nvSpPr>
        <p:spPr>
          <a:xfrm>
            <a:off x="904320" y="4711320"/>
            <a:ext cx="4973040" cy="4462920"/>
          </a:xfrm>
          <a:prstGeom prst="rect">
            <a:avLst/>
          </a:prstGeom>
        </p:spPr>
        <p:txBody>
          <a:bodyPr anchor="ctr"/>
          <a:lstStyle/>
          <a:p>
            <a:endParaRPr lang="en-GB" sz="20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27032893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 name="TextShape 1"/>
          <p:cNvSpPr txBox="1"/>
          <p:nvPr/>
        </p:nvSpPr>
        <p:spPr>
          <a:xfrm>
            <a:off x="3841920" y="9421920"/>
            <a:ext cx="2937960" cy="495000"/>
          </a:xfrm>
          <a:prstGeom prst="rect">
            <a:avLst/>
          </a:prstGeom>
          <a:noFill/>
          <a:ln>
            <a:noFill/>
          </a:ln>
        </p:spPr>
        <p:txBody>
          <a:bodyPr anchor="b"/>
          <a:lstStyle/>
          <a:p>
            <a:pPr algn="r">
              <a:lnSpc>
                <a:spcPct val="100000"/>
              </a:lnSpc>
            </a:pPr>
            <a:fld id="{16E3DC7C-E738-45AF-9ABC-76215B7DD8AF}" type="slidenum">
              <a:rPr lang="en-GB" sz="1200" b="0" strike="noStrike" spc="-1">
                <a:solidFill>
                  <a:srgbClr val="000000"/>
                </a:solidFill>
                <a:uFill>
                  <a:solidFill>
                    <a:srgbClr val="FFFFFF"/>
                  </a:solidFill>
                </a:uFill>
                <a:latin typeface="Arial"/>
                <a:ea typeface="ＭＳ Ｐゴシック"/>
              </a:rPr>
              <a:t>9</a:t>
            </a:fld>
            <a:endParaRPr lang="en-GB" sz="1400" b="0" strike="noStrike" spc="-1">
              <a:solidFill>
                <a:srgbClr val="000000"/>
              </a:solidFill>
              <a:uFill>
                <a:solidFill>
                  <a:srgbClr val="FFFFFF"/>
                </a:solidFill>
              </a:uFill>
              <a:latin typeface="Times New Roman"/>
            </a:endParaRPr>
          </a:p>
        </p:txBody>
      </p:sp>
      <p:sp>
        <p:nvSpPr>
          <p:cNvPr id="505" name="PlaceHolder 2"/>
          <p:cNvSpPr>
            <a:spLocks noGrp="1"/>
          </p:cNvSpPr>
          <p:nvPr>
            <p:ph type="body"/>
          </p:nvPr>
        </p:nvSpPr>
        <p:spPr>
          <a:xfrm>
            <a:off x="904320" y="4711320"/>
            <a:ext cx="4973040" cy="4462920"/>
          </a:xfrm>
          <a:prstGeom prst="rect">
            <a:avLst/>
          </a:prstGeom>
        </p:spPr>
        <p:txBody>
          <a:bodyPr anchor="ctr"/>
          <a:lstStyle/>
          <a:p>
            <a:endParaRPr lang="en-GB" sz="20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1796688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 name="TextShape 1"/>
          <p:cNvSpPr txBox="1"/>
          <p:nvPr/>
        </p:nvSpPr>
        <p:spPr>
          <a:xfrm>
            <a:off x="3841920" y="9421920"/>
            <a:ext cx="2937960" cy="495000"/>
          </a:xfrm>
          <a:prstGeom prst="rect">
            <a:avLst/>
          </a:prstGeom>
          <a:noFill/>
          <a:ln>
            <a:noFill/>
          </a:ln>
        </p:spPr>
        <p:txBody>
          <a:bodyPr anchor="b"/>
          <a:lstStyle/>
          <a:p>
            <a:pPr algn="r">
              <a:lnSpc>
                <a:spcPct val="100000"/>
              </a:lnSpc>
            </a:pPr>
            <a:fld id="{16E3DC7C-E738-45AF-9ABC-76215B7DD8AF}" type="slidenum">
              <a:rPr lang="en-GB" sz="1200" b="0" strike="noStrike" spc="-1">
                <a:solidFill>
                  <a:srgbClr val="000000"/>
                </a:solidFill>
                <a:uFill>
                  <a:solidFill>
                    <a:srgbClr val="FFFFFF"/>
                  </a:solidFill>
                </a:uFill>
                <a:latin typeface="Arial"/>
                <a:ea typeface="ＭＳ Ｐゴシック"/>
              </a:rPr>
              <a:t>10</a:t>
            </a:fld>
            <a:endParaRPr lang="en-GB" sz="1400" b="0" strike="noStrike" spc="-1">
              <a:solidFill>
                <a:srgbClr val="000000"/>
              </a:solidFill>
              <a:uFill>
                <a:solidFill>
                  <a:srgbClr val="FFFFFF"/>
                </a:solidFill>
              </a:uFill>
              <a:latin typeface="Times New Roman"/>
            </a:endParaRPr>
          </a:p>
        </p:txBody>
      </p:sp>
      <p:sp>
        <p:nvSpPr>
          <p:cNvPr id="505" name="PlaceHolder 2"/>
          <p:cNvSpPr>
            <a:spLocks noGrp="1"/>
          </p:cNvSpPr>
          <p:nvPr>
            <p:ph type="body"/>
          </p:nvPr>
        </p:nvSpPr>
        <p:spPr>
          <a:xfrm>
            <a:off x="904320" y="4711320"/>
            <a:ext cx="4973040" cy="4462920"/>
          </a:xfrm>
          <a:prstGeom prst="rect">
            <a:avLst/>
          </a:prstGeom>
        </p:spPr>
        <p:txBody>
          <a:bodyPr anchor="ctr"/>
          <a:lstStyle/>
          <a:p>
            <a:endParaRPr lang="en-GB" sz="20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20860935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 name="TextShape 1"/>
          <p:cNvSpPr txBox="1"/>
          <p:nvPr/>
        </p:nvSpPr>
        <p:spPr>
          <a:xfrm>
            <a:off x="3841920" y="9421920"/>
            <a:ext cx="2937960" cy="495000"/>
          </a:xfrm>
          <a:prstGeom prst="rect">
            <a:avLst/>
          </a:prstGeom>
          <a:noFill/>
          <a:ln>
            <a:noFill/>
          </a:ln>
        </p:spPr>
        <p:txBody>
          <a:bodyPr anchor="b"/>
          <a:lstStyle/>
          <a:p>
            <a:pPr algn="r">
              <a:lnSpc>
                <a:spcPct val="100000"/>
              </a:lnSpc>
            </a:pPr>
            <a:fld id="{16E3DC7C-E738-45AF-9ABC-76215B7DD8AF}" type="slidenum">
              <a:rPr lang="en-GB" sz="1200" b="0" strike="noStrike" spc="-1">
                <a:solidFill>
                  <a:srgbClr val="000000"/>
                </a:solidFill>
                <a:uFill>
                  <a:solidFill>
                    <a:srgbClr val="FFFFFF"/>
                  </a:solidFill>
                </a:uFill>
                <a:latin typeface="Arial"/>
                <a:ea typeface="ＭＳ Ｐゴシック"/>
              </a:rPr>
              <a:t>11</a:t>
            </a:fld>
            <a:endParaRPr lang="en-GB" sz="1400" b="0" strike="noStrike" spc="-1">
              <a:solidFill>
                <a:srgbClr val="000000"/>
              </a:solidFill>
              <a:uFill>
                <a:solidFill>
                  <a:srgbClr val="FFFFFF"/>
                </a:solidFill>
              </a:uFill>
              <a:latin typeface="Times New Roman"/>
            </a:endParaRPr>
          </a:p>
        </p:txBody>
      </p:sp>
      <p:sp>
        <p:nvSpPr>
          <p:cNvPr id="505" name="PlaceHolder 2"/>
          <p:cNvSpPr>
            <a:spLocks noGrp="1"/>
          </p:cNvSpPr>
          <p:nvPr>
            <p:ph type="body"/>
          </p:nvPr>
        </p:nvSpPr>
        <p:spPr>
          <a:xfrm>
            <a:off x="904320" y="4711320"/>
            <a:ext cx="4973040" cy="4462920"/>
          </a:xfrm>
          <a:prstGeom prst="rect">
            <a:avLst/>
          </a:prstGeom>
        </p:spPr>
        <p:txBody>
          <a:bodyPr anchor="ctr"/>
          <a:lstStyle/>
          <a:p>
            <a:endParaRPr lang="en-GB" sz="20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42126541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 name="TextShape 1"/>
          <p:cNvSpPr txBox="1"/>
          <p:nvPr/>
        </p:nvSpPr>
        <p:spPr>
          <a:xfrm>
            <a:off x="3841920" y="9421920"/>
            <a:ext cx="2937960" cy="495000"/>
          </a:xfrm>
          <a:prstGeom prst="rect">
            <a:avLst/>
          </a:prstGeom>
          <a:noFill/>
          <a:ln>
            <a:noFill/>
          </a:ln>
        </p:spPr>
        <p:txBody>
          <a:bodyPr anchor="b"/>
          <a:lstStyle/>
          <a:p>
            <a:pPr algn="r">
              <a:lnSpc>
                <a:spcPct val="100000"/>
              </a:lnSpc>
            </a:pPr>
            <a:fld id="{16E3DC7C-E738-45AF-9ABC-76215B7DD8AF}" type="slidenum">
              <a:rPr lang="en-GB" sz="1200" b="0" strike="noStrike" spc="-1">
                <a:solidFill>
                  <a:srgbClr val="000000"/>
                </a:solidFill>
                <a:uFill>
                  <a:solidFill>
                    <a:srgbClr val="FFFFFF"/>
                  </a:solidFill>
                </a:uFill>
                <a:latin typeface="Arial"/>
                <a:ea typeface="ＭＳ Ｐゴシック"/>
              </a:rPr>
              <a:t>12</a:t>
            </a:fld>
            <a:endParaRPr lang="en-GB" sz="1400" b="0" strike="noStrike" spc="-1">
              <a:solidFill>
                <a:srgbClr val="000000"/>
              </a:solidFill>
              <a:uFill>
                <a:solidFill>
                  <a:srgbClr val="FFFFFF"/>
                </a:solidFill>
              </a:uFill>
              <a:latin typeface="Times New Roman"/>
            </a:endParaRPr>
          </a:p>
        </p:txBody>
      </p:sp>
      <p:sp>
        <p:nvSpPr>
          <p:cNvPr id="505" name="PlaceHolder 2"/>
          <p:cNvSpPr>
            <a:spLocks noGrp="1"/>
          </p:cNvSpPr>
          <p:nvPr>
            <p:ph type="body"/>
          </p:nvPr>
        </p:nvSpPr>
        <p:spPr>
          <a:xfrm>
            <a:off x="904320" y="4711320"/>
            <a:ext cx="4973040" cy="4462920"/>
          </a:xfrm>
          <a:prstGeom prst="rect">
            <a:avLst/>
          </a:prstGeom>
        </p:spPr>
        <p:txBody>
          <a:bodyPr anchor="ctr"/>
          <a:lstStyle/>
          <a:p>
            <a:endParaRPr lang="en-GB" sz="20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6860197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 name="TextShape 1"/>
          <p:cNvSpPr txBox="1"/>
          <p:nvPr/>
        </p:nvSpPr>
        <p:spPr>
          <a:xfrm>
            <a:off x="3841920" y="9421920"/>
            <a:ext cx="2937960" cy="495000"/>
          </a:xfrm>
          <a:prstGeom prst="rect">
            <a:avLst/>
          </a:prstGeom>
          <a:noFill/>
          <a:ln>
            <a:noFill/>
          </a:ln>
        </p:spPr>
        <p:txBody>
          <a:bodyPr anchor="b"/>
          <a:lstStyle/>
          <a:p>
            <a:pPr algn="r">
              <a:lnSpc>
                <a:spcPct val="100000"/>
              </a:lnSpc>
            </a:pPr>
            <a:fld id="{16E3DC7C-E738-45AF-9ABC-76215B7DD8AF}" type="slidenum">
              <a:rPr lang="en-GB" sz="1200" b="0" strike="noStrike" spc="-1">
                <a:solidFill>
                  <a:srgbClr val="000000"/>
                </a:solidFill>
                <a:uFill>
                  <a:solidFill>
                    <a:srgbClr val="FFFFFF"/>
                  </a:solidFill>
                </a:uFill>
                <a:latin typeface="Arial"/>
                <a:ea typeface="ＭＳ Ｐゴシック"/>
              </a:rPr>
              <a:t>13</a:t>
            </a:fld>
            <a:endParaRPr lang="en-GB" sz="1400" b="0" strike="noStrike" spc="-1">
              <a:solidFill>
                <a:srgbClr val="000000"/>
              </a:solidFill>
              <a:uFill>
                <a:solidFill>
                  <a:srgbClr val="FFFFFF"/>
                </a:solidFill>
              </a:uFill>
              <a:latin typeface="Times New Roman"/>
            </a:endParaRPr>
          </a:p>
        </p:txBody>
      </p:sp>
      <p:sp>
        <p:nvSpPr>
          <p:cNvPr id="505" name="PlaceHolder 2"/>
          <p:cNvSpPr>
            <a:spLocks noGrp="1"/>
          </p:cNvSpPr>
          <p:nvPr>
            <p:ph type="body"/>
          </p:nvPr>
        </p:nvSpPr>
        <p:spPr>
          <a:xfrm>
            <a:off x="904320" y="4711320"/>
            <a:ext cx="4973040" cy="4462920"/>
          </a:xfrm>
          <a:prstGeom prst="rect">
            <a:avLst/>
          </a:prstGeom>
        </p:spPr>
        <p:txBody>
          <a:bodyPr anchor="ctr"/>
          <a:lstStyle/>
          <a:p>
            <a:endParaRPr lang="en-GB" sz="20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2024437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 name="TextShape 1"/>
          <p:cNvSpPr txBox="1"/>
          <p:nvPr/>
        </p:nvSpPr>
        <p:spPr>
          <a:xfrm>
            <a:off x="3841920" y="9421920"/>
            <a:ext cx="2937960" cy="495000"/>
          </a:xfrm>
          <a:prstGeom prst="rect">
            <a:avLst/>
          </a:prstGeom>
          <a:noFill/>
          <a:ln>
            <a:noFill/>
          </a:ln>
        </p:spPr>
        <p:txBody>
          <a:bodyPr anchor="b"/>
          <a:lstStyle/>
          <a:p>
            <a:pPr algn="r">
              <a:lnSpc>
                <a:spcPct val="100000"/>
              </a:lnSpc>
            </a:pPr>
            <a:fld id="{16E3DC7C-E738-45AF-9ABC-76215B7DD8AF}" type="slidenum">
              <a:rPr lang="en-GB" sz="1200" b="0" strike="noStrike" spc="-1">
                <a:solidFill>
                  <a:srgbClr val="000000"/>
                </a:solidFill>
                <a:uFill>
                  <a:solidFill>
                    <a:srgbClr val="FFFFFF"/>
                  </a:solidFill>
                </a:uFill>
                <a:latin typeface="Arial"/>
                <a:ea typeface="ＭＳ Ｐゴシック"/>
              </a:rPr>
              <a:t>14</a:t>
            </a:fld>
            <a:endParaRPr lang="en-GB" sz="1400" b="0" strike="noStrike" spc="-1">
              <a:solidFill>
                <a:srgbClr val="000000"/>
              </a:solidFill>
              <a:uFill>
                <a:solidFill>
                  <a:srgbClr val="FFFFFF"/>
                </a:solidFill>
              </a:uFill>
              <a:latin typeface="Times New Roman"/>
            </a:endParaRPr>
          </a:p>
        </p:txBody>
      </p:sp>
      <p:sp>
        <p:nvSpPr>
          <p:cNvPr id="505" name="PlaceHolder 2"/>
          <p:cNvSpPr>
            <a:spLocks noGrp="1"/>
          </p:cNvSpPr>
          <p:nvPr>
            <p:ph type="body"/>
          </p:nvPr>
        </p:nvSpPr>
        <p:spPr>
          <a:xfrm>
            <a:off x="904320" y="4711320"/>
            <a:ext cx="4973040" cy="4462920"/>
          </a:xfrm>
          <a:prstGeom prst="rect">
            <a:avLst/>
          </a:prstGeom>
        </p:spPr>
        <p:txBody>
          <a:bodyPr anchor="ctr"/>
          <a:lstStyle/>
          <a:p>
            <a:endParaRPr lang="en-GB" sz="20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24608303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 name="TextShape 1"/>
          <p:cNvSpPr txBox="1"/>
          <p:nvPr/>
        </p:nvSpPr>
        <p:spPr>
          <a:xfrm>
            <a:off x="3841920" y="9421920"/>
            <a:ext cx="2937960" cy="495000"/>
          </a:xfrm>
          <a:prstGeom prst="rect">
            <a:avLst/>
          </a:prstGeom>
          <a:noFill/>
          <a:ln>
            <a:noFill/>
          </a:ln>
        </p:spPr>
        <p:txBody>
          <a:bodyPr anchor="b"/>
          <a:lstStyle/>
          <a:p>
            <a:pPr algn="r">
              <a:lnSpc>
                <a:spcPct val="100000"/>
              </a:lnSpc>
            </a:pPr>
            <a:fld id="{16E3DC7C-E738-45AF-9ABC-76215B7DD8AF}" type="slidenum">
              <a:rPr lang="en-GB" sz="1200" b="0" strike="noStrike" spc="-1">
                <a:solidFill>
                  <a:srgbClr val="000000"/>
                </a:solidFill>
                <a:uFill>
                  <a:solidFill>
                    <a:srgbClr val="FFFFFF"/>
                  </a:solidFill>
                </a:uFill>
                <a:latin typeface="Arial"/>
                <a:ea typeface="ＭＳ Ｐゴシック"/>
              </a:rPr>
              <a:t>15</a:t>
            </a:fld>
            <a:endParaRPr lang="en-GB" sz="1400" b="0" strike="noStrike" spc="-1">
              <a:solidFill>
                <a:srgbClr val="000000"/>
              </a:solidFill>
              <a:uFill>
                <a:solidFill>
                  <a:srgbClr val="FFFFFF"/>
                </a:solidFill>
              </a:uFill>
              <a:latin typeface="Times New Roman"/>
            </a:endParaRPr>
          </a:p>
        </p:txBody>
      </p:sp>
      <p:sp>
        <p:nvSpPr>
          <p:cNvPr id="505" name="PlaceHolder 2"/>
          <p:cNvSpPr>
            <a:spLocks noGrp="1"/>
          </p:cNvSpPr>
          <p:nvPr>
            <p:ph type="body"/>
          </p:nvPr>
        </p:nvSpPr>
        <p:spPr>
          <a:xfrm>
            <a:off x="904320" y="4711320"/>
            <a:ext cx="4973040" cy="4462920"/>
          </a:xfrm>
          <a:prstGeom prst="rect">
            <a:avLst/>
          </a:prstGeom>
        </p:spPr>
        <p:txBody>
          <a:bodyPr anchor="ctr"/>
          <a:lstStyle/>
          <a:p>
            <a:endParaRPr lang="en-GB" sz="20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41851140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1B66A-497F-4F52-8B11-09645BD6A18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DA6F5334-62FE-4CBB-B537-561FE00EA7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957D842D-F979-4EE3-8D8E-82652B8F7CB0}"/>
              </a:ext>
            </a:extLst>
          </p:cNvPr>
          <p:cNvSpPr>
            <a:spLocks noGrp="1"/>
          </p:cNvSpPr>
          <p:nvPr>
            <p:ph type="dt" sz="half" idx="10"/>
          </p:nvPr>
        </p:nvSpPr>
        <p:spPr/>
        <p:txBody>
          <a:bodyPr/>
          <a:lstStyle/>
          <a:p>
            <a:fld id="{BEB1A1AE-4501-4E63-A4E1-E1A5481A82BC}" type="datetimeFigureOut">
              <a:rPr lang="en-GB" smtClean="0"/>
              <a:t>01/10/2024</a:t>
            </a:fld>
            <a:endParaRPr lang="en-GB"/>
          </a:p>
        </p:txBody>
      </p:sp>
      <p:sp>
        <p:nvSpPr>
          <p:cNvPr id="5" name="Footer Placeholder 4">
            <a:extLst>
              <a:ext uri="{FF2B5EF4-FFF2-40B4-BE49-F238E27FC236}">
                <a16:creationId xmlns:a16="http://schemas.microsoft.com/office/drawing/2014/main" id="{677B78AE-0E76-4AFA-851A-C58C97DC655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8961D97-E76D-4DC2-AEA9-8C7F189C6AAF}"/>
              </a:ext>
            </a:extLst>
          </p:cNvPr>
          <p:cNvSpPr>
            <a:spLocks noGrp="1"/>
          </p:cNvSpPr>
          <p:nvPr>
            <p:ph type="sldNum" sz="quarter" idx="12"/>
          </p:nvPr>
        </p:nvSpPr>
        <p:spPr/>
        <p:txBody>
          <a:bodyPr/>
          <a:lstStyle/>
          <a:p>
            <a:fld id="{7AADB969-F70D-478A-9971-3BA75E088776}" type="slidenum">
              <a:rPr lang="en-GB" smtClean="0"/>
              <a:t>‹#›</a:t>
            </a:fld>
            <a:endParaRPr lang="en-GB"/>
          </a:p>
        </p:txBody>
      </p:sp>
    </p:spTree>
    <p:extLst>
      <p:ext uri="{BB962C8B-B14F-4D97-AF65-F5344CB8AC3E}">
        <p14:creationId xmlns:p14="http://schemas.microsoft.com/office/powerpoint/2010/main" val="9093305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42B62-9CB2-4791-B00D-F2607CC9D819}"/>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F16A408-B3B4-41F9-BFEF-8B2A32D0185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F8BB899-DC09-42D6-A81F-B72287F2156B}"/>
              </a:ext>
            </a:extLst>
          </p:cNvPr>
          <p:cNvSpPr>
            <a:spLocks noGrp="1"/>
          </p:cNvSpPr>
          <p:nvPr>
            <p:ph type="dt" sz="half" idx="10"/>
          </p:nvPr>
        </p:nvSpPr>
        <p:spPr/>
        <p:txBody>
          <a:bodyPr/>
          <a:lstStyle/>
          <a:p>
            <a:fld id="{BEB1A1AE-4501-4E63-A4E1-E1A5481A82BC}" type="datetimeFigureOut">
              <a:rPr lang="en-GB" smtClean="0"/>
              <a:t>01/10/2024</a:t>
            </a:fld>
            <a:endParaRPr lang="en-GB"/>
          </a:p>
        </p:txBody>
      </p:sp>
      <p:sp>
        <p:nvSpPr>
          <p:cNvPr id="5" name="Footer Placeholder 4">
            <a:extLst>
              <a:ext uri="{FF2B5EF4-FFF2-40B4-BE49-F238E27FC236}">
                <a16:creationId xmlns:a16="http://schemas.microsoft.com/office/drawing/2014/main" id="{B8B4098D-1D7F-41A9-8085-C41B0BBFE21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FFB4EAE-B738-4C06-901F-C27994AAF6B9}"/>
              </a:ext>
            </a:extLst>
          </p:cNvPr>
          <p:cNvSpPr>
            <a:spLocks noGrp="1"/>
          </p:cNvSpPr>
          <p:nvPr>
            <p:ph type="sldNum" sz="quarter" idx="12"/>
          </p:nvPr>
        </p:nvSpPr>
        <p:spPr/>
        <p:txBody>
          <a:bodyPr/>
          <a:lstStyle/>
          <a:p>
            <a:fld id="{7AADB969-F70D-478A-9971-3BA75E088776}" type="slidenum">
              <a:rPr lang="en-GB" smtClean="0"/>
              <a:t>‹#›</a:t>
            </a:fld>
            <a:endParaRPr lang="en-GB"/>
          </a:p>
        </p:txBody>
      </p:sp>
    </p:spTree>
    <p:extLst>
      <p:ext uri="{BB962C8B-B14F-4D97-AF65-F5344CB8AC3E}">
        <p14:creationId xmlns:p14="http://schemas.microsoft.com/office/powerpoint/2010/main" val="11482358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5CE88C9-AD6C-4FB9-9AA3-AA7F0C07C5A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45D8B57-512A-41C2-BA22-7F90D8DCE44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4FAE235-B064-4818-B649-DBC87D22FE01}"/>
              </a:ext>
            </a:extLst>
          </p:cNvPr>
          <p:cNvSpPr>
            <a:spLocks noGrp="1"/>
          </p:cNvSpPr>
          <p:nvPr>
            <p:ph type="dt" sz="half" idx="10"/>
          </p:nvPr>
        </p:nvSpPr>
        <p:spPr/>
        <p:txBody>
          <a:bodyPr/>
          <a:lstStyle/>
          <a:p>
            <a:fld id="{BEB1A1AE-4501-4E63-A4E1-E1A5481A82BC}" type="datetimeFigureOut">
              <a:rPr lang="en-GB" smtClean="0"/>
              <a:t>01/10/2024</a:t>
            </a:fld>
            <a:endParaRPr lang="en-GB"/>
          </a:p>
        </p:txBody>
      </p:sp>
      <p:sp>
        <p:nvSpPr>
          <p:cNvPr id="5" name="Footer Placeholder 4">
            <a:extLst>
              <a:ext uri="{FF2B5EF4-FFF2-40B4-BE49-F238E27FC236}">
                <a16:creationId xmlns:a16="http://schemas.microsoft.com/office/drawing/2014/main" id="{153E3C2B-A859-44E3-A0BA-288B37EEA14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CFBD817-D320-4AE8-AB7F-52BDFBD6AB71}"/>
              </a:ext>
            </a:extLst>
          </p:cNvPr>
          <p:cNvSpPr>
            <a:spLocks noGrp="1"/>
          </p:cNvSpPr>
          <p:nvPr>
            <p:ph type="sldNum" sz="quarter" idx="12"/>
          </p:nvPr>
        </p:nvSpPr>
        <p:spPr/>
        <p:txBody>
          <a:bodyPr/>
          <a:lstStyle/>
          <a:p>
            <a:fld id="{7AADB969-F70D-478A-9971-3BA75E088776}" type="slidenum">
              <a:rPr lang="en-GB" smtClean="0"/>
              <a:t>‹#›</a:t>
            </a:fld>
            <a:endParaRPr lang="en-GB"/>
          </a:p>
        </p:txBody>
      </p:sp>
    </p:spTree>
    <p:extLst>
      <p:ext uri="{BB962C8B-B14F-4D97-AF65-F5344CB8AC3E}">
        <p14:creationId xmlns:p14="http://schemas.microsoft.com/office/powerpoint/2010/main" val="31341877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2B84F-02F3-4C67-A291-3C38BFA7EAD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4AFEB03-BB70-4C8B-978C-C253E192316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523F53E-D1F6-4B3F-9F2F-E6F0364D1FFD}"/>
              </a:ext>
            </a:extLst>
          </p:cNvPr>
          <p:cNvSpPr>
            <a:spLocks noGrp="1"/>
          </p:cNvSpPr>
          <p:nvPr>
            <p:ph type="dt" sz="half" idx="10"/>
          </p:nvPr>
        </p:nvSpPr>
        <p:spPr/>
        <p:txBody>
          <a:bodyPr/>
          <a:lstStyle/>
          <a:p>
            <a:fld id="{BEB1A1AE-4501-4E63-A4E1-E1A5481A82BC}" type="datetimeFigureOut">
              <a:rPr lang="en-GB" smtClean="0"/>
              <a:t>01/10/2024</a:t>
            </a:fld>
            <a:endParaRPr lang="en-GB"/>
          </a:p>
        </p:txBody>
      </p:sp>
      <p:sp>
        <p:nvSpPr>
          <p:cNvPr id="5" name="Footer Placeholder 4">
            <a:extLst>
              <a:ext uri="{FF2B5EF4-FFF2-40B4-BE49-F238E27FC236}">
                <a16:creationId xmlns:a16="http://schemas.microsoft.com/office/drawing/2014/main" id="{E277631B-34F3-4068-8FF1-C8B3C4DD741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8D2ED1D-A91B-4DF0-97F1-13EE608385D2}"/>
              </a:ext>
            </a:extLst>
          </p:cNvPr>
          <p:cNvSpPr>
            <a:spLocks noGrp="1"/>
          </p:cNvSpPr>
          <p:nvPr>
            <p:ph type="sldNum" sz="quarter" idx="12"/>
          </p:nvPr>
        </p:nvSpPr>
        <p:spPr/>
        <p:txBody>
          <a:bodyPr/>
          <a:lstStyle/>
          <a:p>
            <a:fld id="{7AADB969-F70D-478A-9971-3BA75E088776}" type="slidenum">
              <a:rPr lang="en-GB" smtClean="0"/>
              <a:t>‹#›</a:t>
            </a:fld>
            <a:endParaRPr lang="en-GB"/>
          </a:p>
        </p:txBody>
      </p:sp>
    </p:spTree>
    <p:extLst>
      <p:ext uri="{BB962C8B-B14F-4D97-AF65-F5344CB8AC3E}">
        <p14:creationId xmlns:p14="http://schemas.microsoft.com/office/powerpoint/2010/main" val="8455710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F653B-8CCE-4E09-BCF8-AEC1AC4AE8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E6B79541-E28F-496C-932A-9038073E197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B46807D-3B70-495E-8C92-D91DB0EFF1AA}"/>
              </a:ext>
            </a:extLst>
          </p:cNvPr>
          <p:cNvSpPr>
            <a:spLocks noGrp="1"/>
          </p:cNvSpPr>
          <p:nvPr>
            <p:ph type="dt" sz="half" idx="10"/>
          </p:nvPr>
        </p:nvSpPr>
        <p:spPr/>
        <p:txBody>
          <a:bodyPr/>
          <a:lstStyle/>
          <a:p>
            <a:fld id="{BEB1A1AE-4501-4E63-A4E1-E1A5481A82BC}" type="datetimeFigureOut">
              <a:rPr lang="en-GB" smtClean="0"/>
              <a:t>01/10/2024</a:t>
            </a:fld>
            <a:endParaRPr lang="en-GB"/>
          </a:p>
        </p:txBody>
      </p:sp>
      <p:sp>
        <p:nvSpPr>
          <p:cNvPr id="5" name="Footer Placeholder 4">
            <a:extLst>
              <a:ext uri="{FF2B5EF4-FFF2-40B4-BE49-F238E27FC236}">
                <a16:creationId xmlns:a16="http://schemas.microsoft.com/office/drawing/2014/main" id="{3617395B-087B-4BA7-9918-C09D41388C4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B77F197-6BAE-425D-BC11-2478A4AB0E45}"/>
              </a:ext>
            </a:extLst>
          </p:cNvPr>
          <p:cNvSpPr>
            <a:spLocks noGrp="1"/>
          </p:cNvSpPr>
          <p:nvPr>
            <p:ph type="sldNum" sz="quarter" idx="12"/>
          </p:nvPr>
        </p:nvSpPr>
        <p:spPr/>
        <p:txBody>
          <a:bodyPr/>
          <a:lstStyle/>
          <a:p>
            <a:fld id="{7AADB969-F70D-478A-9971-3BA75E088776}" type="slidenum">
              <a:rPr lang="en-GB" smtClean="0"/>
              <a:t>‹#›</a:t>
            </a:fld>
            <a:endParaRPr lang="en-GB"/>
          </a:p>
        </p:txBody>
      </p:sp>
    </p:spTree>
    <p:extLst>
      <p:ext uri="{BB962C8B-B14F-4D97-AF65-F5344CB8AC3E}">
        <p14:creationId xmlns:p14="http://schemas.microsoft.com/office/powerpoint/2010/main" val="37126533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8A670-B00F-402B-8A7D-9666F116022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4B54ACD-F7FD-401F-8BFF-38A639CADAD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5D0BCFBB-19EB-4BE8-A049-E300298AA34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5336AB44-3EFC-4F99-A5C0-A7872814E36E}"/>
              </a:ext>
            </a:extLst>
          </p:cNvPr>
          <p:cNvSpPr>
            <a:spLocks noGrp="1"/>
          </p:cNvSpPr>
          <p:nvPr>
            <p:ph type="dt" sz="half" idx="10"/>
          </p:nvPr>
        </p:nvSpPr>
        <p:spPr/>
        <p:txBody>
          <a:bodyPr/>
          <a:lstStyle/>
          <a:p>
            <a:fld id="{BEB1A1AE-4501-4E63-A4E1-E1A5481A82BC}" type="datetimeFigureOut">
              <a:rPr lang="en-GB" smtClean="0"/>
              <a:t>01/10/2024</a:t>
            </a:fld>
            <a:endParaRPr lang="en-GB"/>
          </a:p>
        </p:txBody>
      </p:sp>
      <p:sp>
        <p:nvSpPr>
          <p:cNvPr id="6" name="Footer Placeholder 5">
            <a:extLst>
              <a:ext uri="{FF2B5EF4-FFF2-40B4-BE49-F238E27FC236}">
                <a16:creationId xmlns:a16="http://schemas.microsoft.com/office/drawing/2014/main" id="{D11BB638-38F6-4BB1-8D94-B9A9C663B30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7891772-F208-408C-8384-B2014635542E}"/>
              </a:ext>
            </a:extLst>
          </p:cNvPr>
          <p:cNvSpPr>
            <a:spLocks noGrp="1"/>
          </p:cNvSpPr>
          <p:nvPr>
            <p:ph type="sldNum" sz="quarter" idx="12"/>
          </p:nvPr>
        </p:nvSpPr>
        <p:spPr/>
        <p:txBody>
          <a:bodyPr/>
          <a:lstStyle/>
          <a:p>
            <a:fld id="{7AADB969-F70D-478A-9971-3BA75E088776}" type="slidenum">
              <a:rPr lang="en-GB" smtClean="0"/>
              <a:t>‹#›</a:t>
            </a:fld>
            <a:endParaRPr lang="en-GB"/>
          </a:p>
        </p:txBody>
      </p:sp>
    </p:spTree>
    <p:extLst>
      <p:ext uri="{BB962C8B-B14F-4D97-AF65-F5344CB8AC3E}">
        <p14:creationId xmlns:p14="http://schemas.microsoft.com/office/powerpoint/2010/main" val="14493544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0DF0B-DCAA-43CC-A419-6E29A9C372E6}"/>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5FA14C9-E200-4E2C-BD7F-D627226C3E4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F516956-B6C9-423E-8912-BA5D910247F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1C233A6F-FAC9-4FA8-B2CE-AC9134B6C2F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A088676-05AD-4B04-802F-8DDB910C773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50E2AA6-23AD-4D0E-91B1-C2C73D19EFF4}"/>
              </a:ext>
            </a:extLst>
          </p:cNvPr>
          <p:cNvSpPr>
            <a:spLocks noGrp="1"/>
          </p:cNvSpPr>
          <p:nvPr>
            <p:ph type="dt" sz="half" idx="10"/>
          </p:nvPr>
        </p:nvSpPr>
        <p:spPr/>
        <p:txBody>
          <a:bodyPr/>
          <a:lstStyle/>
          <a:p>
            <a:fld id="{BEB1A1AE-4501-4E63-A4E1-E1A5481A82BC}" type="datetimeFigureOut">
              <a:rPr lang="en-GB" smtClean="0"/>
              <a:t>01/10/2024</a:t>
            </a:fld>
            <a:endParaRPr lang="en-GB"/>
          </a:p>
        </p:txBody>
      </p:sp>
      <p:sp>
        <p:nvSpPr>
          <p:cNvPr id="8" name="Footer Placeholder 7">
            <a:extLst>
              <a:ext uri="{FF2B5EF4-FFF2-40B4-BE49-F238E27FC236}">
                <a16:creationId xmlns:a16="http://schemas.microsoft.com/office/drawing/2014/main" id="{AC1472ED-7CA7-4923-AF02-3F38E2EA1263}"/>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DB1AB486-B1CB-4100-A272-C820E3311B30}"/>
              </a:ext>
            </a:extLst>
          </p:cNvPr>
          <p:cNvSpPr>
            <a:spLocks noGrp="1"/>
          </p:cNvSpPr>
          <p:nvPr>
            <p:ph type="sldNum" sz="quarter" idx="12"/>
          </p:nvPr>
        </p:nvSpPr>
        <p:spPr/>
        <p:txBody>
          <a:bodyPr/>
          <a:lstStyle/>
          <a:p>
            <a:fld id="{7AADB969-F70D-478A-9971-3BA75E088776}" type="slidenum">
              <a:rPr lang="en-GB" smtClean="0"/>
              <a:t>‹#›</a:t>
            </a:fld>
            <a:endParaRPr lang="en-GB"/>
          </a:p>
        </p:txBody>
      </p:sp>
    </p:spTree>
    <p:extLst>
      <p:ext uri="{BB962C8B-B14F-4D97-AF65-F5344CB8AC3E}">
        <p14:creationId xmlns:p14="http://schemas.microsoft.com/office/powerpoint/2010/main" val="24181539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0B06D-8326-45C2-B070-595A4D65C08E}"/>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6A3E04A9-F636-4888-83C4-B6AD90F96779}"/>
              </a:ext>
            </a:extLst>
          </p:cNvPr>
          <p:cNvSpPr>
            <a:spLocks noGrp="1"/>
          </p:cNvSpPr>
          <p:nvPr>
            <p:ph type="dt" sz="half" idx="10"/>
          </p:nvPr>
        </p:nvSpPr>
        <p:spPr/>
        <p:txBody>
          <a:bodyPr/>
          <a:lstStyle/>
          <a:p>
            <a:fld id="{BEB1A1AE-4501-4E63-A4E1-E1A5481A82BC}" type="datetimeFigureOut">
              <a:rPr lang="en-GB" smtClean="0"/>
              <a:t>01/10/2024</a:t>
            </a:fld>
            <a:endParaRPr lang="en-GB"/>
          </a:p>
        </p:txBody>
      </p:sp>
      <p:sp>
        <p:nvSpPr>
          <p:cNvPr id="4" name="Footer Placeholder 3">
            <a:extLst>
              <a:ext uri="{FF2B5EF4-FFF2-40B4-BE49-F238E27FC236}">
                <a16:creationId xmlns:a16="http://schemas.microsoft.com/office/drawing/2014/main" id="{17AFB34E-EB39-4A1B-B5BD-05CFBA2A5BC7}"/>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B6E75E29-2C0D-486F-8EC9-9DCBFDB7BE81}"/>
              </a:ext>
            </a:extLst>
          </p:cNvPr>
          <p:cNvSpPr>
            <a:spLocks noGrp="1"/>
          </p:cNvSpPr>
          <p:nvPr>
            <p:ph type="sldNum" sz="quarter" idx="12"/>
          </p:nvPr>
        </p:nvSpPr>
        <p:spPr/>
        <p:txBody>
          <a:bodyPr/>
          <a:lstStyle/>
          <a:p>
            <a:fld id="{7AADB969-F70D-478A-9971-3BA75E088776}" type="slidenum">
              <a:rPr lang="en-GB" smtClean="0"/>
              <a:t>‹#›</a:t>
            </a:fld>
            <a:endParaRPr lang="en-GB"/>
          </a:p>
        </p:txBody>
      </p:sp>
    </p:spTree>
    <p:extLst>
      <p:ext uri="{BB962C8B-B14F-4D97-AF65-F5344CB8AC3E}">
        <p14:creationId xmlns:p14="http://schemas.microsoft.com/office/powerpoint/2010/main" val="1275365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6E71E6C-9D95-4E60-9508-560A79EA1FB1}"/>
              </a:ext>
            </a:extLst>
          </p:cNvPr>
          <p:cNvSpPr>
            <a:spLocks noGrp="1"/>
          </p:cNvSpPr>
          <p:nvPr>
            <p:ph type="dt" sz="half" idx="10"/>
          </p:nvPr>
        </p:nvSpPr>
        <p:spPr/>
        <p:txBody>
          <a:bodyPr/>
          <a:lstStyle/>
          <a:p>
            <a:fld id="{BEB1A1AE-4501-4E63-A4E1-E1A5481A82BC}" type="datetimeFigureOut">
              <a:rPr lang="en-GB" smtClean="0"/>
              <a:t>01/10/2024</a:t>
            </a:fld>
            <a:endParaRPr lang="en-GB"/>
          </a:p>
        </p:txBody>
      </p:sp>
      <p:sp>
        <p:nvSpPr>
          <p:cNvPr id="3" name="Footer Placeholder 2">
            <a:extLst>
              <a:ext uri="{FF2B5EF4-FFF2-40B4-BE49-F238E27FC236}">
                <a16:creationId xmlns:a16="http://schemas.microsoft.com/office/drawing/2014/main" id="{7F04A023-F444-42C3-A1AD-12C69D036988}"/>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ABDC215F-13E4-4941-A0B9-B7D0C3298DE6}"/>
              </a:ext>
            </a:extLst>
          </p:cNvPr>
          <p:cNvSpPr>
            <a:spLocks noGrp="1"/>
          </p:cNvSpPr>
          <p:nvPr>
            <p:ph type="sldNum" sz="quarter" idx="12"/>
          </p:nvPr>
        </p:nvSpPr>
        <p:spPr/>
        <p:txBody>
          <a:bodyPr/>
          <a:lstStyle/>
          <a:p>
            <a:fld id="{7AADB969-F70D-478A-9971-3BA75E088776}" type="slidenum">
              <a:rPr lang="en-GB" smtClean="0"/>
              <a:t>‹#›</a:t>
            </a:fld>
            <a:endParaRPr lang="en-GB"/>
          </a:p>
        </p:txBody>
      </p:sp>
    </p:spTree>
    <p:extLst>
      <p:ext uri="{BB962C8B-B14F-4D97-AF65-F5344CB8AC3E}">
        <p14:creationId xmlns:p14="http://schemas.microsoft.com/office/powerpoint/2010/main" val="11043229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6EC17-3F3D-4446-9415-C2B02556E2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40988CF7-CB42-49AF-8964-FCB63F7565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3E3F7A60-8AAC-4B01-AC52-F6A3AF587B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E596A9-58F9-43F6-9AC0-3702B9DA29AA}"/>
              </a:ext>
            </a:extLst>
          </p:cNvPr>
          <p:cNvSpPr>
            <a:spLocks noGrp="1"/>
          </p:cNvSpPr>
          <p:nvPr>
            <p:ph type="dt" sz="half" idx="10"/>
          </p:nvPr>
        </p:nvSpPr>
        <p:spPr/>
        <p:txBody>
          <a:bodyPr/>
          <a:lstStyle/>
          <a:p>
            <a:fld id="{BEB1A1AE-4501-4E63-A4E1-E1A5481A82BC}" type="datetimeFigureOut">
              <a:rPr lang="en-GB" smtClean="0"/>
              <a:t>01/10/2024</a:t>
            </a:fld>
            <a:endParaRPr lang="en-GB"/>
          </a:p>
        </p:txBody>
      </p:sp>
      <p:sp>
        <p:nvSpPr>
          <p:cNvPr id="6" name="Footer Placeholder 5">
            <a:extLst>
              <a:ext uri="{FF2B5EF4-FFF2-40B4-BE49-F238E27FC236}">
                <a16:creationId xmlns:a16="http://schemas.microsoft.com/office/drawing/2014/main" id="{2C9A5535-4226-4172-916F-12E7B3CFD94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2F26B7A-A2BD-4E1B-B432-2FA31F5A4CD3}"/>
              </a:ext>
            </a:extLst>
          </p:cNvPr>
          <p:cNvSpPr>
            <a:spLocks noGrp="1"/>
          </p:cNvSpPr>
          <p:nvPr>
            <p:ph type="sldNum" sz="quarter" idx="12"/>
          </p:nvPr>
        </p:nvSpPr>
        <p:spPr/>
        <p:txBody>
          <a:bodyPr/>
          <a:lstStyle/>
          <a:p>
            <a:fld id="{7AADB969-F70D-478A-9971-3BA75E088776}" type="slidenum">
              <a:rPr lang="en-GB" smtClean="0"/>
              <a:t>‹#›</a:t>
            </a:fld>
            <a:endParaRPr lang="en-GB"/>
          </a:p>
        </p:txBody>
      </p:sp>
    </p:spTree>
    <p:extLst>
      <p:ext uri="{BB962C8B-B14F-4D97-AF65-F5344CB8AC3E}">
        <p14:creationId xmlns:p14="http://schemas.microsoft.com/office/powerpoint/2010/main" val="41418779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CFA68-0B0C-4E33-826C-BD3ECF9E45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74DB48E4-BC13-4213-8526-CEABF5188FF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1C3CB0EB-7241-452A-A905-3F34722076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1C6FD1-A856-448F-8AD3-117F4767D190}"/>
              </a:ext>
            </a:extLst>
          </p:cNvPr>
          <p:cNvSpPr>
            <a:spLocks noGrp="1"/>
          </p:cNvSpPr>
          <p:nvPr>
            <p:ph type="dt" sz="half" idx="10"/>
          </p:nvPr>
        </p:nvSpPr>
        <p:spPr/>
        <p:txBody>
          <a:bodyPr/>
          <a:lstStyle/>
          <a:p>
            <a:fld id="{BEB1A1AE-4501-4E63-A4E1-E1A5481A82BC}" type="datetimeFigureOut">
              <a:rPr lang="en-GB" smtClean="0"/>
              <a:t>01/10/2024</a:t>
            </a:fld>
            <a:endParaRPr lang="en-GB"/>
          </a:p>
        </p:txBody>
      </p:sp>
      <p:sp>
        <p:nvSpPr>
          <p:cNvPr id="6" name="Footer Placeholder 5">
            <a:extLst>
              <a:ext uri="{FF2B5EF4-FFF2-40B4-BE49-F238E27FC236}">
                <a16:creationId xmlns:a16="http://schemas.microsoft.com/office/drawing/2014/main" id="{DBB25ADE-E92F-4B5A-96B2-B9FB2F49E5E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9572BEF-6E05-41EE-A0CE-2247DB48C437}"/>
              </a:ext>
            </a:extLst>
          </p:cNvPr>
          <p:cNvSpPr>
            <a:spLocks noGrp="1"/>
          </p:cNvSpPr>
          <p:nvPr>
            <p:ph type="sldNum" sz="quarter" idx="12"/>
          </p:nvPr>
        </p:nvSpPr>
        <p:spPr/>
        <p:txBody>
          <a:bodyPr/>
          <a:lstStyle/>
          <a:p>
            <a:fld id="{7AADB969-F70D-478A-9971-3BA75E088776}" type="slidenum">
              <a:rPr lang="en-GB" smtClean="0"/>
              <a:t>‹#›</a:t>
            </a:fld>
            <a:endParaRPr lang="en-GB"/>
          </a:p>
        </p:txBody>
      </p:sp>
    </p:spTree>
    <p:extLst>
      <p:ext uri="{BB962C8B-B14F-4D97-AF65-F5344CB8AC3E}">
        <p14:creationId xmlns:p14="http://schemas.microsoft.com/office/powerpoint/2010/main" val="2076800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0166266-57DD-4DE6-883E-F044F456BAF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9970B9A-4473-457E-826A-5F9AC4D721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87E1484-225F-42DB-870D-832D7506F3C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B1A1AE-4501-4E63-A4E1-E1A5481A82BC}" type="datetimeFigureOut">
              <a:rPr lang="en-GB" smtClean="0"/>
              <a:t>01/10/2024</a:t>
            </a:fld>
            <a:endParaRPr lang="en-GB"/>
          </a:p>
        </p:txBody>
      </p:sp>
      <p:sp>
        <p:nvSpPr>
          <p:cNvPr id="5" name="Footer Placeholder 4">
            <a:extLst>
              <a:ext uri="{FF2B5EF4-FFF2-40B4-BE49-F238E27FC236}">
                <a16:creationId xmlns:a16="http://schemas.microsoft.com/office/drawing/2014/main" id="{0FD298D8-7D37-4EA0-A7BC-53026723AD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3C2C417C-AF38-440A-86FE-78F9D8B636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ADB969-F70D-478A-9971-3BA75E088776}" type="slidenum">
              <a:rPr lang="en-GB" smtClean="0"/>
              <a:t>‹#›</a:t>
            </a:fld>
            <a:endParaRPr lang="en-GB"/>
          </a:p>
        </p:txBody>
      </p:sp>
    </p:spTree>
    <p:extLst>
      <p:ext uri="{BB962C8B-B14F-4D97-AF65-F5344CB8AC3E}">
        <p14:creationId xmlns:p14="http://schemas.microsoft.com/office/powerpoint/2010/main" val="38813355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hyperlink" Target="https://youtu.be/ih_vdFmjgEw" TargetMode="External"/><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hyperlink" Target="https://youtu.be/_eQaGhBepQk" TargetMode="External"/><Relationship Id="rId5" Type="http://schemas.openxmlformats.org/officeDocument/2006/relationships/hyperlink" Target="https://youtu.be/Ykr3YH8cNfQ" TargetMode="External"/><Relationship Id="rId4" Type="http://schemas.openxmlformats.org/officeDocument/2006/relationships/hyperlink" Target="https://youtu.be/92btLBPuQfE"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hyperlink" Target="https://www.kaggle.com/datasets" TargetMode="External"/><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hyperlink" Target="https://www.kaggle.com/datasets/asaniczka/tmdb-movies-dataset-2023-930k-movies"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6.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Toulouse Business School devient TBS - Studyrama Grandes Ecoles">
            <a:extLst>
              <a:ext uri="{FF2B5EF4-FFF2-40B4-BE49-F238E27FC236}">
                <a16:creationId xmlns:a16="http://schemas.microsoft.com/office/drawing/2014/main" id="{F9753F04-2EBF-4989-88BD-47960C13D6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045" y="319389"/>
            <a:ext cx="4373592" cy="1605169"/>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EA0996A4-1A7B-401C-9EA5-2907FAF4D999}"/>
              </a:ext>
            </a:extLst>
          </p:cNvPr>
          <p:cNvPicPr>
            <a:picLocks noChangeAspect="1"/>
          </p:cNvPicPr>
          <p:nvPr/>
        </p:nvPicPr>
        <p:blipFill rotWithShape="1">
          <a:blip r:embed="rId3"/>
          <a:srcRect l="26754" t="5502" r="23837" b="9795"/>
          <a:stretch/>
        </p:blipFill>
        <p:spPr>
          <a:xfrm>
            <a:off x="5637845" y="545726"/>
            <a:ext cx="5532105" cy="1264532"/>
          </a:xfrm>
          <a:prstGeom prst="rect">
            <a:avLst/>
          </a:prstGeom>
        </p:spPr>
      </p:pic>
      <p:sp>
        <p:nvSpPr>
          <p:cNvPr id="4" name="TextBox 3">
            <a:extLst>
              <a:ext uri="{FF2B5EF4-FFF2-40B4-BE49-F238E27FC236}">
                <a16:creationId xmlns:a16="http://schemas.microsoft.com/office/drawing/2014/main" id="{B85270CF-1844-4766-9E6E-902BBE047FE7}"/>
              </a:ext>
            </a:extLst>
          </p:cNvPr>
          <p:cNvSpPr txBox="1"/>
          <p:nvPr/>
        </p:nvSpPr>
        <p:spPr>
          <a:xfrm>
            <a:off x="1173675" y="2840352"/>
            <a:ext cx="8928340" cy="2154436"/>
          </a:xfrm>
          <a:prstGeom prst="rect">
            <a:avLst/>
          </a:prstGeom>
          <a:noFill/>
        </p:spPr>
        <p:txBody>
          <a:bodyPr wrap="square" rtlCol="0">
            <a:spAutoFit/>
          </a:bodyPr>
          <a:lstStyle/>
          <a:p>
            <a:pPr algn="ctr"/>
            <a:r>
              <a:rPr lang="en-US" sz="3000" dirty="0">
                <a:solidFill>
                  <a:srgbClr val="002060"/>
                </a:solidFill>
                <a:effectLst>
                  <a:outerShdw blurRad="38100" dist="38100" dir="2700000" algn="tl">
                    <a:srgbClr val="000000">
                      <a:alpha val="43137"/>
                    </a:srgbClr>
                  </a:outerShdw>
                </a:effectLst>
                <a:latin typeface="MS PGothic" panose="020B0600070205080204" pitchFamily="34" charset="-128"/>
                <a:ea typeface="MS PGothic" panose="020B0600070205080204" pitchFamily="34" charset="-128"/>
              </a:rPr>
              <a:t>Data-drive Decisions using SQL</a:t>
            </a:r>
          </a:p>
          <a:p>
            <a:pPr algn="ctr"/>
            <a:r>
              <a:rPr lang="en-US" sz="3000" dirty="0">
                <a:solidFill>
                  <a:srgbClr val="002060"/>
                </a:solidFill>
                <a:effectLst>
                  <a:outerShdw blurRad="38100" dist="38100" dir="2700000" algn="tl">
                    <a:srgbClr val="000000">
                      <a:alpha val="43137"/>
                    </a:srgbClr>
                  </a:outerShdw>
                </a:effectLst>
                <a:latin typeface="MS PGothic" panose="020B0600070205080204" pitchFamily="34" charset="-128"/>
                <a:ea typeface="MS PGothic" panose="020B0600070205080204" pitchFamily="34" charset="-128"/>
              </a:rPr>
              <a:t>Team Project Brief </a:t>
            </a:r>
          </a:p>
          <a:p>
            <a:pPr algn="ctr"/>
            <a:endParaRPr lang="en-US" sz="3000" dirty="0">
              <a:solidFill>
                <a:srgbClr val="002060"/>
              </a:solidFill>
              <a:effectLst>
                <a:outerShdw blurRad="38100" dist="38100" dir="2700000" algn="tl">
                  <a:srgbClr val="000000">
                    <a:alpha val="43137"/>
                  </a:srgbClr>
                </a:outerShdw>
              </a:effectLst>
              <a:latin typeface="MS PGothic" panose="020B0600070205080204" pitchFamily="34" charset="-128"/>
              <a:ea typeface="MS PGothic" panose="020B0600070205080204" pitchFamily="34" charset="-128"/>
            </a:endParaRPr>
          </a:p>
          <a:p>
            <a:pPr algn="ctr"/>
            <a:r>
              <a:rPr lang="en-US" sz="2200" b="1" dirty="0">
                <a:solidFill>
                  <a:srgbClr val="0070C0"/>
                </a:solidFill>
                <a:effectLst>
                  <a:outerShdw blurRad="38100" dist="38100" dir="2700000" algn="tl">
                    <a:srgbClr val="000000">
                      <a:alpha val="43137"/>
                    </a:srgbClr>
                  </a:outerShdw>
                </a:effectLst>
                <a:latin typeface="MS PGothic" panose="020B0600070205080204" pitchFamily="34" charset="-128"/>
                <a:ea typeface="MS PGothic" panose="020B0600070205080204" pitchFamily="34" charset="-128"/>
              </a:rPr>
              <a:t>Presentation ON </a:t>
            </a:r>
            <a:r>
              <a:rPr lang="en-US" sz="2200" b="1" dirty="0">
                <a:solidFill>
                  <a:srgbClr val="FF0000"/>
                </a:solidFill>
                <a:effectLst>
                  <a:outerShdw blurRad="38100" dist="38100" dir="2700000" algn="tl">
                    <a:srgbClr val="000000">
                      <a:alpha val="43137"/>
                    </a:srgbClr>
                  </a:outerShdw>
                </a:effectLst>
                <a:latin typeface="MS PGothic" panose="020B0600070205080204" pitchFamily="34" charset="-128"/>
                <a:ea typeface="MS PGothic" panose="020B0600070205080204" pitchFamily="34" charset="-128"/>
              </a:rPr>
              <a:t>16 October 2024</a:t>
            </a:r>
          </a:p>
          <a:p>
            <a:pPr algn="ctr"/>
            <a:r>
              <a:rPr lang="en-US" sz="2200" b="1" dirty="0">
                <a:solidFill>
                  <a:srgbClr val="0070C0"/>
                </a:solidFill>
                <a:effectLst>
                  <a:outerShdw blurRad="38100" dist="38100" dir="2700000" algn="tl">
                    <a:srgbClr val="000000">
                      <a:alpha val="43137"/>
                    </a:srgbClr>
                  </a:outerShdw>
                </a:effectLst>
                <a:latin typeface="MS PGothic" panose="020B0600070205080204" pitchFamily="34" charset="-128"/>
                <a:ea typeface="MS PGothic" panose="020B0600070205080204" pitchFamily="34" charset="-128"/>
              </a:rPr>
              <a:t>Moodle Submission ON </a:t>
            </a:r>
            <a:r>
              <a:rPr lang="en-US" sz="2200" b="1" dirty="0">
                <a:solidFill>
                  <a:srgbClr val="FF0000"/>
                </a:solidFill>
                <a:effectLst>
                  <a:outerShdw blurRad="38100" dist="38100" dir="2700000" algn="tl">
                    <a:srgbClr val="000000">
                      <a:alpha val="43137"/>
                    </a:srgbClr>
                  </a:outerShdw>
                </a:effectLst>
                <a:latin typeface="MS PGothic" panose="020B0600070205080204" pitchFamily="34" charset="-128"/>
                <a:ea typeface="MS PGothic" panose="020B0600070205080204" pitchFamily="34" charset="-128"/>
              </a:rPr>
              <a:t>Before the session</a:t>
            </a:r>
          </a:p>
        </p:txBody>
      </p:sp>
    </p:spTree>
    <p:extLst>
      <p:ext uri="{BB962C8B-B14F-4D97-AF65-F5344CB8AC3E}">
        <p14:creationId xmlns:p14="http://schemas.microsoft.com/office/powerpoint/2010/main" val="16324032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 name="CustomShape 1"/>
          <p:cNvSpPr/>
          <p:nvPr/>
        </p:nvSpPr>
        <p:spPr>
          <a:xfrm>
            <a:off x="219508" y="768102"/>
            <a:ext cx="11752984" cy="5812808"/>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lIns="90000" tIns="46800" rIns="90000" bIns="46800"/>
          <a:lstStyle/>
          <a:p>
            <a:pPr marL="360">
              <a:buClr>
                <a:srgbClr val="000000"/>
              </a:buClr>
            </a:pPr>
            <a:r>
              <a:rPr lang="en-GB" sz="2000" b="1" i="1" spc="-1" dirty="0">
                <a:solidFill>
                  <a:srgbClr val="FF0000"/>
                </a:solidFill>
                <a:effectLst>
                  <a:outerShdw blurRad="38100" dist="38100" dir="2700000" algn="tl">
                    <a:srgbClr val="000000">
                      <a:alpha val="43137"/>
                    </a:srgbClr>
                  </a:outerShdw>
                </a:effectLst>
                <a:uFill>
                  <a:solidFill>
                    <a:srgbClr val="FFFFFF"/>
                  </a:solidFill>
                </a:uFill>
                <a:latin typeface="Candara" panose="020E0502030303020204" pitchFamily="34" charset="0"/>
                <a:ea typeface="MS PGothic" panose="020B0600070205080204" pitchFamily="34" charset="-128"/>
              </a:rPr>
              <a:t>SAVE the queries in MYSQL in the same script as Tasks before</a:t>
            </a:r>
          </a:p>
          <a:p>
            <a:pPr marL="360">
              <a:buClr>
                <a:srgbClr val="000000"/>
              </a:buClr>
            </a:pPr>
            <a:endParaRPr lang="en-GB" sz="2000" b="1" i="1" spc="-1" dirty="0">
              <a:solidFill>
                <a:srgbClr val="FF0000"/>
              </a:solidFill>
              <a:effectLst>
                <a:outerShdw blurRad="38100" dist="38100" dir="2700000" algn="tl">
                  <a:srgbClr val="000000">
                    <a:alpha val="43137"/>
                  </a:srgbClr>
                </a:outerShdw>
              </a:effectLst>
              <a:uFill>
                <a:solidFill>
                  <a:srgbClr val="FFFFFF"/>
                </a:solidFill>
              </a:uFill>
              <a:latin typeface="Candara" panose="020E0502030303020204" pitchFamily="34" charset="0"/>
              <a:ea typeface="MS PGothic" panose="020B0600070205080204" pitchFamily="34" charset="-128"/>
            </a:endParaRPr>
          </a:p>
          <a:p>
            <a:pPr marL="286110" indent="-285750">
              <a:buClr>
                <a:srgbClr val="000000"/>
              </a:buClr>
              <a:buFont typeface="Arial" panose="020B0604020202020204" pitchFamily="34" charset="0"/>
              <a:buChar char="•"/>
            </a:pPr>
            <a:r>
              <a:rPr lang="en-GB" sz="2000" b="1" i="1" spc="-1" dirty="0">
                <a:effectLst>
                  <a:outerShdw blurRad="38100" dist="38100" dir="2700000" algn="tl">
                    <a:srgbClr val="000000">
                      <a:alpha val="43137"/>
                    </a:srgbClr>
                  </a:outerShdw>
                </a:effectLst>
                <a:uFill>
                  <a:solidFill>
                    <a:srgbClr val="FFFFFF"/>
                  </a:solidFill>
                </a:uFill>
                <a:latin typeface="Candara" panose="020E0502030303020204" pitchFamily="34" charset="0"/>
                <a:ea typeface="MS PGothic" panose="020B0600070205080204" pitchFamily="34" charset="-128"/>
              </a:rPr>
              <a:t>Write </a:t>
            </a:r>
            <a:r>
              <a:rPr lang="en-GB" sz="2000" b="1" i="1" spc="-1" dirty="0">
                <a:effectLst>
                  <a:outerShdw blurRad="38100" dist="38100" dir="2700000" algn="tl">
                    <a:srgbClr val="000000">
                      <a:alpha val="43137"/>
                    </a:srgbClr>
                  </a:outerShdw>
                </a:effectLst>
                <a:highlight>
                  <a:srgbClr val="FFFF00"/>
                </a:highlight>
                <a:uFill>
                  <a:solidFill>
                    <a:srgbClr val="FFFFFF"/>
                  </a:solidFill>
                </a:uFill>
                <a:latin typeface="Candara" panose="020E0502030303020204" pitchFamily="34" charset="0"/>
                <a:ea typeface="MS PGothic" panose="020B0600070205080204" pitchFamily="34" charset="-128"/>
              </a:rPr>
              <a:t>TWO meaningful sub-queries </a:t>
            </a:r>
            <a:r>
              <a:rPr lang="en-GB" sz="2000" b="1" i="1" spc="-1" dirty="0">
                <a:effectLst>
                  <a:outerShdw blurRad="38100" dist="38100" dir="2700000" algn="tl">
                    <a:srgbClr val="000000">
                      <a:alpha val="43137"/>
                    </a:srgbClr>
                  </a:outerShdw>
                </a:effectLst>
                <a:uFill>
                  <a:solidFill>
                    <a:srgbClr val="FFFFFF"/>
                  </a:solidFill>
                </a:uFill>
                <a:latin typeface="Candara" panose="020E0502030303020204" pitchFamily="34" charset="0"/>
                <a:ea typeface="MS PGothic" panose="020B0600070205080204" pitchFamily="34" charset="-128"/>
              </a:rPr>
              <a:t>having subqueries (any two of the following)</a:t>
            </a:r>
          </a:p>
          <a:p>
            <a:pPr marL="743310" lvl="1" indent="-285750">
              <a:buClr>
                <a:srgbClr val="000000"/>
              </a:buClr>
              <a:buFont typeface="Arial" panose="020B0604020202020204" pitchFamily="34" charset="0"/>
              <a:buChar char="•"/>
            </a:pPr>
            <a:r>
              <a:rPr lang="en-GB" sz="2000" b="1" i="1" spc="-1" dirty="0">
                <a:effectLst>
                  <a:outerShdw blurRad="38100" dist="38100" dir="2700000" algn="tl">
                    <a:srgbClr val="000000">
                      <a:alpha val="43137"/>
                    </a:srgbClr>
                  </a:outerShdw>
                </a:effectLst>
                <a:uFill>
                  <a:solidFill>
                    <a:srgbClr val="FFFFFF"/>
                  </a:solidFill>
                </a:uFill>
                <a:latin typeface="Candara" panose="020E0502030303020204" pitchFamily="34" charset="0"/>
                <a:ea typeface="MS PGothic" panose="020B0600070205080204" pitchFamily="34" charset="-128"/>
              </a:rPr>
              <a:t>One query having a subquery in SELECT clause</a:t>
            </a:r>
          </a:p>
          <a:p>
            <a:pPr marL="743310" lvl="1" indent="-285750">
              <a:buClr>
                <a:srgbClr val="000000"/>
              </a:buClr>
              <a:buFont typeface="Arial" panose="020B0604020202020204" pitchFamily="34" charset="0"/>
              <a:buChar char="•"/>
            </a:pPr>
            <a:r>
              <a:rPr lang="en-GB" sz="2000" b="1" i="1" spc="-1" dirty="0">
                <a:effectLst>
                  <a:outerShdw blurRad="38100" dist="38100" dir="2700000" algn="tl">
                    <a:srgbClr val="000000">
                      <a:alpha val="43137"/>
                    </a:srgbClr>
                  </a:outerShdw>
                </a:effectLst>
                <a:uFill>
                  <a:solidFill>
                    <a:srgbClr val="FFFFFF"/>
                  </a:solidFill>
                </a:uFill>
                <a:latin typeface="Candara" panose="020E0502030303020204" pitchFamily="34" charset="0"/>
                <a:ea typeface="MS PGothic" panose="020B0600070205080204" pitchFamily="34" charset="-128"/>
              </a:rPr>
              <a:t>One query having a subquery in FROM clause</a:t>
            </a:r>
          </a:p>
          <a:p>
            <a:pPr marL="743310" lvl="1" indent="-285750">
              <a:buClr>
                <a:srgbClr val="000000"/>
              </a:buClr>
              <a:buFont typeface="Arial" panose="020B0604020202020204" pitchFamily="34" charset="0"/>
              <a:buChar char="•"/>
            </a:pPr>
            <a:r>
              <a:rPr lang="en-GB" sz="2000" b="1" i="1" spc="-1" dirty="0">
                <a:effectLst>
                  <a:outerShdw blurRad="38100" dist="38100" dir="2700000" algn="tl">
                    <a:srgbClr val="000000">
                      <a:alpha val="43137"/>
                    </a:srgbClr>
                  </a:outerShdw>
                </a:effectLst>
                <a:uFill>
                  <a:solidFill>
                    <a:srgbClr val="FFFFFF"/>
                  </a:solidFill>
                </a:uFill>
                <a:latin typeface="Candara" panose="020E0502030303020204" pitchFamily="34" charset="0"/>
                <a:ea typeface="MS PGothic" panose="020B0600070205080204" pitchFamily="34" charset="-128"/>
              </a:rPr>
              <a:t>One query having a subquery in WHERE clause</a:t>
            </a:r>
          </a:p>
          <a:p>
            <a:pPr marL="743310" lvl="1" indent="-285750">
              <a:buClr>
                <a:srgbClr val="000000"/>
              </a:buClr>
              <a:buFont typeface="Arial" panose="020B0604020202020204" pitchFamily="34" charset="0"/>
              <a:buChar char="•"/>
            </a:pPr>
            <a:endParaRPr lang="en-GB" sz="2000" b="1" i="1" spc="-1" dirty="0">
              <a:effectLst>
                <a:outerShdw blurRad="38100" dist="38100" dir="2700000" algn="tl">
                  <a:srgbClr val="000000">
                    <a:alpha val="43137"/>
                  </a:srgbClr>
                </a:outerShdw>
              </a:effectLst>
              <a:uFill>
                <a:solidFill>
                  <a:srgbClr val="FFFFFF"/>
                </a:solidFill>
              </a:uFill>
              <a:latin typeface="Candara" panose="020E0502030303020204" pitchFamily="34" charset="0"/>
              <a:ea typeface="MS PGothic" panose="020B0600070205080204" pitchFamily="34" charset="-128"/>
            </a:endParaRPr>
          </a:p>
          <a:p>
            <a:pPr marL="360">
              <a:buClr>
                <a:srgbClr val="000000"/>
              </a:buClr>
            </a:pPr>
            <a:r>
              <a:rPr lang="en-GB" sz="2000" b="1" i="1" spc="-1" dirty="0">
                <a:solidFill>
                  <a:srgbClr val="FF00FF"/>
                </a:solidFill>
                <a:effectLst>
                  <a:outerShdw blurRad="38100" dist="38100" dir="2700000" algn="tl">
                    <a:srgbClr val="000000">
                      <a:alpha val="43137"/>
                    </a:srgbClr>
                  </a:outerShdw>
                </a:effectLst>
                <a:uFill>
                  <a:solidFill>
                    <a:srgbClr val="FFFFFF"/>
                  </a:solidFill>
                </a:uFill>
                <a:latin typeface="Candara" panose="020E0502030303020204" pitchFamily="34" charset="0"/>
                <a:ea typeface="MS PGothic" panose="020B0600070205080204" pitchFamily="34" charset="-128"/>
              </a:rPr>
              <a:t>For your PPT/Canva [See below]</a:t>
            </a:r>
          </a:p>
          <a:p>
            <a:pPr marL="360">
              <a:buClr>
                <a:srgbClr val="000000"/>
              </a:buClr>
            </a:pPr>
            <a:endParaRPr lang="en-GB" sz="2000" b="1" i="1" spc="-1" dirty="0">
              <a:effectLst>
                <a:outerShdw blurRad="38100" dist="38100" dir="2700000" algn="tl">
                  <a:srgbClr val="000000">
                    <a:alpha val="43137"/>
                  </a:srgbClr>
                </a:outerShdw>
              </a:effectLst>
              <a:uFill>
                <a:solidFill>
                  <a:srgbClr val="FFFFFF"/>
                </a:solidFill>
              </a:uFill>
              <a:latin typeface="Candara" panose="020E0502030303020204" pitchFamily="34" charset="0"/>
              <a:ea typeface="MS PGothic" panose="020B0600070205080204" pitchFamily="34" charset="-128"/>
            </a:endParaRPr>
          </a:p>
          <a:p>
            <a:pPr marL="286110" indent="-285750">
              <a:buClr>
                <a:srgbClr val="000000"/>
              </a:buClr>
              <a:buFont typeface="Arial" panose="020B0604020202020204" pitchFamily="34" charset="0"/>
              <a:buChar char="•"/>
            </a:pPr>
            <a:r>
              <a:rPr lang="en-GB" sz="2000" b="1" i="1" spc="-1" dirty="0">
                <a:effectLst>
                  <a:outerShdw blurRad="38100" dist="38100" dir="2700000" algn="tl">
                    <a:srgbClr val="000000">
                      <a:alpha val="43137"/>
                    </a:srgbClr>
                  </a:outerShdw>
                </a:effectLst>
                <a:uFill>
                  <a:solidFill>
                    <a:srgbClr val="FFFFFF"/>
                  </a:solidFill>
                </a:uFill>
                <a:latin typeface="Candara" panose="020E0502030303020204" pitchFamily="34" charset="0"/>
                <a:ea typeface="MS PGothic" panose="020B0600070205080204" pitchFamily="34" charset="-128"/>
              </a:rPr>
              <a:t>List the objective of both queries you have created </a:t>
            </a:r>
          </a:p>
          <a:p>
            <a:pPr marL="286110" indent="-285750">
              <a:buClr>
                <a:srgbClr val="000000"/>
              </a:buClr>
              <a:buFont typeface="Arial" panose="020B0604020202020204" pitchFamily="34" charset="0"/>
              <a:buChar char="•"/>
            </a:pPr>
            <a:endParaRPr lang="en-GB" sz="2000" b="1" i="1" spc="-1" dirty="0">
              <a:effectLst>
                <a:outerShdw blurRad="38100" dist="38100" dir="2700000" algn="tl">
                  <a:srgbClr val="000000">
                    <a:alpha val="43137"/>
                  </a:srgbClr>
                </a:outerShdw>
              </a:effectLst>
              <a:uFill>
                <a:solidFill>
                  <a:srgbClr val="FFFFFF"/>
                </a:solidFill>
              </a:uFill>
              <a:latin typeface="Candara" panose="020E0502030303020204" pitchFamily="34" charset="0"/>
              <a:ea typeface="MS PGothic" panose="020B0600070205080204" pitchFamily="34" charset="-128"/>
            </a:endParaRPr>
          </a:p>
          <a:p>
            <a:pPr marL="360">
              <a:buClr>
                <a:srgbClr val="000000"/>
              </a:buClr>
            </a:pPr>
            <a:r>
              <a:rPr lang="en-GB" sz="2000" b="1" i="1" spc="-1" dirty="0">
                <a:effectLst>
                  <a:outerShdw blurRad="38100" dist="38100" dir="2700000" algn="tl">
                    <a:srgbClr val="000000">
                      <a:alpha val="43137"/>
                    </a:srgbClr>
                  </a:outerShdw>
                </a:effectLst>
                <a:highlight>
                  <a:srgbClr val="FFFF00"/>
                </a:highlight>
                <a:uFill>
                  <a:solidFill>
                    <a:srgbClr val="FFFFFF"/>
                  </a:solidFill>
                </a:uFill>
                <a:latin typeface="Candara" panose="020E0502030303020204" pitchFamily="34" charset="0"/>
                <a:ea typeface="MS PGothic" panose="020B0600070205080204" pitchFamily="34" charset="-128"/>
              </a:rPr>
              <a:t>**Use meaningful names for columns in the output result set which users can understand </a:t>
            </a:r>
          </a:p>
          <a:p>
            <a:pPr marL="360">
              <a:buClr>
                <a:srgbClr val="000000"/>
              </a:buClr>
            </a:pPr>
            <a:endParaRPr lang="en-GB" sz="2000" b="1" i="1" spc="-1" dirty="0">
              <a:effectLst>
                <a:outerShdw blurRad="38100" dist="38100" dir="2700000" algn="tl">
                  <a:srgbClr val="000000">
                    <a:alpha val="43137"/>
                  </a:srgbClr>
                </a:outerShdw>
              </a:effectLst>
              <a:uFill>
                <a:solidFill>
                  <a:srgbClr val="FFFFFF"/>
                </a:solidFill>
              </a:uFill>
              <a:latin typeface="Candara" panose="020E0502030303020204" pitchFamily="34" charset="0"/>
              <a:ea typeface="MS PGothic" panose="020B0600070205080204" pitchFamily="34" charset="-128"/>
            </a:endParaRPr>
          </a:p>
          <a:p>
            <a:pPr marL="360">
              <a:buClr>
                <a:srgbClr val="000000"/>
              </a:buClr>
            </a:pPr>
            <a:r>
              <a:rPr lang="en-GB" sz="2000" b="1" i="1" spc="-1" dirty="0">
                <a:solidFill>
                  <a:srgbClr val="FF0000"/>
                </a:solidFill>
                <a:effectLst>
                  <a:outerShdw blurRad="38100" dist="38100" dir="2700000" algn="tl">
                    <a:srgbClr val="000000">
                      <a:alpha val="43137"/>
                    </a:srgbClr>
                  </a:outerShdw>
                </a:effectLst>
                <a:uFill>
                  <a:solidFill>
                    <a:srgbClr val="FFFFFF"/>
                  </a:solidFill>
                </a:uFill>
                <a:latin typeface="Candara" panose="020E0502030303020204" pitchFamily="34" charset="0"/>
                <a:ea typeface="MS PGothic" panose="020B0600070205080204" pitchFamily="34" charset="-128"/>
              </a:rPr>
              <a:t>[There is no need to present these]</a:t>
            </a:r>
          </a:p>
          <a:p>
            <a:pPr marL="360">
              <a:buClr>
                <a:srgbClr val="000000"/>
              </a:buClr>
            </a:pPr>
            <a:endParaRPr lang="en-GB" sz="2000" b="1" i="1" spc="-1" dirty="0">
              <a:effectLst>
                <a:outerShdw blurRad="38100" dist="38100" dir="2700000" algn="tl">
                  <a:srgbClr val="000000">
                    <a:alpha val="43137"/>
                  </a:srgbClr>
                </a:outerShdw>
              </a:effectLst>
              <a:uFill>
                <a:solidFill>
                  <a:srgbClr val="FFFFFF"/>
                </a:solidFill>
              </a:uFill>
              <a:latin typeface="Candara" panose="020E0502030303020204" pitchFamily="34" charset="0"/>
              <a:ea typeface="MS PGothic" panose="020B0600070205080204" pitchFamily="34" charset="-128"/>
            </a:endParaRPr>
          </a:p>
        </p:txBody>
      </p:sp>
      <p:sp>
        <p:nvSpPr>
          <p:cNvPr id="387" name="TextShape 2"/>
          <p:cNvSpPr txBox="1"/>
          <p:nvPr/>
        </p:nvSpPr>
        <p:spPr>
          <a:xfrm>
            <a:off x="2411499" y="217440"/>
            <a:ext cx="7565760" cy="510840"/>
          </a:xfrm>
          <a:prstGeom prst="rect">
            <a:avLst/>
          </a:prstGeom>
          <a:noFill/>
          <a:ln>
            <a:noFill/>
          </a:ln>
        </p:spPr>
        <p:txBody>
          <a:bodyPr lIns="0" tIns="0" rIns="0" bIns="0"/>
          <a:lstStyle/>
          <a:p>
            <a:pPr algn="ctr">
              <a:lnSpc>
                <a:spcPct val="100000"/>
              </a:lnSpc>
            </a:pPr>
            <a:r>
              <a:rPr lang="en-US" sz="3000" b="1" spc="-1" dirty="0">
                <a:solidFill>
                  <a:srgbClr val="FF0000"/>
                </a:solidFill>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rPr>
              <a:t>NO PRESENTATION </a:t>
            </a:r>
            <a:r>
              <a:rPr lang="en-US" sz="3000" b="1" spc="-1" dirty="0">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rPr>
              <a:t>Task 1.3-  Subqueries</a:t>
            </a:r>
          </a:p>
        </p:txBody>
      </p:sp>
    </p:spTree>
    <p:extLst>
      <p:ext uri="{BB962C8B-B14F-4D97-AF65-F5344CB8AC3E}">
        <p14:creationId xmlns:p14="http://schemas.microsoft.com/office/powerpoint/2010/main" val="302477312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 name="CustomShape 1"/>
          <p:cNvSpPr/>
          <p:nvPr/>
        </p:nvSpPr>
        <p:spPr>
          <a:xfrm>
            <a:off x="219508" y="768102"/>
            <a:ext cx="11752984" cy="5812808"/>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lIns="90000" tIns="46800" rIns="90000" bIns="46800"/>
          <a:lstStyle/>
          <a:p>
            <a:pPr marL="360">
              <a:buClr>
                <a:srgbClr val="000000"/>
              </a:buClr>
            </a:pPr>
            <a:r>
              <a:rPr lang="en-GB" sz="2000" b="1" i="1" spc="-1" dirty="0">
                <a:solidFill>
                  <a:srgbClr val="FF0000"/>
                </a:solidFill>
                <a:effectLst>
                  <a:outerShdw blurRad="38100" dist="38100" dir="2700000" algn="tl">
                    <a:srgbClr val="000000">
                      <a:alpha val="43137"/>
                    </a:srgbClr>
                  </a:outerShdw>
                </a:effectLst>
                <a:uFill>
                  <a:solidFill>
                    <a:srgbClr val="FFFFFF"/>
                  </a:solidFill>
                </a:uFill>
                <a:latin typeface="Candara" panose="020E0502030303020204" pitchFamily="34" charset="0"/>
                <a:ea typeface="MS PGothic" panose="020B0600070205080204" pitchFamily="34" charset="-128"/>
              </a:rPr>
              <a:t>SAVE the queries in MYSQL in the same script as Tasks before</a:t>
            </a:r>
          </a:p>
          <a:p>
            <a:pPr marL="360">
              <a:buClr>
                <a:srgbClr val="000000"/>
              </a:buClr>
            </a:pPr>
            <a:endParaRPr lang="en-GB" sz="2000" b="1" i="1" spc="-1" dirty="0">
              <a:solidFill>
                <a:srgbClr val="FF0000"/>
              </a:solidFill>
              <a:effectLst>
                <a:outerShdw blurRad="38100" dist="38100" dir="2700000" algn="tl">
                  <a:srgbClr val="000000">
                    <a:alpha val="43137"/>
                  </a:srgbClr>
                </a:outerShdw>
              </a:effectLst>
              <a:uFill>
                <a:solidFill>
                  <a:srgbClr val="FFFFFF"/>
                </a:solidFill>
              </a:uFill>
              <a:latin typeface="Candara" panose="020E0502030303020204" pitchFamily="34" charset="0"/>
              <a:ea typeface="MS PGothic" panose="020B0600070205080204" pitchFamily="34" charset="-128"/>
            </a:endParaRPr>
          </a:p>
          <a:p>
            <a:pPr marL="286110" indent="-285750">
              <a:buClr>
                <a:srgbClr val="000000"/>
              </a:buClr>
              <a:buFont typeface="Arial" panose="020B0604020202020204" pitchFamily="34" charset="0"/>
              <a:buChar char="•"/>
            </a:pPr>
            <a:r>
              <a:rPr lang="en-GB" sz="2000" b="1" i="1" spc="-1" dirty="0">
                <a:effectLst>
                  <a:outerShdw blurRad="38100" dist="38100" dir="2700000" algn="tl">
                    <a:srgbClr val="000000">
                      <a:alpha val="43137"/>
                    </a:srgbClr>
                  </a:outerShdw>
                </a:effectLst>
                <a:uFill>
                  <a:solidFill>
                    <a:srgbClr val="FFFFFF"/>
                  </a:solidFill>
                </a:uFill>
                <a:latin typeface="Candara" panose="020E0502030303020204" pitchFamily="34" charset="0"/>
                <a:ea typeface="MS PGothic" panose="020B0600070205080204" pitchFamily="34" charset="-128"/>
              </a:rPr>
              <a:t>Write </a:t>
            </a:r>
            <a:r>
              <a:rPr lang="en-GB" sz="2000" b="1" i="1" spc="-1" dirty="0">
                <a:effectLst>
                  <a:outerShdw blurRad="38100" dist="38100" dir="2700000" algn="tl">
                    <a:srgbClr val="000000">
                      <a:alpha val="43137"/>
                    </a:srgbClr>
                  </a:outerShdw>
                </a:effectLst>
                <a:highlight>
                  <a:srgbClr val="FFFF00"/>
                </a:highlight>
                <a:uFill>
                  <a:solidFill>
                    <a:srgbClr val="FFFFFF"/>
                  </a:solidFill>
                </a:uFill>
                <a:latin typeface="Candara" panose="020E0502030303020204" pitchFamily="34" charset="0"/>
                <a:ea typeface="MS PGothic" panose="020B0600070205080204" pitchFamily="34" charset="-128"/>
              </a:rPr>
              <a:t>TWO meaningful queries </a:t>
            </a:r>
            <a:r>
              <a:rPr lang="en-GB" sz="2000" b="1" i="1" spc="-1" dirty="0">
                <a:effectLst>
                  <a:outerShdw blurRad="38100" dist="38100" dir="2700000" algn="tl">
                    <a:srgbClr val="000000">
                      <a:alpha val="43137"/>
                    </a:srgbClr>
                  </a:outerShdw>
                </a:effectLst>
                <a:uFill>
                  <a:solidFill>
                    <a:srgbClr val="FFFFFF"/>
                  </a:solidFill>
                </a:uFill>
                <a:latin typeface="Candara" panose="020E0502030303020204" pitchFamily="34" charset="0"/>
                <a:ea typeface="MS PGothic" panose="020B0600070205080204" pitchFamily="34" charset="-128"/>
              </a:rPr>
              <a:t> using windows function</a:t>
            </a:r>
          </a:p>
          <a:p>
            <a:pPr marL="286110" indent="-285750">
              <a:buClr>
                <a:srgbClr val="000000"/>
              </a:buClr>
              <a:buFont typeface="Arial" panose="020B0604020202020204" pitchFamily="34" charset="0"/>
              <a:buChar char="•"/>
            </a:pPr>
            <a:endParaRPr lang="en-GB" sz="2000" b="1" i="1" spc="-1" dirty="0">
              <a:effectLst>
                <a:outerShdw blurRad="38100" dist="38100" dir="2700000" algn="tl">
                  <a:srgbClr val="000000">
                    <a:alpha val="43137"/>
                  </a:srgbClr>
                </a:outerShdw>
              </a:effectLst>
              <a:uFill>
                <a:solidFill>
                  <a:srgbClr val="FFFFFF"/>
                </a:solidFill>
              </a:uFill>
              <a:latin typeface="Candara" panose="020E0502030303020204" pitchFamily="34" charset="0"/>
              <a:ea typeface="MS PGothic" panose="020B0600070205080204" pitchFamily="34" charset="-128"/>
            </a:endParaRPr>
          </a:p>
          <a:p>
            <a:pPr marL="360">
              <a:buClr>
                <a:srgbClr val="000000"/>
              </a:buClr>
            </a:pPr>
            <a:r>
              <a:rPr lang="en-GB" sz="2000" b="1" i="1" spc="-1" dirty="0">
                <a:solidFill>
                  <a:srgbClr val="FF00FF"/>
                </a:solidFill>
                <a:effectLst>
                  <a:outerShdw blurRad="38100" dist="38100" dir="2700000" algn="tl">
                    <a:srgbClr val="000000">
                      <a:alpha val="43137"/>
                    </a:srgbClr>
                  </a:outerShdw>
                </a:effectLst>
                <a:uFill>
                  <a:solidFill>
                    <a:srgbClr val="FFFFFF"/>
                  </a:solidFill>
                </a:uFill>
                <a:latin typeface="Candara" panose="020E0502030303020204" pitchFamily="34" charset="0"/>
                <a:ea typeface="MS PGothic" panose="020B0600070205080204" pitchFamily="34" charset="-128"/>
              </a:rPr>
              <a:t>For your PPT/Canva [See below]</a:t>
            </a:r>
          </a:p>
          <a:p>
            <a:pPr marL="360">
              <a:buClr>
                <a:srgbClr val="000000"/>
              </a:buClr>
            </a:pPr>
            <a:endParaRPr lang="en-GB" sz="2000" b="1" i="1" spc="-1" dirty="0">
              <a:effectLst>
                <a:outerShdw blurRad="38100" dist="38100" dir="2700000" algn="tl">
                  <a:srgbClr val="000000">
                    <a:alpha val="43137"/>
                  </a:srgbClr>
                </a:outerShdw>
              </a:effectLst>
              <a:uFill>
                <a:solidFill>
                  <a:srgbClr val="FFFFFF"/>
                </a:solidFill>
              </a:uFill>
              <a:latin typeface="Candara" panose="020E0502030303020204" pitchFamily="34" charset="0"/>
              <a:ea typeface="MS PGothic" panose="020B0600070205080204" pitchFamily="34" charset="-128"/>
            </a:endParaRPr>
          </a:p>
          <a:p>
            <a:pPr marL="286110" indent="-285750">
              <a:buClr>
                <a:srgbClr val="000000"/>
              </a:buClr>
              <a:buFont typeface="Arial" panose="020B0604020202020204" pitchFamily="34" charset="0"/>
              <a:buChar char="•"/>
            </a:pPr>
            <a:r>
              <a:rPr lang="en-GB" sz="2000" b="1" i="1" spc="-1" dirty="0">
                <a:effectLst>
                  <a:outerShdw blurRad="38100" dist="38100" dir="2700000" algn="tl">
                    <a:srgbClr val="000000">
                      <a:alpha val="43137"/>
                    </a:srgbClr>
                  </a:outerShdw>
                </a:effectLst>
                <a:uFill>
                  <a:solidFill>
                    <a:srgbClr val="FFFFFF"/>
                  </a:solidFill>
                </a:uFill>
                <a:latin typeface="Candara" panose="020E0502030303020204" pitchFamily="34" charset="0"/>
                <a:ea typeface="MS PGothic" panose="020B0600070205080204" pitchFamily="34" charset="-128"/>
              </a:rPr>
              <a:t>List the objective of both queries you have created </a:t>
            </a:r>
          </a:p>
          <a:p>
            <a:pPr marL="457560" lvl="1">
              <a:buClr>
                <a:srgbClr val="000000"/>
              </a:buClr>
            </a:pPr>
            <a:endParaRPr lang="en-GB" sz="2000" b="1" i="1" spc="-1" dirty="0">
              <a:effectLst>
                <a:outerShdw blurRad="38100" dist="38100" dir="2700000" algn="tl">
                  <a:srgbClr val="000000">
                    <a:alpha val="43137"/>
                  </a:srgbClr>
                </a:outerShdw>
              </a:effectLst>
              <a:uFill>
                <a:solidFill>
                  <a:srgbClr val="FFFFFF"/>
                </a:solidFill>
              </a:uFill>
              <a:latin typeface="Candara" panose="020E0502030303020204" pitchFamily="34" charset="0"/>
              <a:ea typeface="MS PGothic" panose="020B0600070205080204" pitchFamily="34" charset="-128"/>
            </a:endParaRPr>
          </a:p>
          <a:p>
            <a:pPr marL="457560" lvl="1">
              <a:buClr>
                <a:srgbClr val="000000"/>
              </a:buClr>
            </a:pPr>
            <a:r>
              <a:rPr lang="en-GB" sz="2000" b="1" i="1" spc="-1" dirty="0">
                <a:solidFill>
                  <a:srgbClr val="FF0000"/>
                </a:solidFill>
                <a:effectLst>
                  <a:outerShdw blurRad="38100" dist="38100" dir="2700000" algn="tl">
                    <a:srgbClr val="000000">
                      <a:alpha val="43137"/>
                    </a:srgbClr>
                  </a:outerShdw>
                </a:effectLst>
                <a:uFill>
                  <a:solidFill>
                    <a:srgbClr val="FFFFFF"/>
                  </a:solidFill>
                </a:uFill>
                <a:latin typeface="Candara" panose="020E0502030303020204" pitchFamily="34" charset="0"/>
                <a:ea typeface="MS PGothic" panose="020B0600070205080204" pitchFamily="34" charset="-128"/>
              </a:rPr>
              <a:t>[There is no need to present these]</a:t>
            </a:r>
          </a:p>
          <a:p>
            <a:pPr marL="457560" lvl="1">
              <a:buClr>
                <a:srgbClr val="000000"/>
              </a:buClr>
            </a:pPr>
            <a:endParaRPr lang="en-GB" sz="2000" b="1" i="1" spc="-1" dirty="0">
              <a:effectLst>
                <a:outerShdw blurRad="38100" dist="38100" dir="2700000" algn="tl">
                  <a:srgbClr val="000000">
                    <a:alpha val="43137"/>
                  </a:srgbClr>
                </a:outerShdw>
              </a:effectLst>
              <a:uFill>
                <a:solidFill>
                  <a:srgbClr val="FFFFFF"/>
                </a:solidFill>
              </a:uFill>
              <a:latin typeface="Candara" panose="020E0502030303020204" pitchFamily="34" charset="0"/>
              <a:ea typeface="MS PGothic" panose="020B0600070205080204" pitchFamily="34" charset="-128"/>
            </a:endParaRPr>
          </a:p>
          <a:p>
            <a:pPr marL="457560" lvl="1">
              <a:buClr>
                <a:srgbClr val="000000"/>
              </a:buClr>
            </a:pPr>
            <a:endParaRPr lang="en-GB" sz="2000" b="1" i="1" spc="-1" dirty="0">
              <a:effectLst>
                <a:outerShdw blurRad="38100" dist="38100" dir="2700000" algn="tl">
                  <a:srgbClr val="000000">
                    <a:alpha val="43137"/>
                  </a:srgbClr>
                </a:outerShdw>
              </a:effectLst>
              <a:uFill>
                <a:solidFill>
                  <a:srgbClr val="FFFFFF"/>
                </a:solidFill>
              </a:uFill>
              <a:latin typeface="Candara" panose="020E0502030303020204" pitchFamily="34" charset="0"/>
              <a:ea typeface="MS PGothic" panose="020B0600070205080204" pitchFamily="34" charset="-128"/>
            </a:endParaRPr>
          </a:p>
          <a:p>
            <a:pPr marL="360">
              <a:buClr>
                <a:srgbClr val="000000"/>
              </a:buClr>
            </a:pPr>
            <a:r>
              <a:rPr lang="en-GB" sz="2000" b="1" i="1" spc="-1" dirty="0">
                <a:effectLst>
                  <a:outerShdw blurRad="38100" dist="38100" dir="2700000" algn="tl">
                    <a:srgbClr val="000000">
                      <a:alpha val="43137"/>
                    </a:srgbClr>
                  </a:outerShdw>
                </a:effectLst>
                <a:highlight>
                  <a:srgbClr val="FFFF00"/>
                </a:highlight>
                <a:uFill>
                  <a:solidFill>
                    <a:srgbClr val="FFFFFF"/>
                  </a:solidFill>
                </a:uFill>
                <a:latin typeface="Candara" panose="020E0502030303020204" pitchFamily="34" charset="0"/>
                <a:ea typeface="MS PGothic" panose="020B0600070205080204" pitchFamily="34" charset="-128"/>
              </a:rPr>
              <a:t>**Use meaningful names for columns in the output result set which users can understand </a:t>
            </a:r>
          </a:p>
          <a:p>
            <a:pPr marL="360">
              <a:buClr>
                <a:srgbClr val="000000"/>
              </a:buClr>
            </a:pPr>
            <a:endParaRPr lang="en-GB" sz="2000" b="1" i="1" spc="-1" dirty="0">
              <a:effectLst>
                <a:outerShdw blurRad="38100" dist="38100" dir="2700000" algn="tl">
                  <a:srgbClr val="000000">
                    <a:alpha val="43137"/>
                  </a:srgbClr>
                </a:outerShdw>
              </a:effectLst>
              <a:uFill>
                <a:solidFill>
                  <a:srgbClr val="FFFFFF"/>
                </a:solidFill>
              </a:uFill>
              <a:latin typeface="Candara" panose="020E0502030303020204" pitchFamily="34" charset="0"/>
              <a:ea typeface="MS PGothic" panose="020B0600070205080204" pitchFamily="34" charset="-128"/>
            </a:endParaRPr>
          </a:p>
        </p:txBody>
      </p:sp>
      <p:sp>
        <p:nvSpPr>
          <p:cNvPr id="387" name="TextShape 2"/>
          <p:cNvSpPr txBox="1"/>
          <p:nvPr/>
        </p:nvSpPr>
        <p:spPr>
          <a:xfrm>
            <a:off x="2411499" y="217440"/>
            <a:ext cx="7565760" cy="510840"/>
          </a:xfrm>
          <a:prstGeom prst="rect">
            <a:avLst/>
          </a:prstGeom>
          <a:noFill/>
          <a:ln>
            <a:noFill/>
          </a:ln>
        </p:spPr>
        <p:txBody>
          <a:bodyPr lIns="0" tIns="0" rIns="0" bIns="0"/>
          <a:lstStyle/>
          <a:p>
            <a:pPr algn="ctr">
              <a:lnSpc>
                <a:spcPct val="100000"/>
              </a:lnSpc>
            </a:pPr>
            <a:r>
              <a:rPr lang="en-US" sz="3000" b="1" spc="-1" dirty="0">
                <a:solidFill>
                  <a:srgbClr val="FF0000"/>
                </a:solidFill>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rPr>
              <a:t>NO PRESENTATION </a:t>
            </a:r>
            <a:r>
              <a:rPr lang="en-US" sz="3000" b="1" spc="-1" dirty="0">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rPr>
              <a:t>Task 1.4-  Windows Function</a:t>
            </a:r>
          </a:p>
        </p:txBody>
      </p:sp>
    </p:spTree>
    <p:extLst>
      <p:ext uri="{BB962C8B-B14F-4D97-AF65-F5344CB8AC3E}">
        <p14:creationId xmlns:p14="http://schemas.microsoft.com/office/powerpoint/2010/main" val="82339053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 name="CustomShape 1"/>
          <p:cNvSpPr/>
          <p:nvPr/>
        </p:nvSpPr>
        <p:spPr>
          <a:xfrm>
            <a:off x="179341" y="784727"/>
            <a:ext cx="11752984" cy="5812808"/>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lIns="90000" tIns="46800" rIns="90000" bIns="46800"/>
          <a:lstStyle/>
          <a:p>
            <a:pPr marL="360">
              <a:buClr>
                <a:srgbClr val="000000"/>
              </a:buClr>
            </a:pPr>
            <a:r>
              <a:rPr lang="en-GB" sz="2200" b="1" i="1" spc="-1" dirty="0">
                <a:effectLst>
                  <a:outerShdw blurRad="38100" dist="38100" dir="2700000" algn="tl">
                    <a:srgbClr val="000000">
                      <a:alpha val="43137"/>
                    </a:srgbClr>
                  </a:outerShdw>
                </a:effectLst>
                <a:uFill>
                  <a:solidFill>
                    <a:srgbClr val="FFFFFF"/>
                  </a:solidFill>
                </a:uFill>
                <a:latin typeface="Candara" panose="020E0502030303020204" pitchFamily="34" charset="0"/>
                <a:ea typeface="MS PGothic" panose="020B0600070205080204" pitchFamily="34" charset="-128"/>
              </a:rPr>
              <a:t>Based on all the queries you have generated, propose </a:t>
            </a:r>
            <a:r>
              <a:rPr lang="en-GB" sz="2200" b="1" i="1" spc="-1" dirty="0">
                <a:effectLst>
                  <a:outerShdw blurRad="38100" dist="38100" dir="2700000" algn="tl">
                    <a:srgbClr val="000000">
                      <a:alpha val="43137"/>
                    </a:srgbClr>
                  </a:outerShdw>
                </a:effectLst>
                <a:highlight>
                  <a:srgbClr val="FFFF00"/>
                </a:highlight>
                <a:uFill>
                  <a:solidFill>
                    <a:srgbClr val="FFFFFF"/>
                  </a:solidFill>
                </a:uFill>
                <a:latin typeface="Candara" panose="020E0502030303020204" pitchFamily="34" charset="0"/>
                <a:ea typeface="MS PGothic" panose="020B0600070205080204" pitchFamily="34" charset="-128"/>
              </a:rPr>
              <a:t>TWO-FOUR INSIGHTS </a:t>
            </a:r>
            <a:r>
              <a:rPr lang="en-GB" sz="2200" b="1" i="1" spc="-1" dirty="0">
                <a:effectLst>
                  <a:outerShdw blurRad="38100" dist="38100" dir="2700000" algn="tl">
                    <a:srgbClr val="000000">
                      <a:alpha val="43137"/>
                    </a:srgbClr>
                  </a:outerShdw>
                </a:effectLst>
                <a:uFill>
                  <a:solidFill>
                    <a:srgbClr val="FFFFFF"/>
                  </a:solidFill>
                </a:uFill>
                <a:latin typeface="Candara" panose="020E0502030303020204" pitchFamily="34" charset="0"/>
                <a:ea typeface="MS PGothic" panose="020B0600070205080204" pitchFamily="34" charset="-128"/>
              </a:rPr>
              <a:t>which are meant for organisation </a:t>
            </a:r>
            <a:r>
              <a:rPr lang="en-GB" sz="2200" b="1" i="1" spc="-1" dirty="0">
                <a:solidFill>
                  <a:srgbClr val="FF0000"/>
                </a:solidFill>
                <a:effectLst>
                  <a:outerShdw blurRad="38100" dist="38100" dir="2700000" algn="tl">
                    <a:srgbClr val="000000">
                      <a:alpha val="43137"/>
                    </a:srgbClr>
                  </a:outerShdw>
                </a:effectLst>
                <a:uFill>
                  <a:solidFill>
                    <a:srgbClr val="FFFFFF"/>
                  </a:solidFill>
                </a:uFill>
                <a:latin typeface="Candara" panose="020E0502030303020204" pitchFamily="34" charset="0"/>
                <a:ea typeface="MS PGothic" panose="020B0600070205080204" pitchFamily="34" charset="-128"/>
              </a:rPr>
              <a:t>[include this in PPT only]</a:t>
            </a:r>
          </a:p>
          <a:p>
            <a:pPr marL="360">
              <a:buClr>
                <a:srgbClr val="000000"/>
              </a:buClr>
            </a:pPr>
            <a:endParaRPr lang="en-GB" sz="2200" b="1" i="1" spc="-1" dirty="0">
              <a:effectLst>
                <a:outerShdw blurRad="38100" dist="38100" dir="2700000" algn="tl">
                  <a:srgbClr val="000000">
                    <a:alpha val="43137"/>
                  </a:srgbClr>
                </a:outerShdw>
              </a:effectLst>
              <a:uFill>
                <a:solidFill>
                  <a:srgbClr val="FFFFFF"/>
                </a:solidFill>
              </a:uFill>
              <a:latin typeface="Candara" panose="020E0502030303020204" pitchFamily="34" charset="0"/>
              <a:ea typeface="MS PGothic" panose="020B0600070205080204" pitchFamily="34" charset="-128"/>
            </a:endParaRPr>
          </a:p>
          <a:p>
            <a:pPr marL="360">
              <a:buClr>
                <a:srgbClr val="000000"/>
              </a:buClr>
            </a:pPr>
            <a:r>
              <a:rPr lang="en-GB" sz="2200" b="1" i="1" spc="-1" dirty="0">
                <a:effectLst>
                  <a:outerShdw blurRad="38100" dist="38100" dir="2700000" algn="tl">
                    <a:srgbClr val="000000">
                      <a:alpha val="43137"/>
                    </a:srgbClr>
                  </a:outerShdw>
                </a:effectLst>
                <a:uFill>
                  <a:solidFill>
                    <a:srgbClr val="FFFFFF"/>
                  </a:solidFill>
                </a:uFill>
                <a:latin typeface="Candara" panose="020E0502030303020204" pitchFamily="34" charset="0"/>
                <a:ea typeface="MS PGothic" panose="020B0600070205080204" pitchFamily="34" charset="-128"/>
              </a:rPr>
              <a:t>For e.g..</a:t>
            </a:r>
          </a:p>
          <a:p>
            <a:pPr marL="800460" lvl="1" indent="-342900">
              <a:buClr>
                <a:srgbClr val="000000"/>
              </a:buClr>
              <a:buFont typeface="Arial" panose="020B0604020202020204" pitchFamily="34" charset="0"/>
              <a:buChar char="•"/>
            </a:pPr>
            <a:r>
              <a:rPr lang="en-GB" sz="2200" b="1" i="1" spc="-1" dirty="0">
                <a:effectLst>
                  <a:outerShdw blurRad="38100" dist="38100" dir="2700000" algn="tl">
                    <a:srgbClr val="000000">
                      <a:alpha val="43137"/>
                    </a:srgbClr>
                  </a:outerShdw>
                </a:effectLst>
                <a:uFill>
                  <a:solidFill>
                    <a:srgbClr val="FFFFFF"/>
                  </a:solidFill>
                </a:uFill>
                <a:latin typeface="Candara" panose="020E0502030303020204" pitchFamily="34" charset="0"/>
                <a:ea typeface="MS PGothic" panose="020B0600070205080204" pitchFamily="34" charset="-128"/>
              </a:rPr>
              <a:t>About sales?</a:t>
            </a:r>
          </a:p>
          <a:p>
            <a:pPr marL="800460" lvl="1" indent="-342900">
              <a:buClr>
                <a:srgbClr val="000000"/>
              </a:buClr>
              <a:buFont typeface="Arial" panose="020B0604020202020204" pitchFamily="34" charset="0"/>
              <a:buChar char="•"/>
            </a:pPr>
            <a:r>
              <a:rPr lang="en-GB" sz="2200" b="1" i="1" spc="-1" dirty="0">
                <a:effectLst>
                  <a:outerShdw blurRad="38100" dist="38100" dir="2700000" algn="tl">
                    <a:srgbClr val="000000">
                      <a:alpha val="43137"/>
                    </a:srgbClr>
                  </a:outerShdw>
                </a:effectLst>
                <a:uFill>
                  <a:solidFill>
                    <a:srgbClr val="FFFFFF"/>
                  </a:solidFill>
                </a:uFill>
                <a:latin typeface="Candara" panose="020E0502030303020204" pitchFamily="34" charset="0"/>
                <a:ea typeface="MS PGothic" panose="020B0600070205080204" pitchFamily="34" charset="-128"/>
              </a:rPr>
              <a:t>About employee reward programme?</a:t>
            </a:r>
          </a:p>
          <a:p>
            <a:pPr marL="457560" lvl="1">
              <a:buClr>
                <a:srgbClr val="000000"/>
              </a:buClr>
            </a:pPr>
            <a:endParaRPr lang="en-GB" sz="2200" b="1" i="1" spc="-1" dirty="0">
              <a:effectLst>
                <a:outerShdw blurRad="38100" dist="38100" dir="2700000" algn="tl">
                  <a:srgbClr val="000000">
                    <a:alpha val="43137"/>
                  </a:srgbClr>
                </a:outerShdw>
              </a:effectLst>
              <a:uFill>
                <a:solidFill>
                  <a:srgbClr val="FFFFFF"/>
                </a:solidFill>
              </a:uFill>
              <a:latin typeface="Candara" panose="020E0502030303020204" pitchFamily="34" charset="0"/>
              <a:ea typeface="MS PGothic" panose="020B0600070205080204" pitchFamily="34" charset="-128"/>
            </a:endParaRPr>
          </a:p>
          <a:p>
            <a:pPr marL="800460" lvl="1" indent="-342900">
              <a:buClr>
                <a:srgbClr val="000000"/>
              </a:buClr>
              <a:buFont typeface="Arial" panose="020B0604020202020204" pitchFamily="34" charset="0"/>
              <a:buChar char="•"/>
            </a:pPr>
            <a:r>
              <a:rPr lang="en-GB" sz="2200" b="1" i="1" spc="-1" dirty="0">
                <a:effectLst>
                  <a:outerShdw blurRad="38100" dist="38100" dir="2700000" algn="tl">
                    <a:srgbClr val="000000">
                      <a:alpha val="43137"/>
                    </a:srgbClr>
                  </a:outerShdw>
                </a:effectLst>
                <a:uFill>
                  <a:solidFill>
                    <a:srgbClr val="FFFFFF"/>
                  </a:solidFill>
                </a:uFill>
                <a:latin typeface="Candara" panose="020E0502030303020204" pitchFamily="34" charset="0"/>
                <a:ea typeface="MS PGothic" panose="020B0600070205080204" pitchFamily="34" charset="-128"/>
              </a:rPr>
              <a:t>In your PPT clearly state </a:t>
            </a:r>
          </a:p>
          <a:p>
            <a:pPr marL="1257660" lvl="2" indent="-342900">
              <a:buClr>
                <a:srgbClr val="000000"/>
              </a:buClr>
              <a:buFont typeface="Arial" panose="020B0604020202020204" pitchFamily="34" charset="0"/>
              <a:buChar char="•"/>
            </a:pPr>
            <a:r>
              <a:rPr lang="en-GB" sz="2200" b="1" i="1" spc="-1" dirty="0">
                <a:effectLst>
                  <a:outerShdw blurRad="38100" dist="38100" dir="2700000" algn="tl">
                    <a:srgbClr val="000000">
                      <a:alpha val="43137"/>
                    </a:srgbClr>
                  </a:outerShdw>
                </a:effectLst>
                <a:uFill>
                  <a:solidFill>
                    <a:srgbClr val="FFFFFF"/>
                  </a:solidFill>
                </a:uFill>
                <a:latin typeface="Candara" panose="020E0502030303020204" pitchFamily="34" charset="0"/>
                <a:ea typeface="MS PGothic" panose="020B0600070205080204" pitchFamily="34" charset="-128"/>
              </a:rPr>
              <a:t>the insight [</a:t>
            </a:r>
            <a:r>
              <a:rPr lang="en-GB" sz="2200" b="1" i="1" spc="-1" dirty="0">
                <a:solidFill>
                  <a:srgbClr val="FF0000"/>
                </a:solidFill>
                <a:effectLst>
                  <a:outerShdw blurRad="38100" dist="38100" dir="2700000" algn="tl">
                    <a:srgbClr val="000000">
                      <a:alpha val="43137"/>
                    </a:srgbClr>
                  </a:outerShdw>
                </a:effectLst>
                <a:uFill>
                  <a:solidFill>
                    <a:srgbClr val="FFFFFF"/>
                  </a:solidFill>
                </a:uFill>
                <a:latin typeface="Candara" panose="020E0502030303020204" pitchFamily="34" charset="0"/>
                <a:ea typeface="MS PGothic" panose="020B0600070205080204" pitchFamily="34" charset="-128"/>
              </a:rPr>
              <a:t>WHAT</a:t>
            </a:r>
            <a:r>
              <a:rPr lang="en-GB" sz="2200" b="1" i="1" spc="-1" dirty="0">
                <a:effectLst>
                  <a:outerShdw blurRad="38100" dist="38100" dir="2700000" algn="tl">
                    <a:srgbClr val="000000">
                      <a:alpha val="43137"/>
                    </a:srgbClr>
                  </a:outerShdw>
                </a:effectLst>
                <a:uFill>
                  <a:solidFill>
                    <a:srgbClr val="FFFFFF"/>
                  </a:solidFill>
                </a:uFill>
                <a:latin typeface="Candara" panose="020E0502030303020204" pitchFamily="34" charset="0"/>
                <a:ea typeface="MS PGothic" panose="020B0600070205080204" pitchFamily="34" charset="-128"/>
              </a:rPr>
              <a:t>], </a:t>
            </a:r>
          </a:p>
          <a:p>
            <a:pPr marL="1257660" lvl="2" indent="-342900">
              <a:buClr>
                <a:srgbClr val="000000"/>
              </a:buClr>
              <a:buFont typeface="Arial" panose="020B0604020202020204" pitchFamily="34" charset="0"/>
              <a:buChar char="•"/>
            </a:pPr>
            <a:r>
              <a:rPr lang="en-GB" sz="2200" b="1" i="1" spc="-1" dirty="0">
                <a:solidFill>
                  <a:srgbClr val="FF0000"/>
                </a:solidFill>
                <a:effectLst>
                  <a:outerShdw blurRad="38100" dist="38100" dir="2700000" algn="tl">
                    <a:srgbClr val="000000">
                      <a:alpha val="43137"/>
                    </a:srgbClr>
                  </a:outerShdw>
                </a:effectLst>
                <a:uFill>
                  <a:solidFill>
                    <a:srgbClr val="FFFFFF"/>
                  </a:solidFill>
                </a:uFill>
                <a:latin typeface="Candara" panose="020E0502030303020204" pitchFamily="34" charset="0"/>
                <a:ea typeface="MS PGothic" panose="020B0600070205080204" pitchFamily="34" charset="-128"/>
              </a:rPr>
              <a:t>WHO</a:t>
            </a:r>
            <a:r>
              <a:rPr lang="en-GB" sz="2200" b="1" i="1" spc="-1" dirty="0">
                <a:effectLst>
                  <a:outerShdw blurRad="38100" dist="38100" dir="2700000" algn="tl">
                    <a:srgbClr val="000000">
                      <a:alpha val="43137"/>
                    </a:srgbClr>
                  </a:outerShdw>
                </a:effectLst>
                <a:uFill>
                  <a:solidFill>
                    <a:srgbClr val="FFFFFF"/>
                  </a:solidFill>
                </a:uFill>
                <a:latin typeface="Candara" panose="020E0502030303020204" pitchFamily="34" charset="0"/>
                <a:ea typeface="MS PGothic" panose="020B0600070205080204" pitchFamily="34" charset="-128"/>
              </a:rPr>
              <a:t> is it for </a:t>
            </a:r>
          </a:p>
          <a:p>
            <a:pPr marL="1257660" lvl="2" indent="-342900">
              <a:buClr>
                <a:srgbClr val="000000"/>
              </a:buClr>
              <a:buFont typeface="Arial" panose="020B0604020202020204" pitchFamily="34" charset="0"/>
              <a:buChar char="•"/>
            </a:pPr>
            <a:r>
              <a:rPr lang="en-GB" sz="2200" b="1" i="1" spc="-1" dirty="0">
                <a:effectLst>
                  <a:outerShdw blurRad="38100" dist="38100" dir="2700000" algn="tl">
                    <a:srgbClr val="000000">
                      <a:alpha val="43137"/>
                    </a:srgbClr>
                  </a:outerShdw>
                </a:effectLst>
                <a:uFill>
                  <a:solidFill>
                    <a:srgbClr val="FFFFFF"/>
                  </a:solidFill>
                </a:uFill>
                <a:latin typeface="Candara" panose="020E0502030303020204" pitchFamily="34" charset="0"/>
                <a:ea typeface="MS PGothic" panose="020B0600070205080204" pitchFamily="34" charset="-128"/>
              </a:rPr>
              <a:t>rationale (</a:t>
            </a:r>
            <a:r>
              <a:rPr lang="en-GB" sz="2200" b="1" i="1" spc="-1" dirty="0">
                <a:solidFill>
                  <a:srgbClr val="FF0000"/>
                </a:solidFill>
                <a:effectLst>
                  <a:outerShdw blurRad="38100" dist="38100" dir="2700000" algn="tl">
                    <a:srgbClr val="000000">
                      <a:alpha val="43137"/>
                    </a:srgbClr>
                  </a:outerShdw>
                </a:effectLst>
                <a:uFill>
                  <a:solidFill>
                    <a:srgbClr val="FFFFFF"/>
                  </a:solidFill>
                </a:uFill>
                <a:latin typeface="Candara" panose="020E0502030303020204" pitchFamily="34" charset="0"/>
                <a:ea typeface="MS PGothic" panose="020B0600070205080204" pitchFamily="34" charset="-128"/>
              </a:rPr>
              <a:t>WHY</a:t>
            </a:r>
            <a:r>
              <a:rPr lang="en-GB" sz="2200" b="1" i="1" spc="-1" dirty="0">
                <a:effectLst>
                  <a:outerShdw blurRad="38100" dist="38100" dir="2700000" algn="tl">
                    <a:srgbClr val="000000">
                      <a:alpha val="43137"/>
                    </a:srgbClr>
                  </a:outerShdw>
                </a:effectLst>
                <a:uFill>
                  <a:solidFill>
                    <a:srgbClr val="FFFFFF"/>
                  </a:solidFill>
                </a:uFill>
                <a:latin typeface="Candara" panose="020E0502030303020204" pitchFamily="34" charset="0"/>
                <a:ea typeface="MS PGothic" panose="020B0600070205080204" pitchFamily="34" charset="-128"/>
              </a:rPr>
              <a:t>, i.e., based on which query or queries)</a:t>
            </a:r>
          </a:p>
          <a:p>
            <a:pPr marL="457560" lvl="1">
              <a:buClr>
                <a:srgbClr val="000000"/>
              </a:buClr>
            </a:pPr>
            <a:endParaRPr lang="en-GB" sz="2200" b="1" i="1" spc="-1" dirty="0">
              <a:effectLst>
                <a:outerShdw blurRad="38100" dist="38100" dir="2700000" algn="tl">
                  <a:srgbClr val="000000">
                    <a:alpha val="43137"/>
                  </a:srgbClr>
                </a:outerShdw>
              </a:effectLst>
              <a:uFill>
                <a:solidFill>
                  <a:srgbClr val="FFFFFF"/>
                </a:solidFill>
              </a:uFill>
              <a:latin typeface="Candara" panose="020E0502030303020204" pitchFamily="34" charset="0"/>
              <a:ea typeface="MS PGothic" panose="020B0600070205080204" pitchFamily="34" charset="-128"/>
            </a:endParaRPr>
          </a:p>
          <a:p>
            <a:pPr marL="457560" lvl="1">
              <a:buClr>
                <a:srgbClr val="000000"/>
              </a:buClr>
            </a:pPr>
            <a:r>
              <a:rPr lang="en-GB" sz="2200" b="1" i="1" spc="-1" dirty="0">
                <a:solidFill>
                  <a:srgbClr val="0000FF"/>
                </a:solidFill>
                <a:effectLst>
                  <a:outerShdw blurRad="38100" dist="38100" dir="2700000" algn="tl">
                    <a:srgbClr val="000000">
                      <a:alpha val="43137"/>
                    </a:srgbClr>
                  </a:outerShdw>
                </a:effectLst>
                <a:uFill>
                  <a:solidFill>
                    <a:srgbClr val="FFFFFF"/>
                  </a:solidFill>
                </a:uFill>
                <a:latin typeface="Candara" panose="020E0502030303020204" pitchFamily="34" charset="0"/>
                <a:ea typeface="MS PGothic" panose="020B0600070205080204" pitchFamily="34" charset="-128"/>
              </a:rPr>
              <a:t>Suggestion: </a:t>
            </a:r>
            <a:r>
              <a:rPr lang="en-GB" sz="2200" b="1" i="1" spc="-1" dirty="0">
                <a:effectLst>
                  <a:outerShdw blurRad="38100" dist="38100" dir="2700000" algn="tl">
                    <a:srgbClr val="000000">
                      <a:alpha val="43137"/>
                    </a:srgbClr>
                  </a:outerShdw>
                </a:effectLst>
                <a:uFill>
                  <a:solidFill>
                    <a:srgbClr val="FFFFFF"/>
                  </a:solidFill>
                </a:uFill>
                <a:latin typeface="Candara" panose="020E0502030303020204" pitchFamily="34" charset="0"/>
                <a:ea typeface="MS PGothic" panose="020B0600070205080204" pitchFamily="34" charset="-128"/>
              </a:rPr>
              <a:t>USE no more than TWO-FOUR slides.  </a:t>
            </a:r>
          </a:p>
          <a:p>
            <a:pPr marL="360">
              <a:buClr>
                <a:srgbClr val="000000"/>
              </a:buClr>
            </a:pPr>
            <a:endParaRPr lang="en-GB" sz="2200" b="1" i="1" spc="-1" dirty="0">
              <a:effectLst>
                <a:outerShdw blurRad="38100" dist="38100" dir="2700000" algn="tl">
                  <a:srgbClr val="000000">
                    <a:alpha val="43137"/>
                  </a:srgbClr>
                </a:outerShdw>
              </a:effectLst>
              <a:uFill>
                <a:solidFill>
                  <a:srgbClr val="FFFFFF"/>
                </a:solidFill>
              </a:uFill>
              <a:latin typeface="Candara" panose="020E0502030303020204" pitchFamily="34" charset="0"/>
              <a:ea typeface="MS PGothic" panose="020B0600070205080204" pitchFamily="34" charset="-128"/>
            </a:endParaRPr>
          </a:p>
          <a:p>
            <a:pPr marL="360">
              <a:buClr>
                <a:srgbClr val="000000"/>
              </a:buClr>
            </a:pPr>
            <a:r>
              <a:rPr lang="en-GB" sz="2200" b="1" i="1" spc="-1" dirty="0">
                <a:solidFill>
                  <a:srgbClr val="FF0000"/>
                </a:solidFill>
                <a:effectLst>
                  <a:outerShdw blurRad="38100" dist="38100" dir="2700000" algn="tl">
                    <a:srgbClr val="000000">
                      <a:alpha val="43137"/>
                    </a:srgbClr>
                  </a:outerShdw>
                </a:effectLst>
                <a:uFill>
                  <a:solidFill>
                    <a:srgbClr val="FFFFFF"/>
                  </a:solidFill>
                </a:uFill>
                <a:latin typeface="Candara" panose="020E0502030303020204" pitchFamily="34" charset="0"/>
                <a:ea typeface="MS PGothic" panose="020B0600070205080204" pitchFamily="34" charset="-128"/>
              </a:rPr>
              <a:t>[YOU SHOULD ONLY PRESENT THIS SLIDE]</a:t>
            </a:r>
          </a:p>
          <a:p>
            <a:pPr marL="360">
              <a:buClr>
                <a:srgbClr val="000000"/>
              </a:buClr>
            </a:pPr>
            <a:endParaRPr lang="en-GB" sz="2200" b="1" i="1" spc="-1" dirty="0">
              <a:effectLst>
                <a:outerShdw blurRad="38100" dist="38100" dir="2700000" algn="tl">
                  <a:srgbClr val="000000">
                    <a:alpha val="43137"/>
                  </a:srgbClr>
                </a:outerShdw>
              </a:effectLst>
              <a:uFill>
                <a:solidFill>
                  <a:srgbClr val="FFFFFF"/>
                </a:solidFill>
              </a:uFill>
              <a:latin typeface="Candara" panose="020E0502030303020204" pitchFamily="34" charset="0"/>
              <a:ea typeface="MS PGothic" panose="020B0600070205080204" pitchFamily="34" charset="-128"/>
            </a:endParaRPr>
          </a:p>
        </p:txBody>
      </p:sp>
      <p:sp>
        <p:nvSpPr>
          <p:cNvPr id="387" name="TextShape 2"/>
          <p:cNvSpPr txBox="1"/>
          <p:nvPr/>
        </p:nvSpPr>
        <p:spPr>
          <a:xfrm>
            <a:off x="2411499" y="217440"/>
            <a:ext cx="7565760" cy="510840"/>
          </a:xfrm>
          <a:prstGeom prst="rect">
            <a:avLst/>
          </a:prstGeom>
          <a:noFill/>
          <a:ln>
            <a:noFill/>
          </a:ln>
        </p:spPr>
        <p:txBody>
          <a:bodyPr lIns="0" tIns="0" rIns="0" bIns="0"/>
          <a:lstStyle/>
          <a:p>
            <a:pPr algn="ctr">
              <a:lnSpc>
                <a:spcPct val="100000"/>
              </a:lnSpc>
            </a:pPr>
            <a:r>
              <a:rPr lang="en-US" sz="3000" b="1" spc="-1" dirty="0">
                <a:solidFill>
                  <a:srgbClr val="00B050"/>
                </a:solidFill>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rPr>
              <a:t>PRESENT </a:t>
            </a:r>
            <a:r>
              <a:rPr lang="en-US" sz="3000" b="1" spc="-1" dirty="0">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rPr>
              <a:t>Task 1.5- Insights</a:t>
            </a:r>
          </a:p>
        </p:txBody>
      </p:sp>
    </p:spTree>
    <p:extLst>
      <p:ext uri="{BB962C8B-B14F-4D97-AF65-F5344CB8AC3E}">
        <p14:creationId xmlns:p14="http://schemas.microsoft.com/office/powerpoint/2010/main" val="412476488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 name="TextShape 2"/>
          <p:cNvSpPr txBox="1"/>
          <p:nvPr/>
        </p:nvSpPr>
        <p:spPr>
          <a:xfrm>
            <a:off x="2267411" y="3043767"/>
            <a:ext cx="7565760" cy="510840"/>
          </a:xfrm>
          <a:prstGeom prst="rect">
            <a:avLst/>
          </a:prstGeom>
          <a:noFill/>
          <a:ln>
            <a:noFill/>
          </a:ln>
        </p:spPr>
        <p:txBody>
          <a:bodyPr lIns="0" tIns="0" rIns="0" bIns="0"/>
          <a:lstStyle/>
          <a:p>
            <a:pPr algn="ctr">
              <a:lnSpc>
                <a:spcPct val="100000"/>
              </a:lnSpc>
            </a:pPr>
            <a:r>
              <a:rPr lang="en-US" sz="5000" b="1" spc="-1" dirty="0">
                <a:solidFill>
                  <a:srgbClr val="0000FF"/>
                </a:solidFill>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rPr>
              <a:t>Database 2  Tasks </a:t>
            </a:r>
          </a:p>
        </p:txBody>
      </p:sp>
    </p:spTree>
    <p:extLst>
      <p:ext uri="{BB962C8B-B14F-4D97-AF65-F5344CB8AC3E}">
        <p14:creationId xmlns:p14="http://schemas.microsoft.com/office/powerpoint/2010/main" val="327756596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 name="CustomShape 1"/>
          <p:cNvSpPr/>
          <p:nvPr/>
        </p:nvSpPr>
        <p:spPr>
          <a:xfrm>
            <a:off x="317887" y="728280"/>
            <a:ext cx="11752984" cy="6129720"/>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lIns="90000" tIns="46800" rIns="90000" bIns="46800"/>
          <a:lstStyle/>
          <a:p>
            <a:pPr marL="360">
              <a:buClr>
                <a:srgbClr val="000000"/>
              </a:buClr>
            </a:pPr>
            <a:r>
              <a:rPr lang="en-US" sz="3000" b="1" spc="-1" dirty="0">
                <a:solidFill>
                  <a:srgbClr val="FF0000"/>
                </a:solidFill>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rPr>
              <a:t>Folder: Team Project</a:t>
            </a:r>
          </a:p>
          <a:p>
            <a:pPr marL="360">
              <a:buClr>
                <a:srgbClr val="000000"/>
              </a:buClr>
            </a:pPr>
            <a:endParaRPr lang="en-US" b="1" spc="-1" dirty="0">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endParaRPr>
          </a:p>
          <a:p>
            <a:pPr marL="343260" indent="-342900">
              <a:buClr>
                <a:srgbClr val="000000"/>
              </a:buClr>
              <a:buFont typeface="Arial" panose="020B0604020202020204" pitchFamily="34" charset="0"/>
              <a:buChar char="•"/>
            </a:pPr>
            <a:r>
              <a:rPr lang="en-US" b="1" spc="-1" dirty="0">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rPr>
              <a:t>Zipped file: </a:t>
            </a:r>
            <a:r>
              <a:rPr lang="en-US" b="1" spc="-1" dirty="0">
                <a:solidFill>
                  <a:srgbClr val="FF00FF"/>
                </a:solidFill>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rPr>
              <a:t>Team project DB2 data </a:t>
            </a:r>
            <a:r>
              <a:rPr lang="en-US" b="1" spc="-1" dirty="0">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rPr>
              <a:t>[</a:t>
            </a:r>
            <a:r>
              <a:rPr lang="en-US" b="1" spc="-1" dirty="0">
                <a:solidFill>
                  <a:srgbClr val="FF0000"/>
                </a:solidFill>
                <a:effectLst>
                  <a:outerShdw blurRad="38100" dist="38100" dir="2700000" algn="tl">
                    <a:srgbClr val="000000">
                      <a:alpha val="43137"/>
                    </a:srgbClr>
                  </a:outerShdw>
                </a:effectLst>
                <a:highlight>
                  <a:srgbClr val="FFFF00"/>
                </a:highlight>
                <a:uFill>
                  <a:solidFill>
                    <a:srgbClr val="FFFFFF"/>
                  </a:solidFill>
                </a:uFill>
                <a:latin typeface="MS PGothic" panose="020B0600070205080204" pitchFamily="34" charset="-128"/>
                <a:ea typeface="MS PGothic" panose="020B0600070205080204" pitchFamily="34" charset="-128"/>
              </a:rPr>
              <a:t>download and unzip, DONOT OPEN THE FILES</a:t>
            </a:r>
            <a:r>
              <a:rPr lang="en-US" b="1" spc="-1" dirty="0">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rPr>
              <a:t>]</a:t>
            </a:r>
          </a:p>
          <a:p>
            <a:pPr marL="343260" indent="-342900">
              <a:buClr>
                <a:srgbClr val="000000"/>
              </a:buClr>
              <a:buFont typeface="Arial" panose="020B0604020202020204" pitchFamily="34" charset="0"/>
              <a:buChar char="•"/>
            </a:pPr>
            <a:r>
              <a:rPr lang="en-US" b="1" spc="-1" dirty="0">
                <a:solidFill>
                  <a:srgbClr val="FF00FF"/>
                </a:solidFill>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rPr>
              <a:t>database2setupquery.sql </a:t>
            </a:r>
            <a:r>
              <a:rPr lang="en-US" b="1" spc="-1" dirty="0">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rPr>
              <a:t>[</a:t>
            </a:r>
            <a:r>
              <a:rPr lang="en-US" b="1" spc="-1" dirty="0">
                <a:effectLst>
                  <a:outerShdw blurRad="38100" dist="38100" dir="2700000" algn="tl">
                    <a:srgbClr val="000000">
                      <a:alpha val="43137"/>
                    </a:srgbClr>
                  </a:outerShdw>
                </a:effectLst>
                <a:highlight>
                  <a:srgbClr val="FFFF00"/>
                </a:highlight>
                <a:uFill>
                  <a:solidFill>
                    <a:srgbClr val="FFFFFF"/>
                  </a:solidFill>
                </a:uFill>
                <a:latin typeface="MS PGothic" panose="020B0600070205080204" pitchFamily="34" charset="-128"/>
                <a:ea typeface="MS PGothic" panose="020B0600070205080204" pitchFamily="34" charset="-128"/>
              </a:rPr>
              <a:t>download and open in </a:t>
            </a:r>
            <a:r>
              <a:rPr lang="en-US" b="1" spc="-1" dirty="0" err="1">
                <a:effectLst>
                  <a:outerShdw blurRad="38100" dist="38100" dir="2700000" algn="tl">
                    <a:srgbClr val="000000">
                      <a:alpha val="43137"/>
                    </a:srgbClr>
                  </a:outerShdw>
                </a:effectLst>
                <a:highlight>
                  <a:srgbClr val="FFFF00"/>
                </a:highlight>
                <a:uFill>
                  <a:solidFill>
                    <a:srgbClr val="FFFFFF"/>
                  </a:solidFill>
                </a:uFill>
                <a:latin typeface="MS PGothic" panose="020B0600070205080204" pitchFamily="34" charset="-128"/>
                <a:ea typeface="MS PGothic" panose="020B0600070205080204" pitchFamily="34" charset="-128"/>
              </a:rPr>
              <a:t>sql</a:t>
            </a:r>
            <a:r>
              <a:rPr lang="en-US" b="1" spc="-1" dirty="0">
                <a:effectLst>
                  <a:outerShdw blurRad="38100" dist="38100" dir="2700000" algn="tl">
                    <a:srgbClr val="000000">
                      <a:alpha val="43137"/>
                    </a:srgbClr>
                  </a:outerShdw>
                </a:effectLst>
                <a:highlight>
                  <a:srgbClr val="FFFF00"/>
                </a:highlight>
                <a:uFill>
                  <a:solidFill>
                    <a:srgbClr val="FFFFFF"/>
                  </a:solidFill>
                </a:uFill>
                <a:latin typeface="MS PGothic" panose="020B0600070205080204" pitchFamily="34" charset="-128"/>
                <a:ea typeface="MS PGothic" panose="020B0600070205080204" pitchFamily="34" charset="-128"/>
              </a:rPr>
              <a:t> workbench -&gt; local instance</a:t>
            </a:r>
            <a:r>
              <a:rPr lang="en-US" b="1" spc="-1" dirty="0">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rPr>
              <a:t>]</a:t>
            </a:r>
          </a:p>
          <a:p>
            <a:pPr marL="343260" indent="-342900">
              <a:buClr>
                <a:srgbClr val="000000"/>
              </a:buClr>
              <a:buFont typeface="Arial" panose="020B0604020202020204" pitchFamily="34" charset="0"/>
              <a:buChar char="•"/>
            </a:pPr>
            <a:r>
              <a:rPr lang="en-US" b="1" spc="-1" dirty="0">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rPr>
              <a:t>Open MYSQL </a:t>
            </a:r>
            <a:r>
              <a:rPr lang="en-US" b="1" spc="-1" dirty="0" err="1">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rPr>
              <a:t>WorkBench</a:t>
            </a:r>
            <a:r>
              <a:rPr lang="en-US" b="1" spc="-1" dirty="0">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rPr>
              <a:t> -&gt; Local instance -&gt; Editor </a:t>
            </a:r>
          </a:p>
          <a:p>
            <a:pPr marL="343260" indent="-342900">
              <a:buClr>
                <a:srgbClr val="000000"/>
              </a:buClr>
              <a:buFont typeface="Arial" panose="020B0604020202020204" pitchFamily="34" charset="0"/>
              <a:buChar char="•"/>
            </a:pPr>
            <a:endParaRPr lang="en-US" b="1" spc="-1" dirty="0">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endParaRPr>
          </a:p>
          <a:p>
            <a:pPr marL="360">
              <a:buClr>
                <a:srgbClr val="000000"/>
              </a:buClr>
            </a:pPr>
            <a:r>
              <a:rPr lang="en-US" b="1" spc="-1" dirty="0">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rPr>
              <a:t>Now you MUST follow each video in the order given </a:t>
            </a:r>
            <a:r>
              <a:rPr lang="en-US" b="1" spc="-1" dirty="0">
                <a:solidFill>
                  <a:srgbClr val="FF0000"/>
                </a:solidFill>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rPr>
              <a:t>Folder: Project Database2 Set Up Videos </a:t>
            </a:r>
          </a:p>
          <a:p>
            <a:pPr marL="800460" lvl="1" indent="-342900">
              <a:buClr>
                <a:srgbClr val="000000"/>
              </a:buClr>
              <a:buFont typeface="Arial" panose="020B0604020202020204" pitchFamily="34" charset="0"/>
              <a:buChar char="•"/>
            </a:pPr>
            <a:r>
              <a:rPr lang="en-US" b="1" spc="-1" dirty="0">
                <a:solidFill>
                  <a:srgbClr val="0000FF"/>
                </a:solidFill>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rPr>
              <a:t>There are 4 videos </a:t>
            </a:r>
          </a:p>
          <a:p>
            <a:pPr marL="457560" lvl="1">
              <a:buClr>
                <a:srgbClr val="000000"/>
              </a:buClr>
            </a:pPr>
            <a:r>
              <a:rPr lang="en-US" b="1" spc="-1" dirty="0">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rPr>
              <a:t>Video 1 Creating database and table: </a:t>
            </a:r>
            <a:r>
              <a:rPr lang="en-US" b="1" spc="-1" dirty="0">
                <a:solidFill>
                  <a:srgbClr val="0000FF"/>
                </a:solidFill>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hlinkClick r:id="rId3"/>
              </a:rPr>
              <a:t>https://youtu.be/ih_vdFmjgEw</a:t>
            </a:r>
            <a:r>
              <a:rPr lang="en-US" b="1" spc="-1" dirty="0">
                <a:solidFill>
                  <a:srgbClr val="0000FF"/>
                </a:solidFill>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rPr>
              <a:t> </a:t>
            </a:r>
          </a:p>
          <a:p>
            <a:pPr marL="457560" lvl="1">
              <a:buClr>
                <a:srgbClr val="000000"/>
              </a:buClr>
            </a:pPr>
            <a:r>
              <a:rPr lang="en-US" b="1" spc="-1" dirty="0">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rPr>
              <a:t>Video 2: Creating tables and importing CSV files: </a:t>
            </a:r>
            <a:r>
              <a:rPr lang="en-US" b="1" spc="-1" dirty="0">
                <a:solidFill>
                  <a:srgbClr val="0000FF"/>
                </a:solidFill>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hlinkClick r:id="rId4"/>
              </a:rPr>
              <a:t>https://youtu.be/92btLBPuQfE</a:t>
            </a:r>
            <a:r>
              <a:rPr lang="en-US" b="1" spc="-1" dirty="0">
                <a:solidFill>
                  <a:srgbClr val="0000FF"/>
                </a:solidFill>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rPr>
              <a:t> </a:t>
            </a:r>
          </a:p>
          <a:p>
            <a:pPr marL="457560" lvl="1">
              <a:buClr>
                <a:srgbClr val="000000"/>
              </a:buClr>
            </a:pPr>
            <a:r>
              <a:rPr lang="en-US" b="1" spc="-1" dirty="0">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rPr>
              <a:t>Video 3: Finishing the set up and testing: </a:t>
            </a:r>
            <a:r>
              <a:rPr lang="en-US" b="1" spc="-1" dirty="0">
                <a:solidFill>
                  <a:srgbClr val="0000FF"/>
                </a:solidFill>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hlinkClick r:id="rId5"/>
              </a:rPr>
              <a:t>https://youtu.be/Ykr3YH8cNfQ</a:t>
            </a:r>
            <a:r>
              <a:rPr lang="en-US" b="1" spc="-1" dirty="0">
                <a:solidFill>
                  <a:srgbClr val="0000FF"/>
                </a:solidFill>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rPr>
              <a:t> </a:t>
            </a:r>
          </a:p>
          <a:p>
            <a:pPr marL="457560" lvl="1">
              <a:buClr>
                <a:srgbClr val="000000"/>
              </a:buClr>
            </a:pPr>
            <a:r>
              <a:rPr lang="en-US" b="1" spc="-1" dirty="0">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rPr>
              <a:t>Video 4 Looking at ERD: </a:t>
            </a:r>
            <a:r>
              <a:rPr lang="en-US" b="1" spc="-1" dirty="0">
                <a:solidFill>
                  <a:srgbClr val="0000FF"/>
                </a:solidFill>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hlinkClick r:id="rId6"/>
              </a:rPr>
              <a:t>https://youtu.be/_eQaGhBepQk</a:t>
            </a:r>
            <a:r>
              <a:rPr lang="en-US" b="1" spc="-1" dirty="0">
                <a:solidFill>
                  <a:srgbClr val="0000FF"/>
                </a:solidFill>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rPr>
              <a:t> </a:t>
            </a:r>
          </a:p>
          <a:p>
            <a:pPr marL="457560" lvl="1">
              <a:buClr>
                <a:srgbClr val="000000"/>
              </a:buClr>
            </a:pPr>
            <a:endParaRPr lang="en-US" b="1" spc="-1" dirty="0">
              <a:solidFill>
                <a:srgbClr val="0000FF"/>
              </a:solidFill>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endParaRPr>
          </a:p>
          <a:p>
            <a:pPr marL="800460" lvl="1" indent="-342900">
              <a:buClr>
                <a:srgbClr val="000000"/>
              </a:buClr>
              <a:buFont typeface="Arial" panose="020B0604020202020204" pitchFamily="34" charset="0"/>
              <a:buChar char="•"/>
            </a:pPr>
            <a:r>
              <a:rPr lang="en-US" b="1" spc="-1" dirty="0">
                <a:solidFill>
                  <a:srgbClr val="0000FF"/>
                </a:solidFill>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rPr>
              <a:t>Watch each one of them and follow exactly what is shown [</a:t>
            </a:r>
            <a:r>
              <a:rPr lang="en-US" b="1" spc="-1" dirty="0">
                <a:solidFill>
                  <a:srgbClr val="FF0000"/>
                </a:solidFill>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rPr>
              <a:t>else you will/might get errors</a:t>
            </a:r>
            <a:r>
              <a:rPr lang="en-US" b="1" spc="-1" dirty="0">
                <a:solidFill>
                  <a:srgbClr val="0000FF"/>
                </a:solidFill>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rPr>
              <a:t>]</a:t>
            </a:r>
          </a:p>
          <a:p>
            <a:pPr marL="800460" lvl="1" indent="-342900">
              <a:buClr>
                <a:srgbClr val="000000"/>
              </a:buClr>
              <a:buFont typeface="Arial" panose="020B0604020202020204" pitchFamily="34" charset="0"/>
              <a:buChar char="•"/>
            </a:pPr>
            <a:r>
              <a:rPr lang="en-US" b="1" spc="-1" dirty="0">
                <a:solidFill>
                  <a:srgbClr val="0000FF"/>
                </a:solidFill>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rPr>
              <a:t>Do not skip [even if you find the information repetitive]</a:t>
            </a:r>
          </a:p>
          <a:p>
            <a:pPr marL="800460" lvl="1" indent="-342900">
              <a:buClr>
                <a:srgbClr val="000000"/>
              </a:buClr>
              <a:buFont typeface="Arial" panose="020B0604020202020204" pitchFamily="34" charset="0"/>
              <a:buChar char="•"/>
            </a:pPr>
            <a:r>
              <a:rPr lang="en-US" b="1" spc="-1" dirty="0">
                <a:solidFill>
                  <a:srgbClr val="0000FF"/>
                </a:solidFill>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rPr>
              <a:t>Videos will help to </a:t>
            </a:r>
          </a:p>
          <a:p>
            <a:pPr marL="1257660" lvl="2" indent="-342900">
              <a:buClr>
                <a:srgbClr val="000000"/>
              </a:buClr>
              <a:buFont typeface="Arial" panose="020B0604020202020204" pitchFamily="34" charset="0"/>
              <a:buChar char="•"/>
            </a:pPr>
            <a:r>
              <a:rPr lang="en-US" b="1" spc="-1" dirty="0">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rPr>
              <a:t>Create a new database</a:t>
            </a:r>
          </a:p>
          <a:p>
            <a:pPr marL="1257660" lvl="2" indent="-342900">
              <a:buClr>
                <a:srgbClr val="000000"/>
              </a:buClr>
              <a:buFont typeface="Arial" panose="020B0604020202020204" pitchFamily="34" charset="0"/>
              <a:buChar char="•"/>
            </a:pPr>
            <a:r>
              <a:rPr lang="en-US" b="1" spc="-1" dirty="0">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rPr>
              <a:t>Create tables </a:t>
            </a:r>
            <a:r>
              <a:rPr lang="en-US" b="1" spc="-1" dirty="0">
                <a:solidFill>
                  <a:srgbClr val="0000FF"/>
                </a:solidFill>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rPr>
              <a:t>[</a:t>
            </a:r>
            <a:r>
              <a:rPr lang="en-US" b="1" spc="-1" dirty="0">
                <a:solidFill>
                  <a:srgbClr val="FF0000"/>
                </a:solidFill>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rPr>
              <a:t>one table at a time</a:t>
            </a:r>
            <a:r>
              <a:rPr lang="en-US" b="1" spc="-1" dirty="0">
                <a:solidFill>
                  <a:srgbClr val="0000FF"/>
                </a:solidFill>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rPr>
              <a:t>]</a:t>
            </a:r>
          </a:p>
          <a:p>
            <a:pPr marL="1257660" lvl="2" indent="-342900">
              <a:buClr>
                <a:srgbClr val="000000"/>
              </a:buClr>
              <a:buFont typeface="Arial" panose="020B0604020202020204" pitchFamily="34" charset="0"/>
              <a:buChar char="•"/>
            </a:pPr>
            <a:r>
              <a:rPr lang="en-US" b="1" spc="-1" dirty="0">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rPr>
              <a:t>Import CSV data to tables </a:t>
            </a:r>
            <a:r>
              <a:rPr lang="en-US" b="1" spc="-1" dirty="0">
                <a:solidFill>
                  <a:srgbClr val="0000FF"/>
                </a:solidFill>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rPr>
              <a:t>[</a:t>
            </a:r>
            <a:r>
              <a:rPr lang="en-US" b="1" spc="-1" dirty="0">
                <a:solidFill>
                  <a:srgbClr val="FF0000"/>
                </a:solidFill>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rPr>
              <a:t>one at a time</a:t>
            </a:r>
            <a:r>
              <a:rPr lang="en-US" b="1" spc="-1" dirty="0">
                <a:solidFill>
                  <a:srgbClr val="0000FF"/>
                </a:solidFill>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rPr>
              <a:t>]</a:t>
            </a:r>
          </a:p>
          <a:p>
            <a:pPr marL="1257660" lvl="2" indent="-342900">
              <a:buClr>
                <a:srgbClr val="000000"/>
              </a:buClr>
              <a:buFont typeface="Arial" panose="020B0604020202020204" pitchFamily="34" charset="0"/>
              <a:buChar char="•"/>
            </a:pPr>
            <a:r>
              <a:rPr lang="en-US" b="1" spc="-1" dirty="0">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rPr>
              <a:t>Create foreign keys for each table </a:t>
            </a:r>
            <a:r>
              <a:rPr lang="en-US" b="1" spc="-1" dirty="0">
                <a:solidFill>
                  <a:srgbClr val="0000FF"/>
                </a:solidFill>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rPr>
              <a:t>[</a:t>
            </a:r>
            <a:r>
              <a:rPr lang="en-US" b="1" spc="-1" dirty="0">
                <a:solidFill>
                  <a:srgbClr val="FF0000"/>
                </a:solidFill>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rPr>
              <a:t>one table at a time</a:t>
            </a:r>
            <a:r>
              <a:rPr lang="en-US" b="1" spc="-1" dirty="0">
                <a:solidFill>
                  <a:srgbClr val="0000FF"/>
                </a:solidFill>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rPr>
              <a:t>]</a:t>
            </a:r>
          </a:p>
          <a:p>
            <a:pPr marL="1257660" lvl="2" indent="-342900">
              <a:buClr>
                <a:srgbClr val="000000"/>
              </a:buClr>
              <a:buFont typeface="Arial" panose="020B0604020202020204" pitchFamily="34" charset="0"/>
              <a:buChar char="•"/>
            </a:pPr>
            <a:endParaRPr lang="en-US" sz="2000" b="1" spc="-1" dirty="0">
              <a:solidFill>
                <a:srgbClr val="0000FF"/>
              </a:solidFill>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endParaRPr>
          </a:p>
          <a:p>
            <a:pPr marL="743310" lvl="1" indent="-285750">
              <a:buClr>
                <a:srgbClr val="000000"/>
              </a:buClr>
              <a:buFont typeface="Arial" panose="020B0604020202020204" pitchFamily="34" charset="0"/>
              <a:buChar char="•"/>
            </a:pPr>
            <a:endParaRPr lang="en-GB" sz="2000" b="1" spc="-1" dirty="0">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endParaRPr>
          </a:p>
          <a:p>
            <a:pPr marL="286110" indent="-285750">
              <a:buClr>
                <a:srgbClr val="000000"/>
              </a:buClr>
              <a:buFont typeface="Arial" panose="020B0604020202020204" pitchFamily="34" charset="0"/>
              <a:buChar char="•"/>
            </a:pPr>
            <a:endParaRPr lang="en-GB" sz="2000" b="1" spc="-1" dirty="0">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endParaRPr>
          </a:p>
          <a:p>
            <a:pPr marL="360">
              <a:buClr>
                <a:srgbClr val="000000"/>
              </a:buClr>
            </a:pPr>
            <a:endParaRPr lang="en-GB" sz="2000" b="1" spc="-1" dirty="0">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endParaRPr>
          </a:p>
        </p:txBody>
      </p:sp>
      <p:sp>
        <p:nvSpPr>
          <p:cNvPr id="387" name="TextShape 2"/>
          <p:cNvSpPr txBox="1"/>
          <p:nvPr/>
        </p:nvSpPr>
        <p:spPr>
          <a:xfrm>
            <a:off x="2411499" y="217440"/>
            <a:ext cx="7565760" cy="510840"/>
          </a:xfrm>
          <a:prstGeom prst="rect">
            <a:avLst/>
          </a:prstGeom>
          <a:noFill/>
          <a:ln>
            <a:noFill/>
          </a:ln>
        </p:spPr>
        <p:txBody>
          <a:bodyPr lIns="0" tIns="0" rIns="0" bIns="0"/>
          <a:lstStyle/>
          <a:p>
            <a:pPr algn="ctr">
              <a:lnSpc>
                <a:spcPct val="100000"/>
              </a:lnSpc>
            </a:pPr>
            <a:r>
              <a:rPr lang="en-US" sz="3000" b="1" spc="-1" dirty="0">
                <a:solidFill>
                  <a:srgbClr val="FF0000"/>
                </a:solidFill>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rPr>
              <a:t>NO PRESENTATION </a:t>
            </a:r>
            <a:r>
              <a:rPr lang="en-US" sz="3000" b="1" spc="-1" dirty="0">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rPr>
              <a:t>Task 2.1 – Set Up Database 2</a:t>
            </a:r>
          </a:p>
        </p:txBody>
      </p:sp>
    </p:spTree>
    <p:extLst>
      <p:ext uri="{BB962C8B-B14F-4D97-AF65-F5344CB8AC3E}">
        <p14:creationId xmlns:p14="http://schemas.microsoft.com/office/powerpoint/2010/main" val="87110780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 name="CustomShape 1"/>
          <p:cNvSpPr/>
          <p:nvPr/>
        </p:nvSpPr>
        <p:spPr>
          <a:xfrm>
            <a:off x="219508" y="768102"/>
            <a:ext cx="11752984" cy="5812808"/>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lIns="90000" tIns="46800" rIns="90000" bIns="46800"/>
          <a:lstStyle/>
          <a:p>
            <a:pPr marL="360">
              <a:buClr>
                <a:srgbClr val="000000"/>
              </a:buClr>
            </a:pPr>
            <a:r>
              <a:rPr lang="en-GB" sz="2000" b="1" spc="-1" dirty="0">
                <a:solidFill>
                  <a:srgbClr val="FF0000"/>
                </a:solidFill>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rPr>
              <a:t>SAVE the queries in MYSQL in a script named </a:t>
            </a:r>
            <a:r>
              <a:rPr lang="en-GB" sz="2000" b="1" spc="-1" dirty="0">
                <a:solidFill>
                  <a:srgbClr val="0000FF"/>
                </a:solidFill>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rPr>
              <a:t>queryDB2.sql</a:t>
            </a:r>
            <a:endParaRPr lang="en-GB" sz="2000" b="1" spc="-1" dirty="0">
              <a:solidFill>
                <a:srgbClr val="FF0000"/>
              </a:solidFill>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endParaRPr>
          </a:p>
          <a:p>
            <a:pPr marL="360">
              <a:buClr>
                <a:srgbClr val="000000"/>
              </a:buClr>
            </a:pPr>
            <a:endParaRPr lang="en-GB" sz="2000" b="1" spc="-1" dirty="0">
              <a:solidFill>
                <a:srgbClr val="FF0000"/>
              </a:solidFill>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endParaRPr>
          </a:p>
          <a:p>
            <a:pPr marL="286110" indent="-285750">
              <a:buClr>
                <a:srgbClr val="000000"/>
              </a:buClr>
              <a:buFont typeface="Arial" panose="020B0604020202020204" pitchFamily="34" charset="0"/>
              <a:buChar char="•"/>
            </a:pPr>
            <a:r>
              <a:rPr lang="en-GB" sz="2000" b="1" spc="-1" dirty="0">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rPr>
              <a:t>Write </a:t>
            </a:r>
            <a:r>
              <a:rPr lang="en-GB" sz="2000" b="1" spc="-1" dirty="0">
                <a:effectLst>
                  <a:outerShdw blurRad="38100" dist="38100" dir="2700000" algn="tl">
                    <a:srgbClr val="000000">
                      <a:alpha val="43137"/>
                    </a:srgbClr>
                  </a:outerShdw>
                </a:effectLst>
                <a:highlight>
                  <a:srgbClr val="FFFF00"/>
                </a:highlight>
                <a:uFill>
                  <a:solidFill>
                    <a:srgbClr val="FFFFFF"/>
                  </a:solidFill>
                </a:uFill>
                <a:latin typeface="MS PGothic" panose="020B0600070205080204" pitchFamily="34" charset="-128"/>
                <a:ea typeface="MS PGothic" panose="020B0600070205080204" pitchFamily="34" charset="-128"/>
              </a:rPr>
              <a:t>FOUR meaningful queries </a:t>
            </a:r>
            <a:r>
              <a:rPr lang="en-GB" sz="2000" b="1" spc="-1" dirty="0">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rPr>
              <a:t>which uses multiple tables</a:t>
            </a:r>
          </a:p>
          <a:p>
            <a:pPr marL="286110" indent="-285750">
              <a:buClr>
                <a:srgbClr val="000000"/>
              </a:buClr>
              <a:buFont typeface="Arial" panose="020B0604020202020204" pitchFamily="34" charset="0"/>
              <a:buChar char="•"/>
            </a:pPr>
            <a:endParaRPr lang="en-GB" sz="2000" b="1" spc="-1" dirty="0">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endParaRPr>
          </a:p>
          <a:p>
            <a:pPr marL="360">
              <a:buClr>
                <a:srgbClr val="000000"/>
              </a:buClr>
            </a:pPr>
            <a:r>
              <a:rPr lang="en-GB" sz="2000" b="1" spc="-1" dirty="0">
                <a:solidFill>
                  <a:srgbClr val="FF00FF"/>
                </a:solidFill>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rPr>
              <a:t>For your PPT/Canva [See below]</a:t>
            </a:r>
          </a:p>
          <a:p>
            <a:pPr marL="360">
              <a:buClr>
                <a:srgbClr val="000000"/>
              </a:buClr>
            </a:pPr>
            <a:endParaRPr lang="en-GB" sz="2000" b="1" spc="-1" dirty="0">
              <a:solidFill>
                <a:srgbClr val="FF00FF"/>
              </a:solidFill>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endParaRPr>
          </a:p>
          <a:p>
            <a:pPr marL="286110" indent="-285750">
              <a:buClr>
                <a:srgbClr val="000000"/>
              </a:buClr>
              <a:buFont typeface="Arial" panose="020B0604020202020204" pitchFamily="34" charset="0"/>
              <a:buChar char="•"/>
            </a:pPr>
            <a:r>
              <a:rPr lang="en-GB" sz="2000" b="1" spc="-1" dirty="0">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rPr>
              <a:t>Based on the outputs of you have found for the queries you have created </a:t>
            </a:r>
            <a:r>
              <a:rPr lang="en-GB" sz="2000" b="1" spc="-1" dirty="0">
                <a:solidFill>
                  <a:srgbClr val="0000FF"/>
                </a:solidFill>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rPr>
              <a:t>PROVIDE TWO RECOMMENDATIONS.  </a:t>
            </a:r>
          </a:p>
          <a:p>
            <a:pPr marL="286110" indent="-285750">
              <a:buClr>
                <a:srgbClr val="000000"/>
              </a:buClr>
              <a:buFont typeface="Arial" panose="020B0604020202020204" pitchFamily="34" charset="0"/>
              <a:buChar char="•"/>
            </a:pPr>
            <a:endParaRPr lang="en-GB" sz="2000" b="1" spc="-1" dirty="0">
              <a:solidFill>
                <a:srgbClr val="0000FF"/>
              </a:solidFill>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endParaRPr>
          </a:p>
          <a:p>
            <a:pPr marL="360">
              <a:buClr>
                <a:srgbClr val="000000"/>
              </a:buClr>
            </a:pPr>
            <a:r>
              <a:rPr lang="en-GB" sz="2000" b="1" spc="-1" dirty="0">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rPr>
              <a:t>For e.g.: </a:t>
            </a:r>
          </a:p>
          <a:p>
            <a:pPr marL="800460" lvl="1" indent="-342900">
              <a:buClr>
                <a:srgbClr val="000000"/>
              </a:buClr>
              <a:buFont typeface="Arial" panose="020B0604020202020204" pitchFamily="34" charset="0"/>
              <a:buChar char="•"/>
            </a:pPr>
            <a:r>
              <a:rPr lang="en-GB" sz="2000" b="1" spc="-1" dirty="0">
                <a:solidFill>
                  <a:srgbClr val="FF00FF"/>
                </a:solidFill>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rPr>
              <a:t>Recommendation for a country OR Recommendation for a group of countries </a:t>
            </a:r>
          </a:p>
          <a:p>
            <a:pPr marL="457560" lvl="1">
              <a:buClr>
                <a:srgbClr val="000000"/>
              </a:buClr>
            </a:pPr>
            <a:endParaRPr lang="en-GB" sz="2000" b="1" spc="-1" dirty="0">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endParaRPr>
          </a:p>
          <a:p>
            <a:pPr marL="800460" lvl="1" indent="-342900">
              <a:buClr>
                <a:srgbClr val="000000"/>
              </a:buClr>
              <a:buFont typeface="Arial" panose="020B0604020202020204" pitchFamily="34" charset="0"/>
              <a:buChar char="•"/>
            </a:pPr>
            <a:r>
              <a:rPr lang="en-GB" sz="2000" b="1" spc="-1" dirty="0">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rPr>
              <a:t>In your PPT clearly state </a:t>
            </a:r>
          </a:p>
          <a:p>
            <a:pPr marL="1257660" lvl="2" indent="-342900">
              <a:buClr>
                <a:srgbClr val="000000"/>
              </a:buClr>
              <a:buFont typeface="Arial" panose="020B0604020202020204" pitchFamily="34" charset="0"/>
              <a:buChar char="•"/>
            </a:pPr>
            <a:r>
              <a:rPr lang="en-GB" sz="2000" b="1" spc="-1" dirty="0">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rPr>
              <a:t>What is the recommendation [</a:t>
            </a:r>
            <a:r>
              <a:rPr lang="en-GB" sz="2000" b="1" spc="-1" dirty="0">
                <a:solidFill>
                  <a:srgbClr val="FF0000"/>
                </a:solidFill>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rPr>
              <a:t>WHAT</a:t>
            </a:r>
            <a:r>
              <a:rPr lang="en-GB" sz="2000" b="1" spc="-1" dirty="0">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rPr>
              <a:t>], </a:t>
            </a:r>
          </a:p>
          <a:p>
            <a:pPr marL="1257660" lvl="2" indent="-342900">
              <a:buClr>
                <a:srgbClr val="000000"/>
              </a:buClr>
              <a:buFont typeface="Arial" panose="020B0604020202020204" pitchFamily="34" charset="0"/>
              <a:buChar char="•"/>
            </a:pPr>
            <a:r>
              <a:rPr lang="en-GB" sz="2000" b="1" spc="-1" dirty="0">
                <a:solidFill>
                  <a:srgbClr val="FF0000"/>
                </a:solidFill>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rPr>
              <a:t>WHO</a:t>
            </a:r>
            <a:r>
              <a:rPr lang="en-GB" sz="2000" b="1" spc="-1" dirty="0">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rPr>
              <a:t> is it for </a:t>
            </a:r>
          </a:p>
          <a:p>
            <a:pPr marL="1257660" lvl="2" indent="-342900">
              <a:buClr>
                <a:srgbClr val="000000"/>
              </a:buClr>
              <a:buFont typeface="Arial" panose="020B0604020202020204" pitchFamily="34" charset="0"/>
              <a:buChar char="•"/>
            </a:pPr>
            <a:r>
              <a:rPr lang="en-GB" sz="2000" b="1" spc="-1" dirty="0">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rPr>
              <a:t>Rationale for the recommendation (</a:t>
            </a:r>
            <a:r>
              <a:rPr lang="en-GB" sz="2000" b="1" spc="-1" dirty="0">
                <a:solidFill>
                  <a:srgbClr val="FF0000"/>
                </a:solidFill>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rPr>
              <a:t>WHY</a:t>
            </a:r>
            <a:r>
              <a:rPr lang="en-GB" sz="2000" b="1" spc="-1" dirty="0">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rPr>
              <a:t> you are recommending, i.e., based on which queries)</a:t>
            </a:r>
          </a:p>
          <a:p>
            <a:pPr marL="360">
              <a:buClr>
                <a:srgbClr val="000000"/>
              </a:buClr>
            </a:pPr>
            <a:endParaRPr lang="en-GB" sz="2000" b="1" spc="-1" dirty="0">
              <a:solidFill>
                <a:srgbClr val="0000FF"/>
              </a:solidFill>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endParaRPr>
          </a:p>
          <a:p>
            <a:pPr marL="360">
              <a:buClr>
                <a:srgbClr val="000000"/>
              </a:buClr>
            </a:pPr>
            <a:r>
              <a:rPr lang="en-GB" sz="2000" b="1" spc="-1" dirty="0">
                <a:effectLst>
                  <a:outerShdw blurRad="38100" dist="38100" dir="2700000" algn="tl">
                    <a:srgbClr val="000000">
                      <a:alpha val="43137"/>
                    </a:srgbClr>
                  </a:outerShdw>
                </a:effectLst>
                <a:highlight>
                  <a:srgbClr val="FFFF00"/>
                </a:highlight>
                <a:uFill>
                  <a:solidFill>
                    <a:srgbClr val="FFFFFF"/>
                  </a:solidFill>
                </a:uFill>
                <a:latin typeface="MS PGothic" panose="020B0600070205080204" pitchFamily="34" charset="-128"/>
                <a:ea typeface="MS PGothic" panose="020B0600070205080204" pitchFamily="34" charset="-128"/>
              </a:rPr>
              <a:t>**Use meaningful names for columns in the output result set which users can understand </a:t>
            </a:r>
          </a:p>
          <a:p>
            <a:pPr marL="360">
              <a:buClr>
                <a:srgbClr val="000000"/>
              </a:buClr>
            </a:pPr>
            <a:endParaRPr lang="en-GB" sz="2000" b="1" spc="-1" dirty="0">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endParaRPr>
          </a:p>
          <a:p>
            <a:pPr marL="286110" indent="-285750">
              <a:buClr>
                <a:srgbClr val="000000"/>
              </a:buClr>
              <a:buFont typeface="Arial" panose="020B0604020202020204" pitchFamily="34" charset="0"/>
              <a:buChar char="•"/>
            </a:pPr>
            <a:endParaRPr lang="en-GB" sz="2000" b="1" spc="-1" dirty="0">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endParaRPr>
          </a:p>
          <a:p>
            <a:pPr marL="360">
              <a:buClr>
                <a:srgbClr val="000000"/>
              </a:buClr>
            </a:pPr>
            <a:endParaRPr lang="en-GB" sz="2000" b="1" spc="-1" dirty="0">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endParaRPr>
          </a:p>
        </p:txBody>
      </p:sp>
      <p:sp>
        <p:nvSpPr>
          <p:cNvPr id="387" name="TextShape 2"/>
          <p:cNvSpPr txBox="1"/>
          <p:nvPr/>
        </p:nvSpPr>
        <p:spPr>
          <a:xfrm>
            <a:off x="1288877" y="184189"/>
            <a:ext cx="9614246" cy="510840"/>
          </a:xfrm>
          <a:prstGeom prst="rect">
            <a:avLst/>
          </a:prstGeom>
          <a:noFill/>
          <a:ln>
            <a:noFill/>
          </a:ln>
        </p:spPr>
        <p:txBody>
          <a:bodyPr lIns="0" tIns="0" rIns="0" bIns="0"/>
          <a:lstStyle/>
          <a:p>
            <a:pPr algn="ctr">
              <a:lnSpc>
                <a:spcPct val="100000"/>
              </a:lnSpc>
            </a:pPr>
            <a:r>
              <a:rPr lang="en-US" sz="3000" b="1" spc="-1" dirty="0">
                <a:solidFill>
                  <a:srgbClr val="00B050"/>
                </a:solidFill>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rPr>
              <a:t>PRESENT </a:t>
            </a:r>
            <a:r>
              <a:rPr lang="en-US" sz="3000" b="1" spc="-1" dirty="0">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rPr>
              <a:t>Task 2.2-  Queries AND </a:t>
            </a:r>
            <a:r>
              <a:rPr lang="en-US" sz="3000" b="1" spc="-1" dirty="0">
                <a:solidFill>
                  <a:srgbClr val="00B050"/>
                </a:solidFill>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rPr>
              <a:t>RECOMMENDATION</a:t>
            </a:r>
            <a:endParaRPr lang="en-US" sz="3000" b="1" spc="-1" dirty="0">
              <a:solidFill>
                <a:srgbClr val="00B050"/>
              </a:solidFill>
              <a:effectLst>
                <a:outerShdw blurRad="38100" dist="38100" dir="2700000" algn="tl">
                  <a:srgbClr val="000000">
                    <a:alpha val="43137"/>
                  </a:srgbClr>
                </a:outerShdw>
              </a:effectLst>
              <a:highlight>
                <a:srgbClr val="FFFF00"/>
              </a:highlight>
              <a:uFill>
                <a:solidFill>
                  <a:srgbClr val="FFFFFF"/>
                </a:solidFill>
              </a:uFill>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1887003959"/>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 name="TextShape 2"/>
          <p:cNvSpPr txBox="1"/>
          <p:nvPr/>
        </p:nvSpPr>
        <p:spPr>
          <a:xfrm>
            <a:off x="2267411" y="3043767"/>
            <a:ext cx="7565760" cy="510840"/>
          </a:xfrm>
          <a:prstGeom prst="rect">
            <a:avLst/>
          </a:prstGeom>
          <a:noFill/>
          <a:ln>
            <a:noFill/>
          </a:ln>
        </p:spPr>
        <p:txBody>
          <a:bodyPr lIns="0" tIns="0" rIns="0" bIns="0"/>
          <a:lstStyle/>
          <a:p>
            <a:pPr algn="ctr">
              <a:lnSpc>
                <a:spcPct val="100000"/>
              </a:lnSpc>
            </a:pPr>
            <a:r>
              <a:rPr lang="en-US" sz="5000" b="1" spc="-1" dirty="0">
                <a:solidFill>
                  <a:srgbClr val="0000FF"/>
                </a:solidFill>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rPr>
              <a:t>Database 3  Tasks </a:t>
            </a:r>
          </a:p>
        </p:txBody>
      </p:sp>
    </p:spTree>
    <p:extLst>
      <p:ext uri="{BB962C8B-B14F-4D97-AF65-F5344CB8AC3E}">
        <p14:creationId xmlns:p14="http://schemas.microsoft.com/office/powerpoint/2010/main" val="218584224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 name="CustomShape 1"/>
          <p:cNvSpPr/>
          <p:nvPr/>
        </p:nvSpPr>
        <p:spPr>
          <a:xfrm>
            <a:off x="317887" y="1045192"/>
            <a:ext cx="11752984" cy="5812808"/>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lIns="90000" tIns="46800" rIns="90000" bIns="46800"/>
          <a:lstStyle/>
          <a:p>
            <a:pPr marL="360">
              <a:buClr>
                <a:srgbClr val="000000"/>
              </a:buClr>
            </a:pPr>
            <a:r>
              <a:rPr lang="en-GB" sz="2000" b="1" spc="-1" dirty="0">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rPr>
              <a:t>Select any dataset available over the internet (e.g., </a:t>
            </a:r>
            <a:r>
              <a:rPr lang="en-GB" sz="2000" b="1" spc="-1" dirty="0">
                <a:effectLst>
                  <a:outerShdw blurRad="38100" dist="38100" dir="2700000" algn="tl">
                    <a:srgbClr val="000000">
                      <a:alpha val="43137"/>
                    </a:srgbClr>
                  </a:outerShdw>
                </a:effectLst>
                <a:highlight>
                  <a:srgbClr val="FFFF00"/>
                </a:highlight>
                <a:uFill>
                  <a:solidFill>
                    <a:srgbClr val="FFFFFF"/>
                  </a:solidFill>
                </a:uFill>
                <a:latin typeface="MS PGothic" panose="020B0600070205080204" pitchFamily="34" charset="-128"/>
                <a:ea typeface="MS PGothic" panose="020B0600070205080204" pitchFamily="34" charset="-128"/>
              </a:rPr>
              <a:t>one CSV file</a:t>
            </a:r>
            <a:r>
              <a:rPr lang="en-GB" sz="2000" b="1" spc="-1" dirty="0">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rPr>
              <a:t>). Please ensure the dataset is meaningful to develop queries. [</a:t>
            </a:r>
            <a:r>
              <a:rPr lang="en-GB" sz="2000" b="1" spc="-1" dirty="0">
                <a:solidFill>
                  <a:srgbClr val="FF0000"/>
                </a:solidFill>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rPr>
              <a:t>be careful with the size of the CSV file</a:t>
            </a:r>
            <a:r>
              <a:rPr lang="en-GB" sz="2000" b="1" spc="-1" dirty="0">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rPr>
              <a:t>]</a:t>
            </a:r>
          </a:p>
          <a:p>
            <a:pPr marL="360">
              <a:buClr>
                <a:srgbClr val="000000"/>
              </a:buClr>
            </a:pPr>
            <a:endParaRPr lang="en-GB" sz="2000" b="1" spc="-1" dirty="0">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endParaRPr>
          </a:p>
          <a:p>
            <a:pPr marL="360">
              <a:buClr>
                <a:srgbClr val="000000"/>
              </a:buClr>
            </a:pPr>
            <a:r>
              <a:rPr lang="en-GB" sz="2000" b="1" spc="-1" dirty="0">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rPr>
              <a:t>E.g., Source: </a:t>
            </a:r>
            <a:r>
              <a:rPr lang="en-GB" sz="2000" b="1" spc="-1" dirty="0">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hlinkClick r:id="rId3"/>
              </a:rPr>
              <a:t>https://www.kaggle.com/datasets</a:t>
            </a:r>
            <a:r>
              <a:rPr lang="en-GB" sz="2000" b="1" spc="-1" dirty="0">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rPr>
              <a:t> </a:t>
            </a:r>
          </a:p>
          <a:p>
            <a:pPr marL="360">
              <a:buClr>
                <a:srgbClr val="000000"/>
              </a:buClr>
            </a:pPr>
            <a:r>
              <a:rPr lang="en-GB" b="1" spc="-1" dirty="0">
                <a:solidFill>
                  <a:srgbClr val="FF00FF"/>
                </a:solidFill>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rPr>
              <a:t>Example IMDB dataset: </a:t>
            </a:r>
            <a:r>
              <a:rPr lang="en-GB" b="1" spc="-1" dirty="0">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hlinkClick r:id="rId4"/>
              </a:rPr>
              <a:t>https://www.kaggle.com/datasets/asaniczka/tmdb-movies-dataset-2023-930k-movies</a:t>
            </a:r>
            <a:r>
              <a:rPr lang="en-GB" b="1" spc="-1" dirty="0">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rPr>
              <a:t> </a:t>
            </a:r>
          </a:p>
          <a:p>
            <a:pPr marL="360">
              <a:buClr>
                <a:srgbClr val="000000"/>
              </a:buClr>
            </a:pPr>
            <a:endParaRPr lang="en-GB" sz="2000" b="1" spc="-1" dirty="0">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endParaRPr>
          </a:p>
          <a:p>
            <a:pPr marL="343260" indent="-342900">
              <a:buClr>
                <a:srgbClr val="000000"/>
              </a:buClr>
              <a:buFont typeface="Arial" panose="020B0604020202020204" pitchFamily="34" charset="0"/>
              <a:buChar char="•"/>
            </a:pPr>
            <a:r>
              <a:rPr lang="en-GB" sz="2000" b="1" spc="-1" dirty="0">
                <a:solidFill>
                  <a:srgbClr val="0000FF"/>
                </a:solidFill>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rPr>
              <a:t>Step 1: </a:t>
            </a:r>
            <a:r>
              <a:rPr lang="en-GB" sz="2000" b="1" spc="-1" dirty="0">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rPr>
              <a:t>Create a new database in your MYSQL</a:t>
            </a:r>
          </a:p>
          <a:p>
            <a:pPr marL="343260" indent="-342900">
              <a:buClr>
                <a:srgbClr val="000000"/>
              </a:buClr>
              <a:buFont typeface="Arial" panose="020B0604020202020204" pitchFamily="34" charset="0"/>
              <a:buChar char="•"/>
            </a:pPr>
            <a:r>
              <a:rPr lang="en-GB" sz="2000" b="1" spc="-1" dirty="0">
                <a:solidFill>
                  <a:srgbClr val="0000FF"/>
                </a:solidFill>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rPr>
              <a:t>Step 2: </a:t>
            </a:r>
            <a:r>
              <a:rPr lang="en-GB" sz="2000" b="1" spc="-1" dirty="0">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rPr>
              <a:t>Import the csv file to </a:t>
            </a:r>
            <a:r>
              <a:rPr lang="en-GB" sz="2000" b="1" spc="-1" dirty="0" err="1">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rPr>
              <a:t>mysql</a:t>
            </a:r>
            <a:r>
              <a:rPr lang="en-GB" sz="2000" b="1" spc="-1" dirty="0">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rPr>
              <a:t> workbench to create a table </a:t>
            </a:r>
          </a:p>
          <a:p>
            <a:pPr marL="343260" indent="-342900">
              <a:buClr>
                <a:srgbClr val="000000"/>
              </a:buClr>
              <a:buFont typeface="Arial" panose="020B0604020202020204" pitchFamily="34" charset="0"/>
              <a:buChar char="•"/>
            </a:pPr>
            <a:r>
              <a:rPr lang="en-GB" sz="2000" b="1" spc="-1" dirty="0">
                <a:solidFill>
                  <a:srgbClr val="0000FF"/>
                </a:solidFill>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rPr>
              <a:t>Step 3: </a:t>
            </a:r>
            <a:r>
              <a:rPr lang="en-GB" sz="2000" b="1" spc="-1" dirty="0">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rPr>
              <a:t>Check everything in the table (column names and data) looks good</a:t>
            </a:r>
          </a:p>
          <a:p>
            <a:pPr marL="343260" indent="-342900">
              <a:buClr>
                <a:srgbClr val="000000"/>
              </a:buClr>
              <a:buFont typeface="Arial" panose="020B0604020202020204" pitchFamily="34" charset="0"/>
              <a:buChar char="•"/>
            </a:pPr>
            <a:r>
              <a:rPr lang="en-GB" sz="2000" b="1" spc="-1" dirty="0">
                <a:solidFill>
                  <a:srgbClr val="0000FF"/>
                </a:solidFill>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rPr>
              <a:t>Step 4: </a:t>
            </a:r>
            <a:r>
              <a:rPr lang="en-GB" sz="2000" b="1" spc="-1" dirty="0">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rPr>
              <a:t>Use the database to develop queries </a:t>
            </a:r>
          </a:p>
          <a:p>
            <a:pPr marL="360">
              <a:buClr>
                <a:srgbClr val="000000"/>
              </a:buClr>
            </a:pPr>
            <a:endParaRPr lang="en-GB" sz="2000" b="1" spc="-1" dirty="0">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endParaRPr>
          </a:p>
          <a:p>
            <a:pPr marL="360">
              <a:buClr>
                <a:srgbClr val="000000"/>
              </a:buClr>
            </a:pPr>
            <a:r>
              <a:rPr lang="en-GB" sz="2000" b="1" spc="-1" dirty="0">
                <a:solidFill>
                  <a:srgbClr val="FF0000"/>
                </a:solidFill>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rPr>
              <a:t>SAVE the queries in MYSQL as a script named </a:t>
            </a:r>
            <a:r>
              <a:rPr lang="en-GB" sz="2000" b="1" spc="-1" dirty="0">
                <a:solidFill>
                  <a:srgbClr val="0000FF"/>
                </a:solidFill>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rPr>
              <a:t>queryDB3.sql</a:t>
            </a:r>
            <a:endParaRPr lang="en-GB" sz="2000" b="1" spc="-1" dirty="0">
              <a:solidFill>
                <a:srgbClr val="FF0000"/>
              </a:solidFill>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endParaRPr>
          </a:p>
          <a:p>
            <a:pPr marL="360">
              <a:buClr>
                <a:srgbClr val="000000"/>
              </a:buClr>
            </a:pPr>
            <a:endParaRPr lang="en-GB" sz="2000" b="1" spc="-1" dirty="0">
              <a:solidFill>
                <a:srgbClr val="FF0000"/>
              </a:solidFill>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endParaRPr>
          </a:p>
          <a:p>
            <a:pPr marL="360">
              <a:buClr>
                <a:srgbClr val="000000"/>
              </a:buClr>
            </a:pPr>
            <a:endParaRPr lang="en-GB" sz="2000" b="1" spc="-1" dirty="0">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endParaRPr>
          </a:p>
          <a:p>
            <a:pPr marL="457560" lvl="1">
              <a:buClr>
                <a:srgbClr val="000000"/>
              </a:buClr>
            </a:pPr>
            <a:r>
              <a:rPr lang="en-GB" sz="2000" b="1" spc="-1" dirty="0">
                <a:solidFill>
                  <a:srgbClr val="FF00FF"/>
                </a:solidFill>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rPr>
              <a:t>In your PPT/Canva</a:t>
            </a:r>
          </a:p>
          <a:p>
            <a:pPr marL="457560" lvl="1">
              <a:buClr>
                <a:srgbClr val="000000"/>
              </a:buClr>
            </a:pPr>
            <a:r>
              <a:rPr lang="en-GB" sz="2000" b="1" spc="-1" dirty="0">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rPr>
              <a:t>Explain why this dataset is relevant to build queries. </a:t>
            </a:r>
          </a:p>
          <a:p>
            <a:pPr marL="360">
              <a:buClr>
                <a:srgbClr val="000000"/>
              </a:buClr>
            </a:pPr>
            <a:endParaRPr lang="en-GB" sz="2000" b="1" spc="-1" dirty="0">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endParaRPr>
          </a:p>
          <a:p>
            <a:pPr marL="360">
              <a:buClr>
                <a:srgbClr val="000000"/>
              </a:buClr>
            </a:pPr>
            <a:r>
              <a:rPr lang="en-GB" sz="2000" b="1" i="1" spc="-1" dirty="0">
                <a:solidFill>
                  <a:srgbClr val="FF0000"/>
                </a:solidFill>
                <a:effectLst>
                  <a:outerShdw blurRad="38100" dist="38100" dir="2700000" algn="tl">
                    <a:srgbClr val="000000">
                      <a:alpha val="43137"/>
                    </a:srgbClr>
                  </a:outerShdw>
                </a:effectLst>
                <a:uFill>
                  <a:solidFill>
                    <a:srgbClr val="FFFFFF"/>
                  </a:solidFill>
                </a:uFill>
                <a:latin typeface="Candara" panose="020E0502030303020204" pitchFamily="34" charset="0"/>
                <a:ea typeface="MS PGothic" panose="020B0600070205080204" pitchFamily="34" charset="-128"/>
              </a:rPr>
              <a:t>[There is no need to present these]</a:t>
            </a:r>
          </a:p>
          <a:p>
            <a:pPr marL="360">
              <a:buClr>
                <a:srgbClr val="000000"/>
              </a:buClr>
            </a:pPr>
            <a:endParaRPr lang="en-GB" sz="2000" b="1" spc="-1" dirty="0">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endParaRPr>
          </a:p>
        </p:txBody>
      </p:sp>
      <p:sp>
        <p:nvSpPr>
          <p:cNvPr id="387" name="TextShape 2"/>
          <p:cNvSpPr txBox="1"/>
          <p:nvPr/>
        </p:nvSpPr>
        <p:spPr>
          <a:xfrm>
            <a:off x="2411499" y="217440"/>
            <a:ext cx="7565760" cy="510840"/>
          </a:xfrm>
          <a:prstGeom prst="rect">
            <a:avLst/>
          </a:prstGeom>
          <a:noFill/>
          <a:ln>
            <a:noFill/>
          </a:ln>
        </p:spPr>
        <p:txBody>
          <a:bodyPr lIns="0" tIns="0" rIns="0" bIns="0"/>
          <a:lstStyle/>
          <a:p>
            <a:pPr algn="ctr">
              <a:lnSpc>
                <a:spcPct val="100000"/>
              </a:lnSpc>
            </a:pPr>
            <a:r>
              <a:rPr lang="en-US" sz="3000" b="1" spc="-1" dirty="0">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rPr>
              <a:t>Task 3.1 Set-up</a:t>
            </a:r>
          </a:p>
        </p:txBody>
      </p:sp>
    </p:spTree>
    <p:extLst>
      <p:ext uri="{BB962C8B-B14F-4D97-AF65-F5344CB8AC3E}">
        <p14:creationId xmlns:p14="http://schemas.microsoft.com/office/powerpoint/2010/main" val="259940931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 name="CustomShape 1"/>
          <p:cNvSpPr/>
          <p:nvPr/>
        </p:nvSpPr>
        <p:spPr>
          <a:xfrm>
            <a:off x="219508" y="768102"/>
            <a:ext cx="11752984" cy="5812808"/>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lIns="90000" tIns="46800" rIns="90000" bIns="46800"/>
          <a:lstStyle/>
          <a:p>
            <a:pPr marL="360">
              <a:buClr>
                <a:srgbClr val="000000"/>
              </a:buClr>
            </a:pPr>
            <a:r>
              <a:rPr lang="en-GB" b="1" spc="-1" dirty="0">
                <a:solidFill>
                  <a:srgbClr val="FF0000"/>
                </a:solidFill>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rPr>
              <a:t>SAVE the queries in MYSQL in the script named </a:t>
            </a:r>
            <a:r>
              <a:rPr lang="en-GB" b="1" spc="-1" dirty="0">
                <a:solidFill>
                  <a:srgbClr val="0000FF"/>
                </a:solidFill>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rPr>
              <a:t>queryDB3.sql</a:t>
            </a:r>
            <a:endParaRPr lang="en-GB" b="1" spc="-1" dirty="0">
              <a:solidFill>
                <a:srgbClr val="FF0000"/>
              </a:solidFill>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endParaRPr>
          </a:p>
          <a:p>
            <a:pPr marL="360">
              <a:buClr>
                <a:srgbClr val="000000"/>
              </a:buClr>
            </a:pPr>
            <a:endParaRPr lang="en-GB" b="1" spc="-1" dirty="0">
              <a:solidFill>
                <a:srgbClr val="FF0000"/>
              </a:solidFill>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endParaRPr>
          </a:p>
          <a:p>
            <a:pPr marL="286110" indent="-285750">
              <a:buClr>
                <a:srgbClr val="000000"/>
              </a:buClr>
              <a:buFont typeface="Arial" panose="020B0604020202020204" pitchFamily="34" charset="0"/>
              <a:buChar char="•"/>
            </a:pPr>
            <a:r>
              <a:rPr lang="en-GB" b="1" spc="-1" dirty="0">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rPr>
              <a:t>Write </a:t>
            </a:r>
            <a:r>
              <a:rPr lang="en-GB" b="1" spc="-1" dirty="0">
                <a:effectLst>
                  <a:outerShdw blurRad="38100" dist="38100" dir="2700000" algn="tl">
                    <a:srgbClr val="000000">
                      <a:alpha val="43137"/>
                    </a:srgbClr>
                  </a:outerShdw>
                </a:effectLst>
                <a:highlight>
                  <a:srgbClr val="FFFF00"/>
                </a:highlight>
                <a:uFill>
                  <a:solidFill>
                    <a:srgbClr val="FFFFFF"/>
                  </a:solidFill>
                </a:uFill>
                <a:latin typeface="MS PGothic" panose="020B0600070205080204" pitchFamily="34" charset="-128"/>
                <a:ea typeface="MS PGothic" panose="020B0600070205080204" pitchFamily="34" charset="-128"/>
              </a:rPr>
              <a:t>TWO meaningful and non-trivial queries  </a:t>
            </a:r>
          </a:p>
          <a:p>
            <a:pPr marL="360">
              <a:buClr>
                <a:srgbClr val="000000"/>
              </a:buClr>
            </a:pPr>
            <a:endParaRPr lang="en-GB" b="1" spc="-1" dirty="0">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endParaRPr>
          </a:p>
          <a:p>
            <a:pPr marL="360">
              <a:buClr>
                <a:srgbClr val="000000"/>
              </a:buClr>
            </a:pPr>
            <a:r>
              <a:rPr lang="en-GB" b="1" spc="-1" dirty="0">
                <a:solidFill>
                  <a:srgbClr val="FF00FF"/>
                </a:solidFill>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rPr>
              <a:t>For your PPT/Canva</a:t>
            </a:r>
          </a:p>
          <a:p>
            <a:pPr marL="360">
              <a:buClr>
                <a:srgbClr val="000000"/>
              </a:buClr>
            </a:pPr>
            <a:endParaRPr lang="en-GB" b="1" spc="-1" dirty="0">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endParaRPr>
          </a:p>
          <a:p>
            <a:pPr marL="286110" indent="-285750">
              <a:buClr>
                <a:srgbClr val="000000"/>
              </a:buClr>
              <a:buFont typeface="Arial" panose="020B0604020202020204" pitchFamily="34" charset="0"/>
              <a:buChar char="•"/>
            </a:pPr>
            <a:r>
              <a:rPr lang="en-GB" b="1" spc="-1" dirty="0">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rPr>
              <a:t>Explain the business value of any one of the queries clearly </a:t>
            </a:r>
          </a:p>
          <a:p>
            <a:pPr marL="286110" indent="-285750">
              <a:buClr>
                <a:srgbClr val="000000"/>
              </a:buClr>
              <a:buFont typeface="Arial" panose="020B0604020202020204" pitchFamily="34" charset="0"/>
              <a:buChar char="•"/>
            </a:pPr>
            <a:endParaRPr lang="en-GB" b="1" spc="-1" dirty="0">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endParaRPr>
          </a:p>
          <a:p>
            <a:pPr marL="360">
              <a:buClr>
                <a:srgbClr val="000000"/>
              </a:buClr>
            </a:pPr>
            <a:r>
              <a:rPr lang="en-GB" b="1" spc="-1" dirty="0">
                <a:effectLst>
                  <a:outerShdw blurRad="38100" dist="38100" dir="2700000" algn="tl">
                    <a:srgbClr val="000000">
                      <a:alpha val="43137"/>
                    </a:srgbClr>
                  </a:outerShdw>
                </a:effectLst>
                <a:highlight>
                  <a:srgbClr val="FFFF00"/>
                </a:highlight>
                <a:uFill>
                  <a:solidFill>
                    <a:srgbClr val="FFFFFF"/>
                  </a:solidFill>
                </a:uFill>
                <a:latin typeface="MS PGothic" panose="020B0600070205080204" pitchFamily="34" charset="-128"/>
                <a:ea typeface="MS PGothic" panose="020B0600070205080204" pitchFamily="34" charset="-128"/>
              </a:rPr>
              <a:t>**Use meaningful names for columns in the output result set which users can understand </a:t>
            </a:r>
          </a:p>
          <a:p>
            <a:pPr marL="360">
              <a:buClr>
                <a:srgbClr val="000000"/>
              </a:buClr>
            </a:pPr>
            <a:endParaRPr lang="en-GB" b="1" spc="-1" dirty="0">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endParaRPr>
          </a:p>
          <a:p>
            <a:pPr marL="360">
              <a:buClr>
                <a:srgbClr val="000000"/>
              </a:buClr>
            </a:pPr>
            <a:r>
              <a:rPr lang="en-GB" sz="1800" b="1" i="1" spc="-1" dirty="0">
                <a:solidFill>
                  <a:srgbClr val="FF0000"/>
                </a:solidFill>
                <a:effectLst>
                  <a:outerShdw blurRad="38100" dist="38100" dir="2700000" algn="tl">
                    <a:srgbClr val="000000">
                      <a:alpha val="43137"/>
                    </a:srgbClr>
                  </a:outerShdw>
                </a:effectLst>
                <a:uFill>
                  <a:solidFill>
                    <a:srgbClr val="FFFFFF"/>
                  </a:solidFill>
                </a:uFill>
                <a:latin typeface="Candara" panose="020E0502030303020204" pitchFamily="34" charset="0"/>
                <a:ea typeface="MS PGothic" panose="020B0600070205080204" pitchFamily="34" charset="-128"/>
              </a:rPr>
              <a:t>[You need to present]</a:t>
            </a:r>
          </a:p>
          <a:p>
            <a:pPr marL="360">
              <a:buClr>
                <a:srgbClr val="000000"/>
              </a:buClr>
            </a:pPr>
            <a:endParaRPr lang="en-GB" b="1" spc="-1" dirty="0">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endParaRPr>
          </a:p>
          <a:p>
            <a:pPr marL="360">
              <a:buClr>
                <a:srgbClr val="000000"/>
              </a:buClr>
            </a:pPr>
            <a:endParaRPr lang="en-GB" b="1" spc="-1" dirty="0">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endParaRPr>
          </a:p>
        </p:txBody>
      </p:sp>
      <p:sp>
        <p:nvSpPr>
          <p:cNvPr id="387" name="TextShape 2"/>
          <p:cNvSpPr txBox="1"/>
          <p:nvPr/>
        </p:nvSpPr>
        <p:spPr>
          <a:xfrm>
            <a:off x="2411499" y="217440"/>
            <a:ext cx="7565760" cy="510840"/>
          </a:xfrm>
          <a:prstGeom prst="rect">
            <a:avLst/>
          </a:prstGeom>
          <a:noFill/>
          <a:ln>
            <a:noFill/>
          </a:ln>
        </p:spPr>
        <p:txBody>
          <a:bodyPr lIns="0" tIns="0" rIns="0" bIns="0"/>
          <a:lstStyle/>
          <a:p>
            <a:pPr algn="ctr">
              <a:lnSpc>
                <a:spcPct val="100000"/>
              </a:lnSpc>
            </a:pPr>
            <a:r>
              <a:rPr lang="en-US" sz="3000" b="1" spc="-1" dirty="0">
                <a:solidFill>
                  <a:srgbClr val="00B050"/>
                </a:solidFill>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rPr>
              <a:t>PRESENT</a:t>
            </a:r>
            <a:r>
              <a:rPr lang="en-US" sz="3000" b="1" spc="-1" dirty="0">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rPr>
              <a:t> Task 3.2-  Queries</a:t>
            </a:r>
            <a:endParaRPr lang="en-US" sz="3000" b="1" spc="-1" dirty="0">
              <a:effectLst>
                <a:outerShdw blurRad="38100" dist="38100" dir="2700000" algn="tl">
                  <a:srgbClr val="000000">
                    <a:alpha val="43137"/>
                  </a:srgbClr>
                </a:outerShdw>
              </a:effectLst>
              <a:highlight>
                <a:srgbClr val="FFFF00"/>
              </a:highlight>
              <a:uFill>
                <a:solidFill>
                  <a:srgbClr val="FFFFFF"/>
                </a:solidFill>
              </a:uFill>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427883742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 name="CustomShape 1"/>
          <p:cNvSpPr/>
          <p:nvPr/>
        </p:nvSpPr>
        <p:spPr>
          <a:xfrm>
            <a:off x="317887" y="1045192"/>
            <a:ext cx="11752984" cy="5812808"/>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lIns="90000" tIns="46800" rIns="90000" bIns="46800"/>
          <a:lstStyle/>
          <a:p>
            <a:pPr marL="360">
              <a:buClr>
                <a:srgbClr val="000000"/>
              </a:buClr>
            </a:pPr>
            <a:endParaRPr lang="en-GB" sz="2200" b="1" spc="-1" dirty="0">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endParaRPr>
          </a:p>
          <a:p>
            <a:pPr marL="343260" indent="-342900">
              <a:buClr>
                <a:srgbClr val="000000"/>
              </a:buClr>
              <a:buFont typeface="Arial" panose="020B0604020202020204" pitchFamily="34" charset="0"/>
              <a:buChar char="•"/>
            </a:pPr>
            <a:r>
              <a:rPr lang="en-GB" sz="2200" b="1" spc="-1" dirty="0">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rPr>
              <a:t>Please state </a:t>
            </a:r>
            <a:r>
              <a:rPr lang="en-GB" sz="2200" b="1" spc="-1" dirty="0">
                <a:effectLst>
                  <a:outerShdw blurRad="38100" dist="38100" dir="2700000" algn="tl">
                    <a:srgbClr val="000000">
                      <a:alpha val="43137"/>
                    </a:srgbClr>
                  </a:outerShdw>
                </a:effectLst>
                <a:highlight>
                  <a:srgbClr val="FFFF00"/>
                </a:highlight>
                <a:uFill>
                  <a:solidFill>
                    <a:srgbClr val="FFFFFF"/>
                  </a:solidFill>
                </a:uFill>
                <a:latin typeface="MS PGothic" panose="020B0600070205080204" pitchFamily="34" charset="-128"/>
                <a:ea typeface="MS PGothic" panose="020B0600070205080204" pitchFamily="34" charset="-128"/>
              </a:rPr>
              <a:t>TWO- FOUR things </a:t>
            </a:r>
            <a:r>
              <a:rPr lang="en-GB" sz="2200" b="1" spc="-1" dirty="0">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rPr>
              <a:t>you have learnt, after working on this project</a:t>
            </a:r>
          </a:p>
          <a:p>
            <a:pPr marL="800460" lvl="1" indent="-342900">
              <a:buClr>
                <a:srgbClr val="000000"/>
              </a:buClr>
              <a:buFont typeface="Arial" panose="020B0604020202020204" pitchFamily="34" charset="0"/>
              <a:buChar char="•"/>
            </a:pPr>
            <a:r>
              <a:rPr lang="en-GB" sz="2200" b="1" spc="-1" dirty="0">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rPr>
              <a:t>For e.g., this can include challenges you faced in the project and how your team overcame these challenges OR knowledge you have gained</a:t>
            </a:r>
          </a:p>
          <a:p>
            <a:pPr marL="457560" lvl="1">
              <a:buClr>
                <a:srgbClr val="000000"/>
              </a:buClr>
            </a:pPr>
            <a:endParaRPr lang="en-GB" sz="2200" b="1" spc="-1" dirty="0">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endParaRPr>
          </a:p>
          <a:p>
            <a:pPr marL="343260" indent="-342900">
              <a:buClr>
                <a:srgbClr val="000000"/>
              </a:buClr>
              <a:buFont typeface="Arial" panose="020B0604020202020204" pitchFamily="34" charset="0"/>
              <a:buChar char="•"/>
            </a:pPr>
            <a:endParaRPr lang="en-GB" sz="2200" b="1" spc="-1" dirty="0">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endParaRPr>
          </a:p>
          <a:p>
            <a:pPr marL="343260" indent="-342900">
              <a:buClr>
                <a:srgbClr val="000000"/>
              </a:buClr>
              <a:buFont typeface="Arial" panose="020B0604020202020204" pitchFamily="34" charset="0"/>
              <a:buChar char="•"/>
            </a:pPr>
            <a:r>
              <a:rPr lang="en-GB" sz="2200" b="1" spc="-1" dirty="0">
                <a:solidFill>
                  <a:srgbClr val="0000FF"/>
                </a:solidFill>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rPr>
              <a:t>Suggestion: </a:t>
            </a:r>
            <a:r>
              <a:rPr lang="en-GB" sz="2200" b="1" spc="-1" dirty="0">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rPr>
              <a:t>Use no more than ONE slide</a:t>
            </a:r>
          </a:p>
          <a:p>
            <a:pPr marL="343260" indent="-342900">
              <a:buClr>
                <a:srgbClr val="000000"/>
              </a:buClr>
              <a:buFont typeface="Arial" panose="020B0604020202020204" pitchFamily="34" charset="0"/>
              <a:buChar char="•"/>
            </a:pPr>
            <a:endParaRPr lang="en-GB" sz="2200" b="1" spc="-1" dirty="0">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endParaRPr>
          </a:p>
          <a:p>
            <a:pPr marL="343260" indent="-342900">
              <a:buClr>
                <a:srgbClr val="000000"/>
              </a:buClr>
              <a:buFont typeface="Arial" panose="020B0604020202020204" pitchFamily="34" charset="0"/>
              <a:buChar char="•"/>
            </a:pPr>
            <a:r>
              <a:rPr lang="en-GB" sz="2200" b="1" spc="-1" dirty="0">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rPr>
              <a:t>Keep the reflections  brief and concise.   </a:t>
            </a:r>
          </a:p>
          <a:p>
            <a:pPr marL="360">
              <a:buClr>
                <a:srgbClr val="000000"/>
              </a:buClr>
            </a:pPr>
            <a:endParaRPr lang="en-GB" sz="2200" b="1" spc="-1" dirty="0">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endParaRPr>
          </a:p>
          <a:p>
            <a:pPr marL="360">
              <a:buClr>
                <a:srgbClr val="000000"/>
              </a:buClr>
            </a:pPr>
            <a:r>
              <a:rPr lang="en-GB" sz="2200" b="1" i="1" spc="-1" dirty="0">
                <a:solidFill>
                  <a:srgbClr val="FF0000"/>
                </a:solidFill>
                <a:effectLst>
                  <a:outerShdw blurRad="38100" dist="38100" dir="2700000" algn="tl">
                    <a:srgbClr val="000000">
                      <a:alpha val="43137"/>
                    </a:srgbClr>
                  </a:outerShdw>
                </a:effectLst>
                <a:uFill>
                  <a:solidFill>
                    <a:srgbClr val="FFFFFF"/>
                  </a:solidFill>
                </a:uFill>
                <a:latin typeface="Candara" panose="020E0502030303020204" pitchFamily="34" charset="0"/>
                <a:ea typeface="MS PGothic" panose="020B0600070205080204" pitchFamily="34" charset="-128"/>
              </a:rPr>
              <a:t>[There is no need to present these]</a:t>
            </a:r>
          </a:p>
          <a:p>
            <a:pPr marL="360">
              <a:buClr>
                <a:srgbClr val="000000"/>
              </a:buClr>
            </a:pPr>
            <a:endParaRPr lang="en-GB" sz="2200" b="1" spc="-1" dirty="0">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endParaRPr>
          </a:p>
        </p:txBody>
      </p:sp>
      <p:sp>
        <p:nvSpPr>
          <p:cNvPr id="387" name="TextShape 2"/>
          <p:cNvSpPr txBox="1"/>
          <p:nvPr/>
        </p:nvSpPr>
        <p:spPr>
          <a:xfrm>
            <a:off x="2411499" y="217440"/>
            <a:ext cx="7565760" cy="510840"/>
          </a:xfrm>
          <a:prstGeom prst="rect">
            <a:avLst/>
          </a:prstGeom>
          <a:noFill/>
          <a:ln>
            <a:noFill/>
          </a:ln>
        </p:spPr>
        <p:txBody>
          <a:bodyPr lIns="0" tIns="0" rIns="0" bIns="0"/>
          <a:lstStyle/>
          <a:p>
            <a:pPr algn="ctr">
              <a:lnSpc>
                <a:spcPct val="100000"/>
              </a:lnSpc>
            </a:pPr>
            <a:r>
              <a:rPr lang="en-US" sz="3000" b="1" spc="-1">
                <a:solidFill>
                  <a:srgbClr val="FF0000"/>
                </a:solidFill>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rPr>
              <a:t>NO PRESENTATION </a:t>
            </a:r>
            <a:r>
              <a:rPr lang="en-US" sz="3000" b="1" spc="-1">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rPr>
              <a:t>Task </a:t>
            </a:r>
            <a:r>
              <a:rPr lang="en-US" sz="3000" b="1" spc="-1" dirty="0">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rPr>
              <a:t>4: Reflection</a:t>
            </a:r>
          </a:p>
        </p:txBody>
      </p:sp>
    </p:spTree>
    <p:extLst>
      <p:ext uri="{BB962C8B-B14F-4D97-AF65-F5344CB8AC3E}">
        <p14:creationId xmlns:p14="http://schemas.microsoft.com/office/powerpoint/2010/main" val="2078553329"/>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6B9F725-C4FB-487F-9730-C81E5D0FC8B7}"/>
              </a:ext>
            </a:extLst>
          </p:cNvPr>
          <p:cNvSpPr txBox="1"/>
          <p:nvPr/>
        </p:nvSpPr>
        <p:spPr>
          <a:xfrm>
            <a:off x="1122154" y="1797784"/>
            <a:ext cx="9498221" cy="1631216"/>
          </a:xfrm>
          <a:prstGeom prst="rect">
            <a:avLst/>
          </a:prstGeom>
          <a:noFill/>
        </p:spPr>
        <p:txBody>
          <a:bodyPr wrap="square" rtlCol="0">
            <a:spAutoFit/>
          </a:bodyPr>
          <a:lstStyle/>
          <a:p>
            <a:pPr marL="343080" indent="-342720">
              <a:buClr>
                <a:srgbClr val="000000"/>
              </a:buClr>
              <a:buFont typeface="Arial"/>
              <a:buChar char="•"/>
            </a:pPr>
            <a:r>
              <a:rPr lang="en-US" sz="2000" b="1" spc="-1" dirty="0">
                <a:solidFill>
                  <a:srgbClr val="000000"/>
                </a:solidFill>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rPr>
              <a:t>Demonstrate </a:t>
            </a:r>
            <a:r>
              <a:rPr lang="en-US" sz="2000" b="1" spc="-1" dirty="0">
                <a:solidFill>
                  <a:srgbClr val="FF0000"/>
                </a:solidFill>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rPr>
              <a:t>literacy in SQL programming </a:t>
            </a:r>
            <a:r>
              <a:rPr lang="en-US" sz="2000" b="1" spc="-1" dirty="0">
                <a:solidFill>
                  <a:srgbClr val="000000"/>
                </a:solidFill>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rPr>
              <a:t>methods including creating, manipulating, querying and information retrieval from database</a:t>
            </a:r>
          </a:p>
          <a:p>
            <a:pPr marL="343080" indent="-342720">
              <a:lnSpc>
                <a:spcPct val="100000"/>
              </a:lnSpc>
              <a:buClr>
                <a:srgbClr val="000000"/>
              </a:buClr>
              <a:buFont typeface="Arial"/>
              <a:buChar char="•"/>
            </a:pPr>
            <a:endParaRPr lang="en-US" sz="2000" b="1" spc="-1" dirty="0">
              <a:solidFill>
                <a:srgbClr val="000000"/>
              </a:solidFill>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endParaRPr>
          </a:p>
          <a:p>
            <a:pPr marL="343080" indent="-342720">
              <a:lnSpc>
                <a:spcPct val="100000"/>
              </a:lnSpc>
              <a:buClr>
                <a:srgbClr val="000000"/>
              </a:buClr>
              <a:buFont typeface="Arial"/>
              <a:buChar char="•"/>
            </a:pPr>
            <a:r>
              <a:rPr lang="en-US" sz="2000" b="1" spc="-1" dirty="0">
                <a:solidFill>
                  <a:srgbClr val="FF0000"/>
                </a:solidFill>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rPr>
              <a:t>Design and develop </a:t>
            </a:r>
            <a:r>
              <a:rPr lang="en-US" sz="2000" b="1" spc="-1" dirty="0">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rPr>
              <a:t>a fully functional database capable of data processing and retrieval using industry recognized platform (MYSQL).</a:t>
            </a:r>
          </a:p>
        </p:txBody>
      </p:sp>
      <p:sp>
        <p:nvSpPr>
          <p:cNvPr id="3" name="TextBox 2">
            <a:extLst>
              <a:ext uri="{FF2B5EF4-FFF2-40B4-BE49-F238E27FC236}">
                <a16:creationId xmlns:a16="http://schemas.microsoft.com/office/drawing/2014/main" id="{D436E26E-10D1-425A-B1D0-ECA1F57EF611}"/>
              </a:ext>
            </a:extLst>
          </p:cNvPr>
          <p:cNvSpPr txBox="1"/>
          <p:nvPr/>
        </p:nvSpPr>
        <p:spPr>
          <a:xfrm>
            <a:off x="2286000" y="304800"/>
            <a:ext cx="7905750" cy="553998"/>
          </a:xfrm>
          <a:prstGeom prst="rect">
            <a:avLst/>
          </a:prstGeom>
          <a:noFill/>
        </p:spPr>
        <p:txBody>
          <a:bodyPr wrap="square" rtlCol="0">
            <a:spAutoFit/>
          </a:bodyPr>
          <a:lstStyle/>
          <a:p>
            <a:pPr algn="ctr"/>
            <a:r>
              <a:rPr lang="en-US" sz="3000" dirty="0">
                <a:solidFill>
                  <a:srgbClr val="002060"/>
                </a:solidFill>
                <a:effectLst>
                  <a:outerShdw blurRad="38100" dist="38100" dir="2700000" algn="tl">
                    <a:srgbClr val="000000">
                      <a:alpha val="43137"/>
                    </a:srgbClr>
                  </a:outerShdw>
                </a:effectLst>
                <a:latin typeface="MS PGothic" panose="020B0600070205080204" pitchFamily="34" charset="-128"/>
                <a:ea typeface="MS PGothic" panose="020B0600070205080204" pitchFamily="34" charset="-128"/>
              </a:rPr>
              <a:t>Main Objective </a:t>
            </a:r>
            <a:endParaRPr lang="fr-FR" sz="3000" dirty="0">
              <a:solidFill>
                <a:srgbClr val="002060"/>
              </a:solidFill>
              <a:effectLst>
                <a:outerShdw blurRad="38100" dist="38100" dir="2700000" algn="tl">
                  <a:srgbClr val="000000">
                    <a:alpha val="43137"/>
                  </a:srgbClr>
                </a:outerShdw>
              </a:effectLst>
              <a:latin typeface="MS PGothic" panose="020B0600070205080204" pitchFamily="34" charset="-128"/>
              <a:ea typeface="MS PGothic" panose="020B0600070205080204" pitchFamily="34" charset="-128"/>
            </a:endParaRPr>
          </a:p>
        </p:txBody>
      </p:sp>
      <p:sp>
        <p:nvSpPr>
          <p:cNvPr id="5" name="TextBox 4">
            <a:extLst>
              <a:ext uri="{FF2B5EF4-FFF2-40B4-BE49-F238E27FC236}">
                <a16:creationId xmlns:a16="http://schemas.microsoft.com/office/drawing/2014/main" id="{F5DB3155-DDA2-4E9E-9654-48C3E6E268AC}"/>
              </a:ext>
            </a:extLst>
          </p:cNvPr>
          <p:cNvSpPr txBox="1"/>
          <p:nvPr/>
        </p:nvSpPr>
        <p:spPr>
          <a:xfrm>
            <a:off x="1307870" y="3932950"/>
            <a:ext cx="10573788" cy="2462213"/>
          </a:xfrm>
          <a:prstGeom prst="rect">
            <a:avLst/>
          </a:prstGeom>
          <a:noFill/>
        </p:spPr>
        <p:txBody>
          <a:bodyPr wrap="square">
            <a:spAutoFit/>
          </a:bodyPr>
          <a:lstStyle/>
          <a:p>
            <a:r>
              <a:rPr lang="en-US" sz="2200" b="1" dirty="0">
                <a:solidFill>
                  <a:srgbClr val="0000FF"/>
                </a:solidFill>
                <a:effectLst>
                  <a:outerShdw blurRad="38100" dist="38100" dir="2700000" algn="tl">
                    <a:srgbClr val="000000">
                      <a:alpha val="43137"/>
                    </a:srgbClr>
                  </a:outerShdw>
                </a:effectLst>
                <a:latin typeface="Candara" panose="020E0502030303020204" pitchFamily="34" charset="0"/>
              </a:rPr>
              <a:t>Teams – already formed</a:t>
            </a:r>
          </a:p>
          <a:p>
            <a:endParaRPr lang="en-US" sz="2200" b="1" dirty="0">
              <a:solidFill>
                <a:srgbClr val="0000FF"/>
              </a:solidFill>
              <a:effectLst>
                <a:outerShdw blurRad="38100" dist="38100" dir="2700000" algn="tl">
                  <a:srgbClr val="000000">
                    <a:alpha val="43137"/>
                  </a:srgbClr>
                </a:outerShdw>
              </a:effectLst>
              <a:latin typeface="Candara" panose="020E0502030303020204" pitchFamily="34" charset="0"/>
            </a:endParaRPr>
          </a:p>
          <a:p>
            <a:pPr marL="343260" indent="-342900">
              <a:buClr>
                <a:srgbClr val="000000"/>
              </a:buClr>
              <a:buFont typeface="Arial" panose="020B0604020202020204" pitchFamily="34" charset="0"/>
              <a:buChar char="•"/>
            </a:pPr>
            <a:r>
              <a:rPr lang="en-GB" sz="2200" b="1" spc="-1" dirty="0">
                <a:solidFill>
                  <a:srgbClr val="FF0000"/>
                </a:solidFill>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rPr>
              <a:t>PROVIDE a suitable title for your presentation</a:t>
            </a:r>
          </a:p>
          <a:p>
            <a:pPr marL="343260" indent="-342900">
              <a:buClr>
                <a:srgbClr val="000000"/>
              </a:buClr>
              <a:buFont typeface="Arial" panose="020B0604020202020204" pitchFamily="34" charset="0"/>
              <a:buChar char="•"/>
            </a:pPr>
            <a:endParaRPr lang="en-GB" sz="2200" b="1" spc="-1" dirty="0">
              <a:solidFill>
                <a:srgbClr val="FF0000"/>
              </a:solidFill>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endParaRPr>
          </a:p>
          <a:p>
            <a:pPr marL="343260" indent="-342900">
              <a:buClr>
                <a:srgbClr val="000000"/>
              </a:buClr>
              <a:buFont typeface="Arial" panose="020B0604020202020204" pitchFamily="34" charset="0"/>
              <a:buChar char="•"/>
            </a:pPr>
            <a:r>
              <a:rPr lang="en-GB" sz="2200" b="1" spc="-1" dirty="0">
                <a:solidFill>
                  <a:srgbClr val="FF0000"/>
                </a:solidFill>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rPr>
              <a:t>Title page should have names of all team members</a:t>
            </a:r>
          </a:p>
          <a:p>
            <a:endParaRPr lang="en-US" sz="2200" b="1" dirty="0">
              <a:solidFill>
                <a:srgbClr val="0000FF"/>
              </a:solidFill>
              <a:effectLst>
                <a:outerShdw blurRad="38100" dist="38100" dir="2700000" algn="tl">
                  <a:srgbClr val="000000">
                    <a:alpha val="43137"/>
                  </a:srgbClr>
                </a:outerShdw>
              </a:effectLst>
              <a:latin typeface="Candara" panose="020E0502030303020204" pitchFamily="34" charset="0"/>
            </a:endParaRPr>
          </a:p>
          <a:p>
            <a:endParaRPr lang="fr-FR" sz="2200" b="1" dirty="0">
              <a:solidFill>
                <a:srgbClr val="0000FF"/>
              </a:solidFill>
              <a:effectLst>
                <a:outerShdw blurRad="38100" dist="38100" dir="2700000" algn="tl">
                  <a:srgbClr val="000000">
                    <a:alpha val="43137"/>
                  </a:srgbClr>
                </a:outerShdw>
              </a:effectLst>
              <a:latin typeface="Candara" panose="020E0502030303020204" pitchFamily="34" charset="0"/>
            </a:endParaRPr>
          </a:p>
        </p:txBody>
      </p:sp>
    </p:spTree>
    <p:extLst>
      <p:ext uri="{BB962C8B-B14F-4D97-AF65-F5344CB8AC3E}">
        <p14:creationId xmlns:p14="http://schemas.microsoft.com/office/powerpoint/2010/main" val="7470000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 name="CustomShape 1"/>
          <p:cNvSpPr/>
          <p:nvPr/>
        </p:nvSpPr>
        <p:spPr>
          <a:xfrm>
            <a:off x="317887" y="1045192"/>
            <a:ext cx="11752984" cy="5812808"/>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lIns="90000" tIns="46800" rIns="90000" bIns="46800"/>
          <a:lstStyle/>
          <a:p>
            <a:pPr marL="343260" indent="-342900">
              <a:buClr>
                <a:srgbClr val="000000"/>
              </a:buClr>
              <a:buFont typeface="Arial" panose="020B0604020202020204" pitchFamily="34" charset="0"/>
              <a:buChar char="•"/>
            </a:pPr>
            <a:r>
              <a:rPr lang="en-GB" sz="2200" b="1" spc="-1" dirty="0">
                <a:solidFill>
                  <a:srgbClr val="0000FF"/>
                </a:solidFill>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rPr>
              <a:t>Present YOUR project and ppt on </a:t>
            </a:r>
            <a:r>
              <a:rPr lang="en-GB" sz="2200" b="1" spc="-1" dirty="0">
                <a:solidFill>
                  <a:srgbClr val="0000FF"/>
                </a:solidFill>
                <a:effectLst>
                  <a:outerShdw blurRad="38100" dist="38100" dir="2700000" algn="tl">
                    <a:srgbClr val="000000">
                      <a:alpha val="43137"/>
                    </a:srgbClr>
                  </a:outerShdw>
                </a:effectLst>
                <a:highlight>
                  <a:srgbClr val="FFFF00"/>
                </a:highlight>
                <a:uFill>
                  <a:solidFill>
                    <a:srgbClr val="FFFFFF"/>
                  </a:solidFill>
                </a:uFill>
                <a:latin typeface="MS PGothic" panose="020B0600070205080204" pitchFamily="34" charset="-128"/>
                <a:ea typeface="MS PGothic" panose="020B0600070205080204" pitchFamily="34" charset="-128"/>
              </a:rPr>
              <a:t>16 October 2024</a:t>
            </a:r>
          </a:p>
          <a:p>
            <a:pPr marL="343260" indent="-342900">
              <a:buClr>
                <a:srgbClr val="000000"/>
              </a:buClr>
              <a:buFont typeface="Arial" panose="020B0604020202020204" pitchFamily="34" charset="0"/>
              <a:buChar char="•"/>
            </a:pPr>
            <a:endParaRPr lang="en-GB" sz="2200" b="1" spc="-1" dirty="0">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endParaRPr>
          </a:p>
          <a:p>
            <a:pPr marL="343260" indent="-342900">
              <a:buClr>
                <a:srgbClr val="000000"/>
              </a:buClr>
              <a:buFont typeface="Arial" panose="020B0604020202020204" pitchFamily="34" charset="0"/>
              <a:buChar char="•"/>
            </a:pPr>
            <a:r>
              <a:rPr lang="en-GB" sz="2200" b="1" spc="-1" dirty="0">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rPr>
              <a:t>The order of presentation will be notified in advance</a:t>
            </a:r>
          </a:p>
          <a:p>
            <a:pPr marL="343260" indent="-342900">
              <a:buClr>
                <a:srgbClr val="000000"/>
              </a:buClr>
              <a:buFont typeface="Arial" panose="020B0604020202020204" pitchFamily="34" charset="0"/>
              <a:buChar char="•"/>
            </a:pPr>
            <a:endParaRPr lang="en-GB" sz="2200" b="1" spc="-1" dirty="0">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endParaRPr>
          </a:p>
          <a:p>
            <a:pPr marL="343260" indent="-342900">
              <a:buClr>
                <a:srgbClr val="000000"/>
              </a:buClr>
              <a:buFont typeface="Arial" panose="020B0604020202020204" pitchFamily="34" charset="0"/>
              <a:buChar char="•"/>
            </a:pPr>
            <a:r>
              <a:rPr lang="en-GB" sz="2200" b="1" spc="-1" dirty="0">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rPr>
              <a:t>Each team will have </a:t>
            </a:r>
            <a:r>
              <a:rPr lang="en-GB" sz="2200" b="1" spc="-1" dirty="0">
                <a:effectLst>
                  <a:outerShdw blurRad="38100" dist="38100" dir="2700000" algn="tl">
                    <a:srgbClr val="000000">
                      <a:alpha val="43137"/>
                    </a:srgbClr>
                  </a:outerShdw>
                </a:effectLst>
                <a:highlight>
                  <a:srgbClr val="FFFF00"/>
                </a:highlight>
                <a:uFill>
                  <a:solidFill>
                    <a:srgbClr val="FFFFFF"/>
                  </a:solidFill>
                </a:uFill>
                <a:latin typeface="MS PGothic" panose="020B0600070205080204" pitchFamily="34" charset="-128"/>
                <a:ea typeface="MS PGothic" panose="020B0600070205080204" pitchFamily="34" charset="-128"/>
              </a:rPr>
              <a:t>10 minutes </a:t>
            </a:r>
            <a:r>
              <a:rPr lang="en-GB" sz="2200" b="1" spc="-1" dirty="0">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rPr>
              <a:t>to present </a:t>
            </a:r>
          </a:p>
          <a:p>
            <a:pPr marL="343260" indent="-342900">
              <a:buClr>
                <a:srgbClr val="000000"/>
              </a:buClr>
              <a:buFont typeface="Arial" panose="020B0604020202020204" pitchFamily="34" charset="0"/>
              <a:buChar char="•"/>
            </a:pPr>
            <a:endParaRPr lang="en-GB" sz="2200" b="1" spc="-1" dirty="0">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endParaRPr>
          </a:p>
          <a:p>
            <a:pPr marL="343260" indent="-342900">
              <a:buClr>
                <a:srgbClr val="000000"/>
              </a:buClr>
              <a:buFont typeface="Arial" panose="020B0604020202020204" pitchFamily="34" charset="0"/>
              <a:buChar char="•"/>
            </a:pPr>
            <a:r>
              <a:rPr lang="en-GB" sz="2200" b="1" spc="-1" dirty="0">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rPr>
              <a:t>All team members must present </a:t>
            </a:r>
          </a:p>
          <a:p>
            <a:pPr marL="343260" indent="-342900">
              <a:buClr>
                <a:srgbClr val="000000"/>
              </a:buClr>
              <a:buFont typeface="Arial" panose="020B0604020202020204" pitchFamily="34" charset="0"/>
              <a:buChar char="•"/>
            </a:pPr>
            <a:endParaRPr lang="en-GB" sz="2200" b="1" spc="-1" dirty="0">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endParaRPr>
          </a:p>
          <a:p>
            <a:pPr marL="343260" indent="-342900">
              <a:buClr>
                <a:srgbClr val="000000"/>
              </a:buClr>
              <a:buFont typeface="Arial" panose="020B0604020202020204" pitchFamily="34" charset="0"/>
              <a:buChar char="•"/>
            </a:pPr>
            <a:r>
              <a:rPr lang="en-GB" sz="2200" b="1" spc="-1" dirty="0">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rPr>
              <a:t>Presentation will be followed by Q and A</a:t>
            </a:r>
          </a:p>
          <a:p>
            <a:pPr marL="360">
              <a:buClr>
                <a:srgbClr val="000000"/>
              </a:buClr>
            </a:pPr>
            <a:endParaRPr lang="en-GB" sz="2200" b="1" spc="-1" dirty="0">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endParaRPr>
          </a:p>
          <a:p>
            <a:pPr marL="360">
              <a:buClr>
                <a:srgbClr val="000000"/>
              </a:buClr>
            </a:pPr>
            <a:endParaRPr lang="en-GB" sz="2200" b="1" spc="-1" dirty="0">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endParaRPr>
          </a:p>
          <a:p>
            <a:pPr marL="800460" lvl="1" indent="-342900">
              <a:buClr>
                <a:srgbClr val="000000"/>
              </a:buClr>
              <a:buFont typeface="Arial" panose="020B0604020202020204" pitchFamily="34" charset="0"/>
              <a:buChar char="•"/>
            </a:pPr>
            <a:endParaRPr lang="en-GB" sz="2200" b="1" spc="-1" dirty="0">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endParaRPr>
          </a:p>
          <a:p>
            <a:pPr marL="360">
              <a:buClr>
                <a:srgbClr val="000000"/>
              </a:buClr>
            </a:pPr>
            <a:endParaRPr lang="en-GB" sz="2200" b="1" spc="-1" dirty="0">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endParaRPr>
          </a:p>
        </p:txBody>
      </p:sp>
      <p:sp>
        <p:nvSpPr>
          <p:cNvPr id="387" name="TextShape 2"/>
          <p:cNvSpPr txBox="1"/>
          <p:nvPr/>
        </p:nvSpPr>
        <p:spPr>
          <a:xfrm>
            <a:off x="2411499" y="217440"/>
            <a:ext cx="7565760" cy="510840"/>
          </a:xfrm>
          <a:prstGeom prst="rect">
            <a:avLst/>
          </a:prstGeom>
          <a:noFill/>
          <a:ln>
            <a:noFill/>
          </a:ln>
        </p:spPr>
        <p:txBody>
          <a:bodyPr lIns="0" tIns="0" rIns="0" bIns="0"/>
          <a:lstStyle/>
          <a:p>
            <a:pPr algn="ctr">
              <a:lnSpc>
                <a:spcPct val="100000"/>
              </a:lnSpc>
            </a:pPr>
            <a:r>
              <a:rPr lang="en-US" sz="3000" b="1" spc="-1" dirty="0">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rPr>
              <a:t>Presentation</a:t>
            </a:r>
          </a:p>
        </p:txBody>
      </p:sp>
    </p:spTree>
    <p:extLst>
      <p:ext uri="{BB962C8B-B14F-4D97-AF65-F5344CB8AC3E}">
        <p14:creationId xmlns:p14="http://schemas.microsoft.com/office/powerpoint/2010/main" val="135875150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 name="CustomShape 1"/>
          <p:cNvSpPr/>
          <p:nvPr/>
        </p:nvSpPr>
        <p:spPr>
          <a:xfrm>
            <a:off x="317887" y="1045192"/>
            <a:ext cx="11752984" cy="5812808"/>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lIns="90000" tIns="46800" rIns="90000" bIns="46800"/>
          <a:lstStyle/>
          <a:p>
            <a:pPr marL="360">
              <a:buClr>
                <a:srgbClr val="000000"/>
              </a:buClr>
            </a:pPr>
            <a:r>
              <a:rPr lang="en-GB" sz="2200" b="1" spc="-1" dirty="0">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rPr>
              <a:t>Upload </a:t>
            </a:r>
            <a:r>
              <a:rPr lang="en-GB" sz="2200" b="1" spc="-1" dirty="0">
                <a:solidFill>
                  <a:srgbClr val="0000FF"/>
                </a:solidFill>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rPr>
              <a:t>single zipped folder </a:t>
            </a:r>
            <a:r>
              <a:rPr lang="en-GB" sz="2200" b="1" spc="-1" dirty="0">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rPr>
              <a:t>having the following files to </a:t>
            </a:r>
            <a:r>
              <a:rPr lang="en-GB" sz="2200" b="1" spc="-1" dirty="0">
                <a:effectLst>
                  <a:outerShdw blurRad="38100" dist="38100" dir="2700000" algn="tl">
                    <a:srgbClr val="000000">
                      <a:alpha val="43137"/>
                    </a:srgbClr>
                  </a:outerShdw>
                </a:effectLst>
                <a:highlight>
                  <a:srgbClr val="FFFF00"/>
                </a:highlight>
                <a:uFill>
                  <a:solidFill>
                    <a:srgbClr val="FFFFFF"/>
                  </a:solidFill>
                </a:uFill>
                <a:latin typeface="MS PGothic" panose="020B0600070205080204" pitchFamily="34" charset="-128"/>
                <a:ea typeface="MS PGothic" panose="020B0600070205080204" pitchFamily="34" charset="-128"/>
              </a:rPr>
              <a:t>CAMPUS MOODLE</a:t>
            </a:r>
          </a:p>
          <a:p>
            <a:pPr marL="360">
              <a:buClr>
                <a:srgbClr val="000000"/>
              </a:buClr>
            </a:pPr>
            <a:endParaRPr lang="en-GB" sz="2200" b="1" spc="-1" dirty="0">
              <a:solidFill>
                <a:srgbClr val="0000FF"/>
              </a:solidFill>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endParaRPr>
          </a:p>
          <a:p>
            <a:pPr marL="343260" indent="-342900">
              <a:buClr>
                <a:srgbClr val="000000"/>
              </a:buClr>
              <a:buFont typeface="Arial" panose="020B0604020202020204" pitchFamily="34" charset="0"/>
              <a:buChar char="•"/>
            </a:pPr>
            <a:r>
              <a:rPr lang="en-GB" sz="2200" b="1" spc="-1" dirty="0">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rPr>
              <a:t>queryDB1.sql</a:t>
            </a:r>
          </a:p>
          <a:p>
            <a:pPr marL="343260" indent="-342900">
              <a:buClr>
                <a:srgbClr val="000000"/>
              </a:buClr>
              <a:buFont typeface="Arial" panose="020B0604020202020204" pitchFamily="34" charset="0"/>
              <a:buChar char="•"/>
            </a:pPr>
            <a:r>
              <a:rPr lang="en-GB" sz="2200" b="1" spc="-1" dirty="0">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rPr>
              <a:t>queryDB2.sql </a:t>
            </a:r>
          </a:p>
          <a:p>
            <a:pPr marL="343260" indent="-342900">
              <a:buClr>
                <a:srgbClr val="000000"/>
              </a:buClr>
              <a:buFont typeface="Arial" panose="020B0604020202020204" pitchFamily="34" charset="0"/>
              <a:buChar char="•"/>
            </a:pPr>
            <a:r>
              <a:rPr lang="en-GB" sz="2200" b="1" spc="-1" dirty="0">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rPr>
              <a:t>queryDB3.sql </a:t>
            </a:r>
          </a:p>
          <a:p>
            <a:pPr marL="343260" indent="-342900">
              <a:buClr>
                <a:srgbClr val="000000"/>
              </a:buClr>
              <a:buFont typeface="Arial" panose="020B0604020202020204" pitchFamily="34" charset="0"/>
              <a:buChar char="•"/>
            </a:pPr>
            <a:r>
              <a:rPr lang="en-GB" sz="2200" b="1" spc="-1" dirty="0">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rPr>
              <a:t>Dataset used for queryDB3.sql</a:t>
            </a:r>
          </a:p>
          <a:p>
            <a:pPr marL="343260" indent="-342900">
              <a:buClr>
                <a:srgbClr val="000000"/>
              </a:buClr>
              <a:buFont typeface="Arial" panose="020B0604020202020204" pitchFamily="34" charset="0"/>
              <a:buChar char="•"/>
            </a:pPr>
            <a:r>
              <a:rPr lang="en-GB" sz="2200" b="1" spc="-1" dirty="0">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rPr>
              <a:t>Your PPT</a:t>
            </a:r>
          </a:p>
          <a:p>
            <a:pPr marL="343260" indent="-342900">
              <a:buClr>
                <a:srgbClr val="000000"/>
              </a:buClr>
              <a:buFont typeface="Arial" panose="020B0604020202020204" pitchFamily="34" charset="0"/>
              <a:buChar char="•"/>
            </a:pPr>
            <a:endParaRPr lang="en-GB" sz="2200" b="1" spc="-1" dirty="0">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endParaRPr>
          </a:p>
          <a:p>
            <a:pPr marL="343260" indent="-342900">
              <a:buClr>
                <a:srgbClr val="000000"/>
              </a:buClr>
              <a:buFont typeface="Arial" panose="020B0604020202020204" pitchFamily="34" charset="0"/>
              <a:buChar char="•"/>
            </a:pPr>
            <a:endParaRPr lang="en-GB" sz="2200" b="1" spc="-1" dirty="0">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endParaRPr>
          </a:p>
          <a:p>
            <a:pPr marL="457560" lvl="1">
              <a:buClr>
                <a:srgbClr val="000000"/>
              </a:buClr>
            </a:pPr>
            <a:r>
              <a:rPr lang="en-GB" sz="2200" b="1" spc="-1" dirty="0">
                <a:solidFill>
                  <a:srgbClr val="FF0000"/>
                </a:solidFill>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rPr>
              <a:t>Deadline: 16 October 2024 [before the presentation]</a:t>
            </a:r>
          </a:p>
          <a:p>
            <a:pPr marL="343260" indent="-342900">
              <a:buClr>
                <a:srgbClr val="000000"/>
              </a:buClr>
              <a:buFont typeface="Arial" panose="020B0604020202020204" pitchFamily="34" charset="0"/>
              <a:buChar char="•"/>
            </a:pPr>
            <a:endParaRPr lang="en-GB" sz="2200" b="1" spc="-1" dirty="0">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endParaRPr>
          </a:p>
          <a:p>
            <a:pPr marL="343260" indent="-342900">
              <a:buClr>
                <a:srgbClr val="000000"/>
              </a:buClr>
              <a:buFont typeface="Arial" panose="020B0604020202020204" pitchFamily="34" charset="0"/>
              <a:buChar char="•"/>
            </a:pPr>
            <a:endParaRPr lang="en-GB" sz="2200" b="1" spc="-1" dirty="0">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endParaRPr>
          </a:p>
          <a:p>
            <a:pPr marL="360">
              <a:buClr>
                <a:srgbClr val="000000"/>
              </a:buClr>
            </a:pPr>
            <a:endParaRPr lang="en-GB" sz="2200" b="1" spc="-1" dirty="0">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endParaRPr>
          </a:p>
          <a:p>
            <a:pPr marL="360">
              <a:buClr>
                <a:srgbClr val="000000"/>
              </a:buClr>
            </a:pPr>
            <a:endParaRPr lang="en-GB" sz="2200" b="1" spc="-1" dirty="0">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endParaRPr>
          </a:p>
          <a:p>
            <a:pPr marL="800460" lvl="1" indent="-342900">
              <a:buClr>
                <a:srgbClr val="000000"/>
              </a:buClr>
              <a:buFont typeface="Arial" panose="020B0604020202020204" pitchFamily="34" charset="0"/>
              <a:buChar char="•"/>
            </a:pPr>
            <a:endParaRPr lang="en-GB" sz="2200" b="1" spc="-1" dirty="0">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endParaRPr>
          </a:p>
          <a:p>
            <a:pPr marL="360">
              <a:buClr>
                <a:srgbClr val="000000"/>
              </a:buClr>
            </a:pPr>
            <a:endParaRPr lang="en-GB" sz="2200" b="1" spc="-1" dirty="0">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endParaRPr>
          </a:p>
        </p:txBody>
      </p:sp>
      <p:sp>
        <p:nvSpPr>
          <p:cNvPr id="387" name="TextShape 2"/>
          <p:cNvSpPr txBox="1"/>
          <p:nvPr/>
        </p:nvSpPr>
        <p:spPr>
          <a:xfrm>
            <a:off x="2411499" y="217440"/>
            <a:ext cx="7565760" cy="510840"/>
          </a:xfrm>
          <a:prstGeom prst="rect">
            <a:avLst/>
          </a:prstGeom>
          <a:noFill/>
          <a:ln>
            <a:noFill/>
          </a:ln>
        </p:spPr>
        <p:txBody>
          <a:bodyPr lIns="0" tIns="0" rIns="0" bIns="0"/>
          <a:lstStyle/>
          <a:p>
            <a:pPr algn="ctr">
              <a:lnSpc>
                <a:spcPct val="100000"/>
              </a:lnSpc>
            </a:pPr>
            <a:r>
              <a:rPr lang="en-US" sz="3000" b="1" spc="-1" dirty="0">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rPr>
              <a:t>Submission Checklist</a:t>
            </a:r>
          </a:p>
        </p:txBody>
      </p:sp>
    </p:spTree>
    <p:extLst>
      <p:ext uri="{BB962C8B-B14F-4D97-AF65-F5344CB8AC3E}">
        <p14:creationId xmlns:p14="http://schemas.microsoft.com/office/powerpoint/2010/main" val="399761319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 name="TextShape 2"/>
          <p:cNvSpPr txBox="1"/>
          <p:nvPr/>
        </p:nvSpPr>
        <p:spPr>
          <a:xfrm>
            <a:off x="2411499" y="0"/>
            <a:ext cx="7565760" cy="510840"/>
          </a:xfrm>
          <a:prstGeom prst="rect">
            <a:avLst/>
          </a:prstGeom>
          <a:noFill/>
          <a:ln>
            <a:noFill/>
          </a:ln>
        </p:spPr>
        <p:txBody>
          <a:bodyPr lIns="0" tIns="0" rIns="0" bIns="0"/>
          <a:lstStyle/>
          <a:p>
            <a:pPr algn="ctr">
              <a:lnSpc>
                <a:spcPct val="100000"/>
              </a:lnSpc>
            </a:pPr>
            <a:r>
              <a:rPr lang="en-US" sz="3000" b="1" spc="-1" dirty="0">
                <a:uFill>
                  <a:solidFill>
                    <a:srgbClr val="FFFFFF"/>
                  </a:solidFill>
                </a:uFill>
                <a:latin typeface="MS PGothic" panose="020B0600070205080204" pitchFamily="34" charset="-128"/>
                <a:ea typeface="MS PGothic" panose="020B0600070205080204" pitchFamily="34" charset="-128"/>
              </a:rPr>
              <a:t>Grading Criteria </a:t>
            </a:r>
          </a:p>
        </p:txBody>
      </p:sp>
      <p:graphicFrame>
        <p:nvGraphicFramePr>
          <p:cNvPr id="2" name="Table 2">
            <a:extLst>
              <a:ext uri="{FF2B5EF4-FFF2-40B4-BE49-F238E27FC236}">
                <a16:creationId xmlns:a16="http://schemas.microsoft.com/office/drawing/2014/main" id="{88B1BCF3-EE4F-4C87-9B9E-B337CC6EF6AA}"/>
              </a:ext>
            </a:extLst>
          </p:cNvPr>
          <p:cNvGraphicFramePr>
            <a:graphicFrameLocks noGrp="1"/>
          </p:cNvGraphicFramePr>
          <p:nvPr>
            <p:extLst>
              <p:ext uri="{D42A27DB-BD31-4B8C-83A1-F6EECF244321}">
                <p14:modId xmlns:p14="http://schemas.microsoft.com/office/powerpoint/2010/main" val="3878979983"/>
              </p:ext>
            </p:extLst>
          </p:nvPr>
        </p:nvGraphicFramePr>
        <p:xfrm>
          <a:off x="566738" y="571801"/>
          <a:ext cx="11058524" cy="5821680"/>
        </p:xfrm>
        <a:graphic>
          <a:graphicData uri="http://schemas.openxmlformats.org/drawingml/2006/table">
            <a:tbl>
              <a:tblPr firstRow="1" bandRow="1">
                <a:tableStyleId>{073A0DAA-6AF3-43AB-8588-CEC1D06C72B9}</a:tableStyleId>
              </a:tblPr>
              <a:tblGrid>
                <a:gridCol w="8524874">
                  <a:extLst>
                    <a:ext uri="{9D8B030D-6E8A-4147-A177-3AD203B41FA5}">
                      <a16:colId xmlns:a16="http://schemas.microsoft.com/office/drawing/2014/main" val="2244368033"/>
                    </a:ext>
                  </a:extLst>
                </a:gridCol>
                <a:gridCol w="2533650">
                  <a:extLst>
                    <a:ext uri="{9D8B030D-6E8A-4147-A177-3AD203B41FA5}">
                      <a16:colId xmlns:a16="http://schemas.microsoft.com/office/drawing/2014/main" val="2515694140"/>
                    </a:ext>
                  </a:extLst>
                </a:gridCol>
              </a:tblGrid>
              <a:tr h="370840">
                <a:tc>
                  <a:txBody>
                    <a:bodyPr/>
                    <a:lstStyle/>
                    <a:p>
                      <a:r>
                        <a:rPr lang="en-US" sz="2000" b="1" dirty="0">
                          <a:effectLst>
                            <a:outerShdw blurRad="38100" dist="38100" dir="2700000" algn="tl">
                              <a:srgbClr val="000000">
                                <a:alpha val="43137"/>
                              </a:srgbClr>
                            </a:outerShdw>
                          </a:effectLst>
                          <a:latin typeface="MS PGothic" panose="020B0600070205080204" pitchFamily="34" charset="-128"/>
                          <a:ea typeface="MS PGothic" panose="020B0600070205080204" pitchFamily="34" charset="-128"/>
                        </a:rPr>
                        <a:t>Grading Dimension</a:t>
                      </a:r>
                    </a:p>
                  </a:txBody>
                  <a:tcPr/>
                </a:tc>
                <a:tc>
                  <a:txBody>
                    <a:bodyPr/>
                    <a:lstStyle/>
                    <a:p>
                      <a:r>
                        <a:rPr lang="en-US" sz="2000" b="1" dirty="0">
                          <a:effectLst>
                            <a:outerShdw blurRad="38100" dist="38100" dir="2700000" algn="tl">
                              <a:srgbClr val="000000">
                                <a:alpha val="43137"/>
                              </a:srgbClr>
                            </a:outerShdw>
                          </a:effectLst>
                          <a:latin typeface="MS PGothic" panose="020B0600070205080204" pitchFamily="34" charset="-128"/>
                          <a:ea typeface="MS PGothic" panose="020B0600070205080204" pitchFamily="34" charset="-128"/>
                        </a:rPr>
                        <a:t>Marks Allocated</a:t>
                      </a:r>
                    </a:p>
                  </a:txBody>
                  <a:tcPr/>
                </a:tc>
                <a:extLst>
                  <a:ext uri="{0D108BD9-81ED-4DB2-BD59-A6C34878D82A}">
                    <a16:rowId xmlns:a16="http://schemas.microsoft.com/office/drawing/2014/main" val="2207476836"/>
                  </a:ext>
                </a:extLst>
              </a:tr>
              <a:tr h="370840">
                <a:tc>
                  <a:txBody>
                    <a:bodyPr/>
                    <a:lstStyle/>
                    <a:p>
                      <a:r>
                        <a:rPr lang="en-US" sz="2000" b="1" dirty="0">
                          <a:solidFill>
                            <a:srgbClr val="0000FF"/>
                          </a:solidFill>
                          <a:effectLst>
                            <a:outerShdw blurRad="38100" dist="38100" dir="2700000" algn="tl">
                              <a:srgbClr val="000000">
                                <a:alpha val="43137"/>
                              </a:srgbClr>
                            </a:outerShdw>
                          </a:effectLst>
                          <a:latin typeface="MS PGothic" panose="020B0600070205080204" pitchFamily="34" charset="-128"/>
                          <a:ea typeface="MS PGothic" panose="020B0600070205080204" pitchFamily="34" charset="-128"/>
                        </a:rPr>
                        <a:t>Quality and importance of queries</a:t>
                      </a:r>
                      <a:r>
                        <a:rPr lang="en-US" sz="2000" b="1" dirty="0">
                          <a:solidFill>
                            <a:schemeClr val="tx1"/>
                          </a:solidFill>
                          <a:effectLst>
                            <a:outerShdw blurRad="38100" dist="38100" dir="2700000" algn="tl">
                              <a:srgbClr val="000000">
                                <a:alpha val="43137"/>
                              </a:srgbClr>
                            </a:outerShdw>
                          </a:effectLst>
                          <a:latin typeface="MS PGothic" panose="020B0600070205080204" pitchFamily="34" charset="-128"/>
                          <a:ea typeface="MS PGothic" panose="020B0600070205080204" pitchFamily="34" charset="-128"/>
                        </a:rPr>
                        <a:t>, i.e., ability to form meaningful and purposeful queries from a given dataset (for e.g., using operators in selected queries  beyond the ones taught in the session, further extending knowledge)</a:t>
                      </a:r>
                    </a:p>
                  </a:txBody>
                  <a:tcPr/>
                </a:tc>
                <a:tc>
                  <a:txBody>
                    <a:bodyPr/>
                    <a:lstStyle/>
                    <a:p>
                      <a:r>
                        <a:rPr lang="en-US" sz="1700" b="1" dirty="0">
                          <a:effectLst>
                            <a:outerShdw blurRad="38100" dist="38100" dir="2700000" algn="tl">
                              <a:srgbClr val="000000">
                                <a:alpha val="43137"/>
                              </a:srgbClr>
                            </a:outerShdw>
                          </a:effectLst>
                          <a:latin typeface="MS PGothic" panose="020B0600070205080204" pitchFamily="34" charset="-128"/>
                          <a:ea typeface="MS PGothic" panose="020B0600070205080204" pitchFamily="34" charset="-128"/>
                        </a:rPr>
                        <a:t>15</a:t>
                      </a:r>
                    </a:p>
                  </a:txBody>
                  <a:tcPr/>
                </a:tc>
                <a:extLst>
                  <a:ext uri="{0D108BD9-81ED-4DB2-BD59-A6C34878D82A}">
                    <a16:rowId xmlns:a16="http://schemas.microsoft.com/office/drawing/2014/main" val="3042027369"/>
                  </a:ext>
                </a:extLst>
              </a:tr>
              <a:tr h="370840">
                <a:tc>
                  <a:txBody>
                    <a:bodyPr/>
                    <a:lstStyle/>
                    <a:p>
                      <a:r>
                        <a:rPr lang="en-US" sz="2000" b="1" dirty="0">
                          <a:solidFill>
                            <a:srgbClr val="0000FF"/>
                          </a:solidFill>
                          <a:effectLst>
                            <a:outerShdw blurRad="38100" dist="38100" dir="2700000" algn="tl">
                              <a:srgbClr val="000000">
                                <a:alpha val="43137"/>
                              </a:srgbClr>
                            </a:outerShdw>
                          </a:effectLst>
                          <a:latin typeface="MS PGothic" panose="020B0600070205080204" pitchFamily="34" charset="-128"/>
                          <a:ea typeface="MS PGothic" panose="020B0600070205080204" pitchFamily="34" charset="-128"/>
                        </a:rPr>
                        <a:t>Queries are non-trivial </a:t>
                      </a:r>
                      <a:r>
                        <a:rPr lang="en-US" sz="2000" b="1" dirty="0">
                          <a:solidFill>
                            <a:schemeClr val="tx1"/>
                          </a:solidFill>
                          <a:effectLst>
                            <a:outerShdw blurRad="38100" dist="38100" dir="2700000" algn="tl">
                              <a:srgbClr val="000000">
                                <a:alpha val="43137"/>
                              </a:srgbClr>
                            </a:outerShdw>
                          </a:effectLst>
                          <a:latin typeface="MS PGothic" panose="020B0600070205080204" pitchFamily="34" charset="-128"/>
                          <a:ea typeface="MS PGothic" panose="020B0600070205080204" pitchFamily="34" charset="-128"/>
                        </a:rPr>
                        <a:t>(i.e., </a:t>
                      </a:r>
                      <a:r>
                        <a:rPr lang="en-US" sz="2000" b="1" dirty="0">
                          <a:solidFill>
                            <a:srgbClr val="0000FF"/>
                          </a:solidFill>
                          <a:effectLst>
                            <a:outerShdw blurRad="38100" dist="38100" dir="2700000" algn="tl">
                              <a:srgbClr val="000000">
                                <a:alpha val="43137"/>
                              </a:srgbClr>
                            </a:outerShdw>
                          </a:effectLst>
                          <a:latin typeface="MS PGothic" panose="020B0600070205080204" pitchFamily="34" charset="-128"/>
                          <a:ea typeface="MS PGothic" panose="020B0600070205080204" pitchFamily="34" charset="-128"/>
                        </a:rPr>
                        <a:t>complex</a:t>
                      </a:r>
                      <a:r>
                        <a:rPr lang="en-US" sz="2000" b="1" dirty="0">
                          <a:solidFill>
                            <a:schemeClr val="tx1"/>
                          </a:solidFill>
                          <a:effectLst>
                            <a:outerShdw blurRad="38100" dist="38100" dir="2700000" algn="tl">
                              <a:srgbClr val="000000">
                                <a:alpha val="43137"/>
                              </a:srgbClr>
                            </a:outerShdw>
                          </a:effectLst>
                          <a:latin typeface="MS PGothic" panose="020B0600070205080204" pitchFamily="34" charset="-128"/>
                          <a:ea typeface="MS PGothic" panose="020B0600070205080204" pitchFamily="34" charset="-128"/>
                        </a:rPr>
                        <a:t> and demonstrating advance knowledge). ability to form meaningful and purposeful queries from a given dataset that will help in formulating recommendations</a:t>
                      </a:r>
                    </a:p>
                  </a:txBody>
                  <a:tcPr/>
                </a:tc>
                <a:tc>
                  <a:txBody>
                    <a:bodyPr/>
                    <a:lstStyle/>
                    <a:p>
                      <a:r>
                        <a:rPr lang="en-US" sz="1700" b="1" dirty="0">
                          <a:effectLst>
                            <a:outerShdw blurRad="38100" dist="38100" dir="2700000" algn="tl">
                              <a:srgbClr val="000000">
                                <a:alpha val="43137"/>
                              </a:srgbClr>
                            </a:outerShdw>
                          </a:effectLst>
                          <a:latin typeface="MS PGothic" panose="020B0600070205080204" pitchFamily="34" charset="-128"/>
                          <a:ea typeface="MS PGothic" panose="020B0600070205080204" pitchFamily="34" charset="-128"/>
                        </a:rPr>
                        <a:t>10</a:t>
                      </a:r>
                    </a:p>
                  </a:txBody>
                  <a:tcPr/>
                </a:tc>
                <a:extLst>
                  <a:ext uri="{0D108BD9-81ED-4DB2-BD59-A6C34878D82A}">
                    <a16:rowId xmlns:a16="http://schemas.microsoft.com/office/drawing/2014/main" val="154362843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dirty="0">
                          <a:solidFill>
                            <a:srgbClr val="0000FF"/>
                          </a:solidFill>
                          <a:effectLst>
                            <a:outerShdw blurRad="38100" dist="38100" dir="2700000" algn="tl">
                              <a:srgbClr val="000000">
                                <a:alpha val="43137"/>
                              </a:srgbClr>
                            </a:outerShdw>
                          </a:effectLst>
                          <a:latin typeface="MS PGothic" panose="020B0600070205080204" pitchFamily="34" charset="-128"/>
                          <a:ea typeface="MS PGothic" panose="020B0600070205080204" pitchFamily="34" charset="-128"/>
                        </a:rPr>
                        <a:t>Quality of articulation during presentation </a:t>
                      </a:r>
                      <a:r>
                        <a:rPr lang="en-US" sz="2000" b="1" dirty="0">
                          <a:solidFill>
                            <a:schemeClr val="tx1"/>
                          </a:solidFill>
                          <a:effectLst>
                            <a:outerShdw blurRad="38100" dist="38100" dir="2700000" algn="tl">
                              <a:srgbClr val="000000">
                                <a:alpha val="43137"/>
                              </a:srgbClr>
                            </a:outerShdw>
                          </a:effectLst>
                          <a:latin typeface="MS PGothic" panose="020B0600070205080204" pitchFamily="34" charset="-128"/>
                          <a:ea typeface="MS PGothic" panose="020B0600070205080204" pitchFamily="34" charset="-128"/>
                        </a:rPr>
                        <a:t>[ability to present as a team and showing individual contributions, and reflections that we all can learn from/ aligned to career aspirations etc.]</a:t>
                      </a:r>
                    </a:p>
                  </a:txBody>
                  <a:tcPr/>
                </a:tc>
                <a:tc>
                  <a:txBody>
                    <a:bodyPr/>
                    <a:lstStyle/>
                    <a:p>
                      <a:r>
                        <a:rPr lang="en-US" sz="1700" b="1" dirty="0">
                          <a:effectLst>
                            <a:outerShdw blurRad="38100" dist="38100" dir="2700000" algn="tl">
                              <a:srgbClr val="000000">
                                <a:alpha val="43137"/>
                              </a:srgbClr>
                            </a:outerShdw>
                          </a:effectLst>
                          <a:latin typeface="MS PGothic" panose="020B0600070205080204" pitchFamily="34" charset="-128"/>
                          <a:ea typeface="MS PGothic" panose="020B0600070205080204" pitchFamily="34" charset="-128"/>
                        </a:rPr>
                        <a:t>10</a:t>
                      </a:r>
                    </a:p>
                  </a:txBody>
                  <a:tcPr/>
                </a:tc>
                <a:extLst>
                  <a:ext uri="{0D108BD9-81ED-4DB2-BD59-A6C34878D82A}">
                    <a16:rowId xmlns:a16="http://schemas.microsoft.com/office/drawing/2014/main" val="320079954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dirty="0">
                          <a:solidFill>
                            <a:srgbClr val="0000FF"/>
                          </a:solidFill>
                          <a:effectLst>
                            <a:outerShdw blurRad="38100" dist="38100" dir="2700000" algn="tl">
                              <a:srgbClr val="000000">
                                <a:alpha val="43137"/>
                              </a:srgbClr>
                            </a:outerShdw>
                          </a:effectLst>
                          <a:latin typeface="MS PGothic" panose="020B0600070205080204" pitchFamily="34" charset="-128"/>
                          <a:ea typeface="MS PGothic" panose="020B0600070205080204" pitchFamily="34" charset="-128"/>
                        </a:rPr>
                        <a:t>Quality of recommendations </a:t>
                      </a:r>
                      <a:r>
                        <a:rPr lang="en-US" sz="2000" b="1" dirty="0">
                          <a:solidFill>
                            <a:schemeClr val="tx1"/>
                          </a:solidFill>
                          <a:effectLst>
                            <a:outerShdw blurRad="38100" dist="38100" dir="2700000" algn="tl">
                              <a:srgbClr val="000000">
                                <a:alpha val="43137"/>
                              </a:srgbClr>
                            </a:outerShdw>
                          </a:effectLst>
                          <a:latin typeface="MS PGothic" panose="020B0600070205080204" pitchFamily="34" charset="-128"/>
                          <a:ea typeface="MS PGothic" panose="020B0600070205080204" pitchFamily="34" charset="-128"/>
                        </a:rPr>
                        <a:t>[meaningful and insightful], showing the link between recommendations, queries developed and result sets [summarizing the whole work concisely and eloquently]</a:t>
                      </a:r>
                    </a:p>
                  </a:txBody>
                  <a:tcPr/>
                </a:tc>
                <a:tc>
                  <a:txBody>
                    <a:bodyPr/>
                    <a:lstStyle/>
                    <a:p>
                      <a:r>
                        <a:rPr lang="en-US" sz="1700" b="1" dirty="0">
                          <a:effectLst>
                            <a:outerShdw blurRad="38100" dist="38100" dir="2700000" algn="tl">
                              <a:srgbClr val="000000">
                                <a:alpha val="43137"/>
                              </a:srgbClr>
                            </a:outerShdw>
                          </a:effectLst>
                          <a:latin typeface="MS PGothic" panose="020B0600070205080204" pitchFamily="34" charset="-128"/>
                          <a:ea typeface="MS PGothic" panose="020B0600070205080204" pitchFamily="34" charset="-128"/>
                        </a:rPr>
                        <a:t>25</a:t>
                      </a:r>
                    </a:p>
                  </a:txBody>
                  <a:tcPr/>
                </a:tc>
                <a:extLst>
                  <a:ext uri="{0D108BD9-81ED-4DB2-BD59-A6C34878D82A}">
                    <a16:rowId xmlns:a16="http://schemas.microsoft.com/office/drawing/2014/main" val="2700079822"/>
                  </a:ext>
                </a:extLst>
              </a:tr>
              <a:tr h="370840">
                <a:tc>
                  <a:txBody>
                    <a:bodyPr/>
                    <a:lstStyle/>
                    <a:p>
                      <a:r>
                        <a:rPr lang="en-US" sz="2000" b="1" dirty="0">
                          <a:solidFill>
                            <a:srgbClr val="0000FF"/>
                          </a:solidFill>
                          <a:effectLst>
                            <a:outerShdw blurRad="38100" dist="38100" dir="2700000" algn="tl">
                              <a:srgbClr val="000000">
                                <a:alpha val="43137"/>
                              </a:srgbClr>
                            </a:outerShdw>
                          </a:effectLst>
                          <a:latin typeface="MS PGothic" panose="020B0600070205080204" pitchFamily="34" charset="-128"/>
                          <a:ea typeface="MS PGothic" panose="020B0600070205080204" pitchFamily="34" charset="-128"/>
                        </a:rPr>
                        <a:t>Ability to answer questions during presentation </a:t>
                      </a:r>
                      <a:r>
                        <a:rPr lang="en-US" sz="2000" b="1" dirty="0">
                          <a:solidFill>
                            <a:schemeClr val="tx1"/>
                          </a:solidFill>
                          <a:effectLst>
                            <a:outerShdw blurRad="38100" dist="38100" dir="2700000" algn="tl">
                              <a:srgbClr val="000000">
                                <a:alpha val="43137"/>
                              </a:srgbClr>
                            </a:outerShdw>
                          </a:effectLst>
                          <a:latin typeface="MS PGothic" panose="020B0600070205080204" pitchFamily="34" charset="-128"/>
                          <a:ea typeface="MS PGothic" panose="020B0600070205080204" pitchFamily="34" charset="-128"/>
                        </a:rPr>
                        <a:t>[as a team, and based on the work done in the project], demonstrating knowledge of the SQL database concepts and their applications in varying concepts</a:t>
                      </a:r>
                    </a:p>
                  </a:txBody>
                  <a:tcPr/>
                </a:tc>
                <a:tc>
                  <a:txBody>
                    <a:bodyPr/>
                    <a:lstStyle/>
                    <a:p>
                      <a:r>
                        <a:rPr lang="en-US" sz="1700" b="1" dirty="0">
                          <a:effectLst>
                            <a:outerShdw blurRad="38100" dist="38100" dir="2700000" algn="tl">
                              <a:srgbClr val="000000">
                                <a:alpha val="43137"/>
                              </a:srgbClr>
                            </a:outerShdw>
                          </a:effectLst>
                          <a:latin typeface="MS PGothic" panose="020B0600070205080204" pitchFamily="34" charset="-128"/>
                          <a:ea typeface="MS PGothic" panose="020B0600070205080204" pitchFamily="34" charset="-128"/>
                        </a:rPr>
                        <a:t>15</a:t>
                      </a:r>
                    </a:p>
                  </a:txBody>
                  <a:tcPr/>
                </a:tc>
                <a:extLst>
                  <a:ext uri="{0D108BD9-81ED-4DB2-BD59-A6C34878D82A}">
                    <a16:rowId xmlns:a16="http://schemas.microsoft.com/office/drawing/2014/main" val="4030197036"/>
                  </a:ext>
                </a:extLst>
              </a:tr>
              <a:tr h="370840">
                <a:tc>
                  <a:txBody>
                    <a:bodyPr/>
                    <a:lstStyle/>
                    <a:p>
                      <a:r>
                        <a:rPr lang="en-US" sz="2000" b="1" dirty="0">
                          <a:solidFill>
                            <a:schemeClr val="tx1"/>
                          </a:solidFill>
                          <a:effectLst>
                            <a:outerShdw blurRad="38100" dist="38100" dir="2700000" algn="tl">
                              <a:srgbClr val="000000">
                                <a:alpha val="43137"/>
                              </a:srgbClr>
                            </a:outerShdw>
                          </a:effectLst>
                          <a:latin typeface="MS PGothic" panose="020B0600070205080204" pitchFamily="34" charset="-128"/>
                          <a:ea typeface="MS PGothic" panose="020B0600070205080204" pitchFamily="34" charset="-128"/>
                        </a:rPr>
                        <a:t>Ability to build QUERY on spot during the session </a:t>
                      </a:r>
                    </a:p>
                  </a:txBody>
                  <a:tcPr/>
                </a:tc>
                <a:tc>
                  <a:txBody>
                    <a:bodyPr/>
                    <a:lstStyle/>
                    <a:p>
                      <a:r>
                        <a:rPr lang="en-US" sz="1700" b="1" dirty="0">
                          <a:effectLst>
                            <a:outerShdw blurRad="38100" dist="38100" dir="2700000" algn="tl">
                              <a:srgbClr val="000000">
                                <a:alpha val="43137"/>
                              </a:srgbClr>
                            </a:outerShdw>
                          </a:effectLst>
                          <a:latin typeface="MS PGothic" panose="020B0600070205080204" pitchFamily="34" charset="-128"/>
                          <a:ea typeface="MS PGothic" panose="020B0600070205080204" pitchFamily="34" charset="-128"/>
                        </a:rPr>
                        <a:t>25</a:t>
                      </a:r>
                    </a:p>
                  </a:txBody>
                  <a:tcPr/>
                </a:tc>
                <a:extLst>
                  <a:ext uri="{0D108BD9-81ED-4DB2-BD59-A6C34878D82A}">
                    <a16:rowId xmlns:a16="http://schemas.microsoft.com/office/drawing/2014/main" val="2798663011"/>
                  </a:ext>
                </a:extLst>
              </a:tr>
            </a:tbl>
          </a:graphicData>
        </a:graphic>
      </p:graphicFrame>
    </p:spTree>
    <p:extLst>
      <p:ext uri="{BB962C8B-B14F-4D97-AF65-F5344CB8AC3E}">
        <p14:creationId xmlns:p14="http://schemas.microsoft.com/office/powerpoint/2010/main" val="311945167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 name="CustomShape 1"/>
          <p:cNvSpPr/>
          <p:nvPr/>
        </p:nvSpPr>
        <p:spPr>
          <a:xfrm>
            <a:off x="317887" y="1045192"/>
            <a:ext cx="11752984" cy="5812808"/>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lIns="90000" tIns="46800" rIns="90000" bIns="46800"/>
          <a:lstStyle/>
          <a:p>
            <a:pPr marL="360">
              <a:buClr>
                <a:srgbClr val="000000"/>
              </a:buClr>
            </a:pPr>
            <a:r>
              <a:rPr lang="en-GB" sz="2200" b="1" spc="-1" dirty="0">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rPr>
              <a:t>If you face any issues/problems/challenges </a:t>
            </a:r>
          </a:p>
          <a:p>
            <a:pPr marL="360">
              <a:buClr>
                <a:srgbClr val="000000"/>
              </a:buClr>
            </a:pPr>
            <a:endParaRPr lang="en-GB" sz="2200" b="1" spc="-1" dirty="0">
              <a:solidFill>
                <a:srgbClr val="FF0000"/>
              </a:solidFill>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endParaRPr>
          </a:p>
          <a:p>
            <a:pPr marL="360">
              <a:buClr>
                <a:srgbClr val="000000"/>
              </a:buClr>
            </a:pPr>
            <a:r>
              <a:rPr lang="en-GB" sz="2200" b="1" spc="-1" dirty="0">
                <a:solidFill>
                  <a:srgbClr val="FF0000"/>
                </a:solidFill>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rPr>
              <a:t>PLEASE contact me </a:t>
            </a:r>
          </a:p>
          <a:p>
            <a:pPr marL="800460" lvl="1" indent="-342900">
              <a:buClr>
                <a:srgbClr val="000000"/>
              </a:buClr>
              <a:buFont typeface="Arial" panose="020B0604020202020204" pitchFamily="34" charset="0"/>
              <a:buChar char="•"/>
            </a:pPr>
            <a:r>
              <a:rPr lang="en-GB" sz="2200" b="1" spc="-1" dirty="0">
                <a:solidFill>
                  <a:srgbClr val="FF0000"/>
                </a:solidFill>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rPr>
              <a:t>PM me on SLACK to arrange a meeting. </a:t>
            </a:r>
            <a:br>
              <a:rPr lang="en-GB" sz="2200" b="1" spc="-1" dirty="0">
                <a:solidFill>
                  <a:srgbClr val="FF0000"/>
                </a:solidFill>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rPr>
            </a:br>
            <a:endParaRPr lang="en-GB" sz="2200" b="1" spc="-1" dirty="0">
              <a:solidFill>
                <a:srgbClr val="FF0000"/>
              </a:solidFill>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endParaRPr>
          </a:p>
          <a:p>
            <a:pPr marL="457560" lvl="1">
              <a:buClr>
                <a:srgbClr val="000000"/>
              </a:buClr>
            </a:pPr>
            <a:r>
              <a:rPr lang="en-GB" sz="2200" b="1" spc="-1" dirty="0">
                <a:solidFill>
                  <a:srgbClr val="FF0000"/>
                </a:solidFill>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rPr>
              <a:t>I will help either F2F or virtually </a:t>
            </a:r>
          </a:p>
          <a:p>
            <a:pPr marL="457560" lvl="1">
              <a:buClr>
                <a:srgbClr val="000000"/>
              </a:buClr>
            </a:pPr>
            <a:endParaRPr lang="en-GB" sz="2200" b="1" spc="-1" dirty="0">
              <a:solidFill>
                <a:srgbClr val="FF0000"/>
              </a:solidFill>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endParaRPr>
          </a:p>
          <a:p>
            <a:pPr marL="457560" lvl="1">
              <a:buClr>
                <a:srgbClr val="000000"/>
              </a:buClr>
            </a:pPr>
            <a:r>
              <a:rPr lang="en-GB" sz="2200" b="1" spc="-1" dirty="0">
                <a:solidFill>
                  <a:srgbClr val="0000FF"/>
                </a:solidFill>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rPr>
              <a:t>You must seek help if and when you need. This is extremely important. I want you to learn but at the same time help overcome challenges when you are stuck/unsure</a:t>
            </a:r>
          </a:p>
          <a:p>
            <a:pPr marL="457560" lvl="1">
              <a:buClr>
                <a:srgbClr val="000000"/>
              </a:buClr>
            </a:pPr>
            <a:endParaRPr lang="en-GB" sz="2200" b="1" spc="-1" dirty="0">
              <a:solidFill>
                <a:srgbClr val="0000FF"/>
              </a:solidFill>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endParaRPr>
          </a:p>
          <a:p>
            <a:pPr marL="457560" lvl="1">
              <a:buClr>
                <a:srgbClr val="000000"/>
              </a:buClr>
            </a:pPr>
            <a:r>
              <a:rPr lang="en-GB" sz="2200" b="1" spc="-1" dirty="0">
                <a:solidFill>
                  <a:srgbClr val="7030A0"/>
                </a:solidFill>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rPr>
              <a:t>DO NOT HESITATE: I AM grading your work, but at the same time its my duty to help you learn and apply </a:t>
            </a:r>
            <a:r>
              <a:rPr lang="en-GB" sz="2200" b="1" spc="-1" dirty="0">
                <a:solidFill>
                  <a:srgbClr val="7030A0"/>
                </a:solidFill>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sym typeface="Wingdings" panose="05000000000000000000" pitchFamily="2" charset="2"/>
              </a:rPr>
              <a:t></a:t>
            </a:r>
            <a:endParaRPr lang="en-GB" sz="2200" b="1" spc="-1" dirty="0">
              <a:solidFill>
                <a:srgbClr val="7030A0"/>
              </a:solidFill>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endParaRPr>
          </a:p>
          <a:p>
            <a:pPr marL="360">
              <a:buClr>
                <a:srgbClr val="000000"/>
              </a:buClr>
            </a:pPr>
            <a:endParaRPr lang="en-GB" sz="2200" b="1" spc="-1" dirty="0">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endParaRPr>
          </a:p>
        </p:txBody>
      </p:sp>
      <p:sp>
        <p:nvSpPr>
          <p:cNvPr id="387" name="TextShape 2"/>
          <p:cNvSpPr txBox="1"/>
          <p:nvPr/>
        </p:nvSpPr>
        <p:spPr>
          <a:xfrm>
            <a:off x="1781175" y="217440"/>
            <a:ext cx="9148584" cy="510840"/>
          </a:xfrm>
          <a:prstGeom prst="rect">
            <a:avLst/>
          </a:prstGeom>
          <a:noFill/>
          <a:ln>
            <a:noFill/>
          </a:ln>
        </p:spPr>
        <p:txBody>
          <a:bodyPr lIns="0" tIns="0" rIns="0" bIns="0"/>
          <a:lstStyle/>
          <a:p>
            <a:pPr algn="ctr">
              <a:lnSpc>
                <a:spcPct val="100000"/>
              </a:lnSpc>
            </a:pPr>
            <a:r>
              <a:rPr lang="en-US" sz="3000" b="1" spc="-1" dirty="0">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rPr>
              <a:t>Help and Advise [Open Door Policy with a bit of Notice]</a:t>
            </a:r>
          </a:p>
        </p:txBody>
      </p:sp>
    </p:spTree>
    <p:extLst>
      <p:ext uri="{BB962C8B-B14F-4D97-AF65-F5344CB8AC3E}">
        <p14:creationId xmlns:p14="http://schemas.microsoft.com/office/powerpoint/2010/main" val="132414101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 name="CustomShape 1"/>
          <p:cNvSpPr/>
          <p:nvPr/>
        </p:nvSpPr>
        <p:spPr>
          <a:xfrm>
            <a:off x="219508" y="1378567"/>
            <a:ext cx="11752984" cy="5812808"/>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lIns="90000" tIns="46800" rIns="90000" bIns="46800"/>
          <a:lstStyle/>
          <a:p>
            <a:pPr marL="343260" indent="-342900">
              <a:buClr>
                <a:srgbClr val="000000"/>
              </a:buClr>
              <a:buFont typeface="Arial" panose="020B0604020202020204" pitchFamily="34" charset="0"/>
              <a:buChar char="•"/>
            </a:pPr>
            <a:r>
              <a:rPr lang="en-GB" sz="2200" b="1" spc="-1" dirty="0">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rPr>
              <a:t>Show your work before presentation to get feedback </a:t>
            </a:r>
          </a:p>
          <a:p>
            <a:pPr marL="800460" lvl="1" indent="-342900">
              <a:buClr>
                <a:srgbClr val="000000"/>
              </a:buClr>
              <a:buFont typeface="Arial" panose="020B0604020202020204" pitchFamily="34" charset="0"/>
              <a:buChar char="•"/>
            </a:pPr>
            <a:r>
              <a:rPr lang="en-GB" sz="2200" b="1" spc="-1" dirty="0">
                <a:solidFill>
                  <a:srgbClr val="0000FF"/>
                </a:solidFill>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rPr>
              <a:t>Perhaps improve some elements</a:t>
            </a:r>
          </a:p>
          <a:p>
            <a:pPr marL="800460" lvl="1" indent="-342900">
              <a:buClr>
                <a:srgbClr val="000000"/>
              </a:buClr>
              <a:buFont typeface="Arial" panose="020B0604020202020204" pitchFamily="34" charset="0"/>
              <a:buChar char="•"/>
            </a:pPr>
            <a:endParaRPr lang="en-GB" sz="2200" b="1" spc="-1" dirty="0">
              <a:solidFill>
                <a:srgbClr val="0000FF"/>
              </a:solidFill>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endParaRPr>
          </a:p>
          <a:p>
            <a:pPr marL="343260" indent="-342900">
              <a:buClr>
                <a:srgbClr val="000000"/>
              </a:buClr>
              <a:buFont typeface="Arial" panose="020B0604020202020204" pitchFamily="34" charset="0"/>
              <a:buChar char="•"/>
            </a:pPr>
            <a:r>
              <a:rPr lang="en-GB" sz="2200" b="1" spc="-1" dirty="0">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rPr>
              <a:t>If you want to practice the presentation with me </a:t>
            </a:r>
          </a:p>
          <a:p>
            <a:pPr marL="800460" lvl="1" indent="-342900">
              <a:buClr>
                <a:srgbClr val="000000"/>
              </a:buClr>
              <a:buFont typeface="Arial" panose="020B0604020202020204" pitchFamily="34" charset="0"/>
              <a:buChar char="•"/>
            </a:pPr>
            <a:r>
              <a:rPr lang="en-GB" sz="2200" b="1" spc="-1" dirty="0">
                <a:solidFill>
                  <a:srgbClr val="0000FF"/>
                </a:solidFill>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rPr>
              <a:t>Perhaps seek advice on the slides/demo</a:t>
            </a:r>
          </a:p>
          <a:p>
            <a:pPr marL="800460" lvl="1" indent="-342900">
              <a:buClr>
                <a:srgbClr val="000000"/>
              </a:buClr>
              <a:buFont typeface="Arial" panose="020B0604020202020204" pitchFamily="34" charset="0"/>
              <a:buChar char="•"/>
            </a:pPr>
            <a:endParaRPr lang="en-GB" sz="2200" b="1" spc="-1" dirty="0">
              <a:solidFill>
                <a:srgbClr val="0000FF"/>
              </a:solidFill>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endParaRPr>
          </a:p>
          <a:p>
            <a:pPr marL="343260" indent="-342900">
              <a:buClr>
                <a:srgbClr val="000000"/>
              </a:buClr>
              <a:buFont typeface="Arial" panose="020B0604020202020204" pitchFamily="34" charset="0"/>
              <a:buChar char="•"/>
            </a:pPr>
            <a:r>
              <a:rPr lang="en-GB" sz="2200" b="1" spc="-1" dirty="0">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rPr>
              <a:t>Book a timeslot 30-45 mins with me </a:t>
            </a:r>
          </a:p>
          <a:p>
            <a:pPr marL="800460" lvl="1" indent="-342900">
              <a:buClr>
                <a:srgbClr val="000000"/>
              </a:buClr>
              <a:buFont typeface="Arial" panose="020B0604020202020204" pitchFamily="34" charset="0"/>
              <a:buChar char="•"/>
            </a:pPr>
            <a:r>
              <a:rPr lang="en-GB" sz="2200" b="1" spc="-1" dirty="0">
                <a:solidFill>
                  <a:srgbClr val="0000FF"/>
                </a:solidFill>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rPr>
              <a:t>One that works for both your team and me [may be all team members do not need to be present, its up to you]</a:t>
            </a:r>
          </a:p>
          <a:p>
            <a:pPr marL="800460" lvl="1" indent="-342900">
              <a:buClr>
                <a:srgbClr val="000000"/>
              </a:buClr>
              <a:buFont typeface="Arial" panose="020B0604020202020204" pitchFamily="34" charset="0"/>
              <a:buChar char="•"/>
            </a:pPr>
            <a:endParaRPr lang="en-GB" sz="2200" b="1" spc="-1" dirty="0">
              <a:solidFill>
                <a:srgbClr val="0000FF"/>
              </a:solidFill>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endParaRPr>
          </a:p>
          <a:p>
            <a:pPr marL="343260" indent="-342900">
              <a:buClr>
                <a:srgbClr val="000000"/>
              </a:buClr>
              <a:buFont typeface="Arial" panose="020B0604020202020204" pitchFamily="34" charset="0"/>
              <a:buChar char="•"/>
            </a:pPr>
            <a:r>
              <a:rPr lang="en-GB" sz="2200" b="1" spc="-1" dirty="0">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rPr>
              <a:t>This is your chance to get useful advice to improve the work</a:t>
            </a:r>
          </a:p>
          <a:p>
            <a:pPr marL="800460" lvl="1" indent="-342900">
              <a:buClr>
                <a:srgbClr val="000000"/>
              </a:buClr>
              <a:buFont typeface="Arial" panose="020B0604020202020204" pitchFamily="34" charset="0"/>
              <a:buChar char="•"/>
            </a:pPr>
            <a:r>
              <a:rPr lang="en-GB" sz="2200" b="1" spc="-1" dirty="0">
                <a:solidFill>
                  <a:srgbClr val="0000FF"/>
                </a:solidFill>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rPr>
              <a:t>I will provide feedback based on the grading criteria</a:t>
            </a:r>
            <a:endParaRPr lang="en-GB" sz="2200" b="1" spc="-1" dirty="0">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endParaRPr>
          </a:p>
        </p:txBody>
      </p:sp>
      <p:sp>
        <p:nvSpPr>
          <p:cNvPr id="387" name="TextShape 2"/>
          <p:cNvSpPr txBox="1"/>
          <p:nvPr/>
        </p:nvSpPr>
        <p:spPr>
          <a:xfrm>
            <a:off x="2411499" y="217440"/>
            <a:ext cx="7565760" cy="510840"/>
          </a:xfrm>
          <a:prstGeom prst="rect">
            <a:avLst/>
          </a:prstGeom>
          <a:noFill/>
          <a:ln>
            <a:noFill/>
          </a:ln>
        </p:spPr>
        <p:txBody>
          <a:bodyPr lIns="0" tIns="0" rIns="0" bIns="0"/>
          <a:lstStyle/>
          <a:p>
            <a:pPr algn="ctr">
              <a:lnSpc>
                <a:spcPct val="100000"/>
              </a:lnSpc>
            </a:pPr>
            <a:r>
              <a:rPr lang="en-US" sz="3000" b="1" spc="-1" dirty="0">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rPr>
              <a:t>Formative Feedback</a:t>
            </a:r>
          </a:p>
        </p:txBody>
      </p:sp>
    </p:spTree>
    <p:extLst>
      <p:ext uri="{BB962C8B-B14F-4D97-AF65-F5344CB8AC3E}">
        <p14:creationId xmlns:p14="http://schemas.microsoft.com/office/powerpoint/2010/main" val="235252205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 name="CustomShape 1"/>
          <p:cNvSpPr/>
          <p:nvPr/>
        </p:nvSpPr>
        <p:spPr>
          <a:xfrm>
            <a:off x="219508" y="902317"/>
            <a:ext cx="11752984" cy="5812808"/>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lIns="90000" tIns="46800" rIns="90000" bIns="46800"/>
          <a:lstStyle/>
          <a:p>
            <a:pPr marL="343260" indent="-342900">
              <a:buClr>
                <a:srgbClr val="000000"/>
              </a:buClr>
              <a:buFont typeface="Arial" panose="020B0604020202020204" pitchFamily="34" charset="0"/>
              <a:buChar char="•"/>
            </a:pPr>
            <a:r>
              <a:rPr lang="en-GB" sz="2000" b="1" spc="-1" dirty="0" err="1">
                <a:solidFill>
                  <a:srgbClr val="0000FF"/>
                </a:solidFill>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rPr>
              <a:t>green_building</a:t>
            </a:r>
            <a:r>
              <a:rPr lang="en-GB" sz="2000" b="1" spc="-1" dirty="0">
                <a:solidFill>
                  <a:srgbClr val="0000FF"/>
                </a:solidFill>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rPr>
              <a:t> and </a:t>
            </a:r>
            <a:r>
              <a:rPr lang="en-GB" sz="2000" b="1" spc="-1" dirty="0" err="1">
                <a:solidFill>
                  <a:srgbClr val="0000FF"/>
                </a:solidFill>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rPr>
              <a:t>recycling_efforts</a:t>
            </a:r>
            <a:r>
              <a:rPr lang="en-GB" sz="2000" b="1" spc="-1" dirty="0">
                <a:solidFill>
                  <a:srgbClr val="0000FF"/>
                </a:solidFill>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rPr>
              <a:t> </a:t>
            </a:r>
            <a:r>
              <a:rPr lang="en-GB" sz="2000" b="1" spc="-1" dirty="0">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rPr>
              <a:t>usually leads to</a:t>
            </a:r>
            <a:r>
              <a:rPr lang="en-GB" sz="2000" b="1" spc="-1" dirty="0">
                <a:solidFill>
                  <a:srgbClr val="0000FF"/>
                </a:solidFill>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rPr>
              <a:t> </a:t>
            </a:r>
            <a:r>
              <a:rPr lang="en-GB" sz="2000" b="1" spc="-1" dirty="0" err="1">
                <a:solidFill>
                  <a:srgbClr val="0000FF"/>
                </a:solidFill>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rPr>
              <a:t>green_patents</a:t>
            </a:r>
            <a:endParaRPr lang="en-GB" sz="2000" b="1" spc="-1" dirty="0">
              <a:solidFill>
                <a:srgbClr val="0000FF"/>
              </a:solidFill>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endParaRPr>
          </a:p>
          <a:p>
            <a:pPr marL="800460" lvl="1" indent="-342900">
              <a:buClr>
                <a:srgbClr val="000000"/>
              </a:buClr>
              <a:buFont typeface="Arial" panose="020B0604020202020204" pitchFamily="34" charset="0"/>
              <a:buChar char="•"/>
            </a:pPr>
            <a:endParaRPr lang="en-GB" sz="2000" b="1" spc="-1" dirty="0">
              <a:solidFill>
                <a:srgbClr val="0000FF"/>
              </a:solidFill>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endParaRPr>
          </a:p>
          <a:p>
            <a:pPr marL="343260" indent="-342900">
              <a:buClr>
                <a:srgbClr val="000000"/>
              </a:buClr>
              <a:buFont typeface="Arial" panose="020B0604020202020204" pitchFamily="34" charset="0"/>
              <a:buChar char="•"/>
            </a:pPr>
            <a:r>
              <a:rPr lang="en-GB" sz="2000" b="1" spc="-1" dirty="0">
                <a:solidFill>
                  <a:srgbClr val="0000FF"/>
                </a:solidFill>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rPr>
              <a:t>carbon emissions and emissions growth </a:t>
            </a:r>
            <a:r>
              <a:rPr lang="en-GB" sz="2000" b="1" spc="-1" dirty="0">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rPr>
              <a:t>leads to </a:t>
            </a:r>
            <a:r>
              <a:rPr lang="en-GB" sz="2000" b="1" spc="-1" dirty="0">
                <a:solidFill>
                  <a:srgbClr val="0000FF"/>
                </a:solidFill>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rPr>
              <a:t>carbon pricing initiatives</a:t>
            </a:r>
          </a:p>
          <a:p>
            <a:pPr marL="800460" lvl="1" indent="-342900">
              <a:buClr>
                <a:srgbClr val="000000"/>
              </a:buClr>
              <a:buFont typeface="Arial" panose="020B0604020202020204" pitchFamily="34" charset="0"/>
              <a:buChar char="•"/>
            </a:pPr>
            <a:endParaRPr lang="en-GB" sz="2000" b="1" spc="-1" dirty="0">
              <a:solidFill>
                <a:srgbClr val="0000FF"/>
              </a:solidFill>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endParaRPr>
          </a:p>
          <a:p>
            <a:pPr marL="343260" indent="-342900">
              <a:buClr>
                <a:srgbClr val="000000"/>
              </a:buClr>
              <a:buFont typeface="Arial" panose="020B0604020202020204" pitchFamily="34" charset="0"/>
              <a:buChar char="•"/>
            </a:pPr>
            <a:r>
              <a:rPr lang="en-GB" sz="2000" b="1" spc="-1" dirty="0">
                <a:solidFill>
                  <a:srgbClr val="0000FF"/>
                </a:solidFill>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rPr>
              <a:t>Pandemic pivot </a:t>
            </a:r>
            <a:r>
              <a:rPr lang="en-GB" sz="2000" b="1" spc="-1" dirty="0">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rPr>
              <a:t>depends on </a:t>
            </a:r>
            <a:r>
              <a:rPr lang="en-GB" sz="2000" b="1" spc="-1" dirty="0">
                <a:solidFill>
                  <a:srgbClr val="0000FF"/>
                </a:solidFill>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rPr>
              <a:t>population</a:t>
            </a:r>
          </a:p>
          <a:p>
            <a:pPr marL="800460" lvl="1" indent="-342900">
              <a:buClr>
                <a:srgbClr val="000000"/>
              </a:buClr>
              <a:buFont typeface="Arial" panose="020B0604020202020204" pitchFamily="34" charset="0"/>
              <a:buChar char="•"/>
            </a:pPr>
            <a:endParaRPr lang="en-GB" sz="2000" b="1" spc="-1" dirty="0">
              <a:solidFill>
                <a:srgbClr val="0000FF"/>
              </a:solidFill>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endParaRPr>
          </a:p>
          <a:p>
            <a:pPr marL="343260" indent="-342900">
              <a:buClr>
                <a:srgbClr val="000000"/>
              </a:buClr>
              <a:buFont typeface="Arial" panose="020B0604020202020204" pitchFamily="34" charset="0"/>
              <a:buChar char="•"/>
            </a:pPr>
            <a:r>
              <a:rPr lang="en-GB" sz="2000" b="1" spc="-1" dirty="0">
                <a:solidFill>
                  <a:srgbClr val="0000FF"/>
                </a:solidFill>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rPr>
              <a:t>Renewable energy growth and contributions </a:t>
            </a:r>
            <a:r>
              <a:rPr lang="en-GB" sz="2000" b="1" spc="-1" dirty="0">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rPr>
              <a:t>growth leads to </a:t>
            </a:r>
            <a:r>
              <a:rPr lang="en-GB" sz="2000" b="1" spc="-1" dirty="0">
                <a:solidFill>
                  <a:srgbClr val="0000FF"/>
                </a:solidFill>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rPr>
              <a:t>energy investment</a:t>
            </a:r>
          </a:p>
          <a:p>
            <a:pPr marL="343260" indent="-342900">
              <a:buClr>
                <a:srgbClr val="000000"/>
              </a:buClr>
              <a:buFont typeface="Arial" panose="020B0604020202020204" pitchFamily="34" charset="0"/>
              <a:buChar char="•"/>
            </a:pPr>
            <a:endParaRPr lang="en-GB" sz="2000" b="1" spc="-1" dirty="0">
              <a:solidFill>
                <a:srgbClr val="0000FF"/>
              </a:solidFill>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endParaRPr>
          </a:p>
          <a:p>
            <a:pPr marL="343260" indent="-342900">
              <a:buClr>
                <a:srgbClr val="000000"/>
              </a:buClr>
              <a:buFont typeface="Arial" panose="020B0604020202020204" pitchFamily="34" charset="0"/>
              <a:buChar char="•"/>
            </a:pPr>
            <a:r>
              <a:rPr lang="en-GB" sz="2000" b="1" spc="-1" dirty="0">
                <a:solidFill>
                  <a:srgbClr val="0000FF"/>
                </a:solidFill>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rPr>
              <a:t>forestation change </a:t>
            </a:r>
            <a:r>
              <a:rPr lang="en-GB" sz="2000" b="1" spc="-1" dirty="0">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rPr>
              <a:t>growth leads to </a:t>
            </a:r>
            <a:r>
              <a:rPr lang="en-GB" sz="2000" b="1" spc="-1" dirty="0">
                <a:solidFill>
                  <a:srgbClr val="0000FF"/>
                </a:solidFill>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rPr>
              <a:t>climate action and emissions growth</a:t>
            </a:r>
          </a:p>
          <a:p>
            <a:pPr marL="343260" indent="-342900">
              <a:buClr>
                <a:srgbClr val="000000"/>
              </a:buClr>
              <a:buFont typeface="Arial" panose="020B0604020202020204" pitchFamily="34" charset="0"/>
              <a:buChar char="•"/>
            </a:pPr>
            <a:endParaRPr lang="en-GB" sz="2000" b="1" spc="-1" dirty="0">
              <a:solidFill>
                <a:srgbClr val="0000FF"/>
              </a:solidFill>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endParaRPr>
          </a:p>
          <a:p>
            <a:pPr marL="343260" indent="-342900">
              <a:buClr>
                <a:srgbClr val="000000"/>
              </a:buClr>
              <a:buFont typeface="Arial" panose="020B0604020202020204" pitchFamily="34" charset="0"/>
              <a:buChar char="•"/>
            </a:pPr>
            <a:r>
              <a:rPr lang="en-GB" sz="2000" b="1" spc="-1" dirty="0">
                <a:solidFill>
                  <a:srgbClr val="0000FF"/>
                </a:solidFill>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rPr>
              <a:t>meat and dairy consumption </a:t>
            </a:r>
            <a:r>
              <a:rPr lang="en-GB" sz="2000" b="1" spc="-1" dirty="0">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rPr>
              <a:t>leads to </a:t>
            </a:r>
            <a:r>
              <a:rPr lang="en-GB" sz="2000" b="1" spc="-1" dirty="0">
                <a:solidFill>
                  <a:srgbClr val="0000FF"/>
                </a:solidFill>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rPr>
              <a:t>sustainable agriculture policy/strategy and food tech investment</a:t>
            </a:r>
          </a:p>
          <a:p>
            <a:pPr marL="343260" indent="-342900">
              <a:buClr>
                <a:srgbClr val="000000"/>
              </a:buClr>
              <a:buFont typeface="Arial" panose="020B0604020202020204" pitchFamily="34" charset="0"/>
              <a:buChar char="•"/>
            </a:pPr>
            <a:endParaRPr lang="en-GB" sz="2000" b="1" spc="-1" dirty="0">
              <a:solidFill>
                <a:srgbClr val="0000FF"/>
              </a:solidFill>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endParaRPr>
          </a:p>
          <a:p>
            <a:pPr marL="343260" indent="-342900">
              <a:buClr>
                <a:srgbClr val="000000"/>
              </a:buClr>
              <a:buFont typeface="Arial" panose="020B0604020202020204" pitchFamily="34" charset="0"/>
              <a:buChar char="•"/>
            </a:pPr>
            <a:r>
              <a:rPr lang="en-GB" sz="2000" b="1" spc="-1" dirty="0">
                <a:solidFill>
                  <a:srgbClr val="0000FF"/>
                </a:solidFill>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rPr>
              <a:t>Data currently </a:t>
            </a:r>
            <a:r>
              <a:rPr lang="en-GB" sz="2000" b="1" spc="-1" dirty="0">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rPr>
              <a:t>does not show </a:t>
            </a:r>
            <a:r>
              <a:rPr lang="en-GB" sz="2000" b="1" spc="-1" dirty="0">
                <a:solidFill>
                  <a:srgbClr val="0000FF"/>
                </a:solidFill>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rPr>
              <a:t>ranking or scores for continents </a:t>
            </a:r>
          </a:p>
          <a:p>
            <a:pPr marL="343260" indent="-342900">
              <a:buClr>
                <a:srgbClr val="000000"/>
              </a:buClr>
              <a:buFont typeface="Arial" panose="020B0604020202020204" pitchFamily="34" charset="0"/>
              <a:buChar char="•"/>
            </a:pPr>
            <a:endParaRPr lang="en-GB" sz="2000" b="1" spc="-1" dirty="0">
              <a:solidFill>
                <a:srgbClr val="0000FF"/>
              </a:solidFill>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endParaRPr>
          </a:p>
          <a:p>
            <a:pPr marL="360">
              <a:buClr>
                <a:srgbClr val="000000"/>
              </a:buClr>
            </a:pPr>
            <a:r>
              <a:rPr lang="en-GB" sz="2000" b="1" spc="-1" dirty="0">
                <a:solidFill>
                  <a:srgbClr val="FF0000"/>
                </a:solidFill>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rPr>
              <a:t>[The above may help you to form some queries. The list is not exhaustive and not necessarily based on the ERD you have, but these are more based on theory and practice]</a:t>
            </a:r>
          </a:p>
          <a:p>
            <a:pPr marL="360">
              <a:buClr>
                <a:srgbClr val="000000"/>
              </a:buClr>
            </a:pPr>
            <a:endParaRPr lang="en-GB" sz="2000" b="1" spc="-1" dirty="0">
              <a:solidFill>
                <a:srgbClr val="FF0000"/>
              </a:solidFill>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endParaRPr>
          </a:p>
        </p:txBody>
      </p:sp>
      <p:sp>
        <p:nvSpPr>
          <p:cNvPr id="387" name="TextShape 2"/>
          <p:cNvSpPr txBox="1"/>
          <p:nvPr/>
        </p:nvSpPr>
        <p:spPr>
          <a:xfrm>
            <a:off x="2411499" y="217440"/>
            <a:ext cx="7565760" cy="510840"/>
          </a:xfrm>
          <a:prstGeom prst="rect">
            <a:avLst/>
          </a:prstGeom>
          <a:noFill/>
          <a:ln>
            <a:noFill/>
          </a:ln>
        </p:spPr>
        <p:txBody>
          <a:bodyPr lIns="0" tIns="0" rIns="0" bIns="0"/>
          <a:lstStyle/>
          <a:p>
            <a:pPr algn="ctr">
              <a:lnSpc>
                <a:spcPct val="100000"/>
              </a:lnSpc>
            </a:pPr>
            <a:r>
              <a:rPr lang="en-US" sz="3000" b="1" spc="-1" dirty="0">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rPr>
              <a:t>TIPS- Useful INFO for database 2</a:t>
            </a:r>
          </a:p>
        </p:txBody>
      </p:sp>
    </p:spTree>
    <p:extLst>
      <p:ext uri="{BB962C8B-B14F-4D97-AF65-F5344CB8AC3E}">
        <p14:creationId xmlns:p14="http://schemas.microsoft.com/office/powerpoint/2010/main" val="102590498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E14BD0E-8A06-4763-9B6A-8AA33527266F}"/>
              </a:ext>
            </a:extLst>
          </p:cNvPr>
          <p:cNvPicPr>
            <a:picLocks noChangeAspect="1"/>
          </p:cNvPicPr>
          <p:nvPr/>
        </p:nvPicPr>
        <p:blipFill>
          <a:blip r:embed="rId3"/>
          <a:stretch>
            <a:fillRect/>
          </a:stretch>
        </p:blipFill>
        <p:spPr>
          <a:xfrm>
            <a:off x="1202076" y="202944"/>
            <a:ext cx="4084459" cy="6045260"/>
          </a:xfrm>
          <a:prstGeom prst="rect">
            <a:avLst/>
          </a:prstGeom>
        </p:spPr>
      </p:pic>
      <p:pic>
        <p:nvPicPr>
          <p:cNvPr id="3" name="Picture 2">
            <a:extLst>
              <a:ext uri="{FF2B5EF4-FFF2-40B4-BE49-F238E27FC236}">
                <a16:creationId xmlns:a16="http://schemas.microsoft.com/office/drawing/2014/main" id="{469B0DD3-A70B-4461-A632-675521DC5D3B}"/>
              </a:ext>
            </a:extLst>
          </p:cNvPr>
          <p:cNvPicPr>
            <a:picLocks noChangeAspect="1"/>
          </p:cNvPicPr>
          <p:nvPr/>
        </p:nvPicPr>
        <p:blipFill>
          <a:blip r:embed="rId4"/>
          <a:stretch>
            <a:fillRect/>
          </a:stretch>
        </p:blipFill>
        <p:spPr>
          <a:xfrm>
            <a:off x="5454185" y="1693952"/>
            <a:ext cx="5740954" cy="1922552"/>
          </a:xfrm>
          <a:prstGeom prst="rect">
            <a:avLst/>
          </a:prstGeom>
        </p:spPr>
      </p:pic>
      <p:pic>
        <p:nvPicPr>
          <p:cNvPr id="4" name="Picture 3">
            <a:extLst>
              <a:ext uri="{FF2B5EF4-FFF2-40B4-BE49-F238E27FC236}">
                <a16:creationId xmlns:a16="http://schemas.microsoft.com/office/drawing/2014/main" id="{867FD3ED-A1CA-45A7-BB20-52B818D2194B}"/>
              </a:ext>
            </a:extLst>
          </p:cNvPr>
          <p:cNvPicPr>
            <a:picLocks noChangeAspect="1"/>
          </p:cNvPicPr>
          <p:nvPr/>
        </p:nvPicPr>
        <p:blipFill>
          <a:blip r:embed="rId5"/>
          <a:stretch>
            <a:fillRect/>
          </a:stretch>
        </p:blipFill>
        <p:spPr>
          <a:xfrm>
            <a:off x="9644008" y="3225574"/>
            <a:ext cx="2438400" cy="2438400"/>
          </a:xfrm>
          <a:prstGeom prst="rect">
            <a:avLst/>
          </a:prstGeom>
        </p:spPr>
      </p:pic>
    </p:spTree>
    <p:extLst>
      <p:ext uri="{BB962C8B-B14F-4D97-AF65-F5344CB8AC3E}">
        <p14:creationId xmlns:p14="http://schemas.microsoft.com/office/powerpoint/2010/main" val="284772960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6B9F725-C4FB-487F-9730-C81E5D0FC8B7}"/>
              </a:ext>
            </a:extLst>
          </p:cNvPr>
          <p:cNvSpPr txBox="1"/>
          <p:nvPr/>
        </p:nvSpPr>
        <p:spPr>
          <a:xfrm>
            <a:off x="144462" y="1261485"/>
            <a:ext cx="11903076" cy="4308872"/>
          </a:xfrm>
          <a:prstGeom prst="rect">
            <a:avLst/>
          </a:prstGeom>
          <a:noFill/>
        </p:spPr>
        <p:txBody>
          <a:bodyPr wrap="square" rtlCol="0">
            <a:spAutoFit/>
          </a:bodyPr>
          <a:lstStyle/>
          <a:p>
            <a:pPr marL="360">
              <a:buClr>
                <a:srgbClr val="000000"/>
              </a:buClr>
            </a:pPr>
            <a:endParaRPr lang="en-US" sz="2200" b="1" spc="-1" dirty="0">
              <a:solidFill>
                <a:srgbClr val="0000FF"/>
              </a:solidFill>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endParaRPr>
          </a:p>
          <a:p>
            <a:pPr marL="360">
              <a:buClr>
                <a:srgbClr val="000000"/>
              </a:buClr>
            </a:pPr>
            <a:r>
              <a:rPr lang="en-US" sz="2200" b="1" spc="-1" dirty="0">
                <a:solidFill>
                  <a:srgbClr val="0000FF"/>
                </a:solidFill>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rPr>
              <a:t>Go to the folder </a:t>
            </a:r>
            <a:r>
              <a:rPr lang="en-US" sz="2200" b="1" spc="-1" dirty="0">
                <a:solidFill>
                  <a:srgbClr val="FF00FF"/>
                </a:solidFill>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rPr>
              <a:t>Team Project </a:t>
            </a:r>
            <a:r>
              <a:rPr lang="en-US" sz="2200" b="1" spc="-1" dirty="0">
                <a:solidFill>
                  <a:srgbClr val="0000FF"/>
                </a:solidFill>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rPr>
              <a:t>in Moodle course</a:t>
            </a:r>
          </a:p>
          <a:p>
            <a:pPr marL="360">
              <a:buClr>
                <a:srgbClr val="000000"/>
              </a:buClr>
            </a:pPr>
            <a:endParaRPr lang="en-US" sz="2200" b="1" spc="-1" dirty="0">
              <a:solidFill>
                <a:srgbClr val="0000FF"/>
              </a:solidFill>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endParaRPr>
          </a:p>
          <a:p>
            <a:pPr marL="360">
              <a:buClr>
                <a:srgbClr val="000000"/>
              </a:buClr>
            </a:pPr>
            <a:r>
              <a:rPr lang="en-US" sz="2200" b="1" spc="-1" dirty="0">
                <a:solidFill>
                  <a:srgbClr val="0000FF"/>
                </a:solidFill>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rPr>
              <a:t>Click on Download Folder  </a:t>
            </a:r>
          </a:p>
          <a:p>
            <a:pPr marL="360">
              <a:buClr>
                <a:srgbClr val="000000"/>
              </a:buClr>
            </a:pPr>
            <a:endParaRPr lang="en-US" sz="2200" b="1" spc="-1" dirty="0">
              <a:solidFill>
                <a:srgbClr val="0000FF"/>
              </a:solidFill>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endParaRPr>
          </a:p>
          <a:p>
            <a:pPr marL="360">
              <a:buClr>
                <a:srgbClr val="000000"/>
              </a:buClr>
            </a:pPr>
            <a:r>
              <a:rPr lang="en-US" sz="3000" b="1" spc="-1" dirty="0">
                <a:solidFill>
                  <a:srgbClr val="FF0000"/>
                </a:solidFill>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rPr>
              <a:t>You have to UNZIP the folder  </a:t>
            </a:r>
          </a:p>
          <a:p>
            <a:pPr marL="360">
              <a:buClr>
                <a:srgbClr val="000000"/>
              </a:buClr>
            </a:pPr>
            <a:endParaRPr lang="en-US" sz="3000" b="1" spc="-1" dirty="0">
              <a:solidFill>
                <a:srgbClr val="FF0000"/>
              </a:solidFill>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endParaRPr>
          </a:p>
          <a:p>
            <a:pPr marL="360">
              <a:buClr>
                <a:srgbClr val="000000"/>
              </a:buClr>
            </a:pPr>
            <a:r>
              <a:rPr lang="en-US" sz="3000" b="1" spc="-1" dirty="0">
                <a:solidFill>
                  <a:srgbClr val="FF0000"/>
                </a:solidFill>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rPr>
              <a:t>Kindly unzip the downloaded folder before, accessing the files in the folder</a:t>
            </a:r>
          </a:p>
          <a:p>
            <a:pPr marL="360">
              <a:buClr>
                <a:srgbClr val="000000"/>
              </a:buClr>
            </a:pPr>
            <a:endParaRPr lang="en-US" sz="2200" b="1" spc="-1" dirty="0">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endParaRPr>
          </a:p>
          <a:p>
            <a:pPr marL="360">
              <a:buClr>
                <a:srgbClr val="000000"/>
              </a:buClr>
            </a:pPr>
            <a:endParaRPr lang="en-US" sz="2200" b="1" spc="-1" dirty="0">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endParaRPr>
          </a:p>
        </p:txBody>
      </p:sp>
      <p:sp>
        <p:nvSpPr>
          <p:cNvPr id="3" name="TextBox 2">
            <a:extLst>
              <a:ext uri="{FF2B5EF4-FFF2-40B4-BE49-F238E27FC236}">
                <a16:creationId xmlns:a16="http://schemas.microsoft.com/office/drawing/2014/main" id="{D436E26E-10D1-425A-B1D0-ECA1F57EF611}"/>
              </a:ext>
            </a:extLst>
          </p:cNvPr>
          <p:cNvSpPr txBox="1"/>
          <p:nvPr/>
        </p:nvSpPr>
        <p:spPr>
          <a:xfrm>
            <a:off x="2286000" y="304800"/>
            <a:ext cx="7905750" cy="553998"/>
          </a:xfrm>
          <a:prstGeom prst="rect">
            <a:avLst/>
          </a:prstGeom>
          <a:noFill/>
        </p:spPr>
        <p:txBody>
          <a:bodyPr wrap="square" rtlCol="0">
            <a:spAutoFit/>
          </a:bodyPr>
          <a:lstStyle/>
          <a:p>
            <a:pPr algn="ctr"/>
            <a:r>
              <a:rPr lang="en-US" sz="3000" dirty="0">
                <a:solidFill>
                  <a:srgbClr val="002060"/>
                </a:solidFill>
                <a:effectLst>
                  <a:outerShdw blurRad="38100" dist="38100" dir="2700000" algn="tl">
                    <a:srgbClr val="000000">
                      <a:alpha val="43137"/>
                    </a:srgbClr>
                  </a:outerShdw>
                </a:effectLst>
                <a:latin typeface="MS PGothic" panose="020B0600070205080204" pitchFamily="34" charset="-128"/>
                <a:ea typeface="MS PGothic" panose="020B0600070205080204" pitchFamily="34" charset="-128"/>
              </a:rPr>
              <a:t>Download </a:t>
            </a:r>
            <a:endParaRPr lang="fr-FR" sz="3000" dirty="0">
              <a:solidFill>
                <a:srgbClr val="002060"/>
              </a:solidFill>
              <a:effectLst>
                <a:outerShdw blurRad="38100" dist="38100" dir="2700000" algn="tl">
                  <a:srgbClr val="000000">
                    <a:alpha val="43137"/>
                  </a:srgbClr>
                </a:outerShdw>
              </a:effectLst>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21711215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6B9F725-C4FB-487F-9730-C81E5D0FC8B7}"/>
              </a:ext>
            </a:extLst>
          </p:cNvPr>
          <p:cNvSpPr txBox="1"/>
          <p:nvPr/>
        </p:nvSpPr>
        <p:spPr>
          <a:xfrm>
            <a:off x="144462" y="1003067"/>
            <a:ext cx="11903076" cy="5724644"/>
          </a:xfrm>
          <a:prstGeom prst="rect">
            <a:avLst/>
          </a:prstGeom>
          <a:noFill/>
        </p:spPr>
        <p:txBody>
          <a:bodyPr wrap="square" rtlCol="0">
            <a:spAutoFit/>
          </a:bodyPr>
          <a:lstStyle/>
          <a:p>
            <a:pPr marL="360">
              <a:buClr>
                <a:srgbClr val="000000"/>
              </a:buClr>
            </a:pPr>
            <a:endParaRPr lang="en-US" b="1" spc="-1" dirty="0">
              <a:solidFill>
                <a:srgbClr val="0000FF"/>
              </a:solidFill>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endParaRPr>
          </a:p>
          <a:p>
            <a:pPr marL="360">
              <a:buClr>
                <a:srgbClr val="000000"/>
              </a:buClr>
            </a:pPr>
            <a:r>
              <a:rPr lang="en-US" b="1" spc="-1" dirty="0">
                <a:solidFill>
                  <a:srgbClr val="0000FF"/>
                </a:solidFill>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rPr>
              <a:t>What you have been provided [</a:t>
            </a:r>
            <a:r>
              <a:rPr lang="en-US" b="1" spc="-1" dirty="0">
                <a:solidFill>
                  <a:srgbClr val="FF0000"/>
                </a:solidFill>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rPr>
              <a:t>Folder: Team Project </a:t>
            </a:r>
            <a:r>
              <a:rPr lang="en-US" b="1" spc="-1" dirty="0">
                <a:solidFill>
                  <a:srgbClr val="0000FF"/>
                </a:solidFill>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rPr>
              <a:t>in Moodle Course]</a:t>
            </a:r>
          </a:p>
          <a:p>
            <a:pPr marL="360">
              <a:buClr>
                <a:srgbClr val="000000"/>
              </a:buClr>
            </a:pPr>
            <a:endParaRPr lang="en-US" b="1" spc="-1" dirty="0">
              <a:solidFill>
                <a:srgbClr val="0000FF"/>
              </a:solidFill>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endParaRPr>
          </a:p>
          <a:p>
            <a:pPr marL="343260" indent="-342900">
              <a:buClr>
                <a:srgbClr val="000000"/>
              </a:buClr>
              <a:buFont typeface="Arial" panose="020B0604020202020204" pitchFamily="34" charset="0"/>
              <a:buChar char="•"/>
            </a:pPr>
            <a:r>
              <a:rPr lang="en-US" b="1" spc="-1" dirty="0">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rPr>
              <a:t>THIS presentation [your brief and tasks to complete]</a:t>
            </a:r>
          </a:p>
          <a:p>
            <a:pPr marL="343260" indent="-342900">
              <a:buClr>
                <a:srgbClr val="000000"/>
              </a:buClr>
              <a:buFont typeface="Arial" panose="020B0604020202020204" pitchFamily="34" charset="0"/>
              <a:buChar char="•"/>
            </a:pPr>
            <a:endParaRPr lang="en-US" b="1" spc="-1" dirty="0">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endParaRPr>
          </a:p>
          <a:p>
            <a:pPr marL="343260" indent="-342900">
              <a:buClr>
                <a:srgbClr val="000000"/>
              </a:buClr>
              <a:buFont typeface="Arial" panose="020B0604020202020204" pitchFamily="34" charset="0"/>
              <a:buChar char="•"/>
            </a:pPr>
            <a:r>
              <a:rPr lang="en-US" b="1" spc="-1" dirty="0">
                <a:solidFill>
                  <a:srgbClr val="7030A0"/>
                </a:solidFill>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rPr>
              <a:t>For dataset 1 </a:t>
            </a:r>
            <a:r>
              <a:rPr lang="en-US" b="1" spc="-1" dirty="0">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rPr>
              <a:t>– a SQL script </a:t>
            </a:r>
            <a:r>
              <a:rPr lang="en-US" b="1" spc="-1" dirty="0">
                <a:solidFill>
                  <a:srgbClr val="FF00FF"/>
                </a:solidFill>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rPr>
              <a:t>database1setupqueries.sql </a:t>
            </a:r>
            <a:r>
              <a:rPr lang="en-US" b="1" spc="-1" dirty="0">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rPr>
              <a:t>to create the database and corresponding tables</a:t>
            </a:r>
            <a:br>
              <a:rPr lang="en-US" b="1" spc="-1" dirty="0">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rPr>
            </a:br>
            <a:r>
              <a:rPr lang="en-US" b="1" spc="-1" dirty="0">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rPr>
              <a:t>to set up [</a:t>
            </a:r>
            <a:r>
              <a:rPr lang="en-US" b="1" spc="-1" dirty="0">
                <a:effectLst>
                  <a:outerShdw blurRad="38100" dist="38100" dir="2700000" algn="tl">
                    <a:srgbClr val="000000">
                      <a:alpha val="43137"/>
                    </a:srgbClr>
                  </a:outerShdw>
                </a:effectLst>
                <a:highlight>
                  <a:srgbClr val="FFFF00"/>
                </a:highlight>
                <a:uFill>
                  <a:solidFill>
                    <a:srgbClr val="FFFFFF"/>
                  </a:solidFill>
                </a:uFill>
                <a:latin typeface="MS PGothic" panose="020B0600070205080204" pitchFamily="34" charset="-128"/>
                <a:ea typeface="MS PGothic" panose="020B0600070205080204" pitchFamily="34" charset="-128"/>
              </a:rPr>
              <a:t>open in workbench -&gt; local instance</a:t>
            </a:r>
            <a:r>
              <a:rPr lang="en-US" b="1" spc="-1" dirty="0">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rPr>
              <a:t>]</a:t>
            </a:r>
          </a:p>
          <a:p>
            <a:pPr marL="343260" indent="-342900">
              <a:buClr>
                <a:srgbClr val="000000"/>
              </a:buClr>
              <a:buFont typeface="Arial" panose="020B0604020202020204" pitchFamily="34" charset="0"/>
              <a:buChar char="•"/>
            </a:pPr>
            <a:endParaRPr lang="en-US" b="1" spc="-1" dirty="0">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endParaRPr>
          </a:p>
          <a:p>
            <a:pPr marL="343260" indent="-342900">
              <a:buClr>
                <a:srgbClr val="000000"/>
              </a:buClr>
              <a:buFont typeface="Arial" panose="020B0604020202020204" pitchFamily="34" charset="0"/>
              <a:buChar char="•"/>
            </a:pPr>
            <a:r>
              <a:rPr lang="en-US" b="1" spc="-1" dirty="0">
                <a:solidFill>
                  <a:srgbClr val="7030A0"/>
                </a:solidFill>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rPr>
              <a:t>For dataset 2- </a:t>
            </a:r>
          </a:p>
          <a:p>
            <a:pPr marL="343260" indent="-342900">
              <a:buClr>
                <a:srgbClr val="000000"/>
              </a:buClr>
              <a:buFont typeface="Arial" panose="020B0604020202020204" pitchFamily="34" charset="0"/>
              <a:buChar char="•"/>
            </a:pPr>
            <a:endParaRPr lang="en-US" b="1" spc="-1" dirty="0">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endParaRPr>
          </a:p>
          <a:p>
            <a:pPr marL="800460" lvl="1" indent="-342900">
              <a:buClr>
                <a:srgbClr val="000000"/>
              </a:buClr>
              <a:buFont typeface="Arial" panose="020B0604020202020204" pitchFamily="34" charset="0"/>
              <a:buChar char="•"/>
            </a:pPr>
            <a:r>
              <a:rPr lang="en-US" b="1" spc="-1" dirty="0">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rPr>
              <a:t>Zipped file: </a:t>
            </a:r>
            <a:r>
              <a:rPr lang="en-US" b="1" spc="-1" dirty="0">
                <a:solidFill>
                  <a:srgbClr val="FF00FF"/>
                </a:solidFill>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rPr>
              <a:t>Team project DB2 data </a:t>
            </a:r>
            <a:r>
              <a:rPr lang="en-US" b="1" spc="-1" dirty="0">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rPr>
              <a:t>[</a:t>
            </a:r>
            <a:r>
              <a:rPr lang="en-US" b="1" spc="-1" dirty="0">
                <a:solidFill>
                  <a:srgbClr val="FF0000"/>
                </a:solidFill>
                <a:effectLst>
                  <a:outerShdw blurRad="38100" dist="38100" dir="2700000" algn="tl">
                    <a:srgbClr val="000000">
                      <a:alpha val="43137"/>
                    </a:srgbClr>
                  </a:outerShdw>
                </a:effectLst>
                <a:highlight>
                  <a:srgbClr val="FFFF00"/>
                </a:highlight>
                <a:uFill>
                  <a:solidFill>
                    <a:srgbClr val="FFFFFF"/>
                  </a:solidFill>
                </a:uFill>
                <a:latin typeface="MS PGothic" panose="020B0600070205080204" pitchFamily="34" charset="-128"/>
                <a:ea typeface="MS PGothic" panose="020B0600070205080204" pitchFamily="34" charset="-128"/>
              </a:rPr>
              <a:t>you have to unzip FIRST, DONOT OPEN THE FILES</a:t>
            </a:r>
            <a:r>
              <a:rPr lang="en-US" b="1" spc="-1" dirty="0">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rPr>
              <a:t>]</a:t>
            </a:r>
          </a:p>
          <a:p>
            <a:pPr marL="343260" indent="-342900">
              <a:buClr>
                <a:srgbClr val="000000"/>
              </a:buClr>
              <a:buFont typeface="Arial" panose="020B0604020202020204" pitchFamily="34" charset="0"/>
              <a:buChar char="•"/>
            </a:pPr>
            <a:endParaRPr lang="en-US" b="1" spc="-1" dirty="0">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endParaRPr>
          </a:p>
          <a:p>
            <a:pPr marL="800460" lvl="1" indent="-342900">
              <a:buClr>
                <a:srgbClr val="000000"/>
              </a:buClr>
              <a:buFont typeface="Arial" panose="020B0604020202020204" pitchFamily="34" charset="0"/>
              <a:buChar char="•"/>
            </a:pPr>
            <a:r>
              <a:rPr lang="en-US" b="1" spc="-1" dirty="0">
                <a:solidFill>
                  <a:srgbClr val="FF00FF"/>
                </a:solidFill>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rPr>
              <a:t>database2setupquery</a:t>
            </a:r>
            <a:r>
              <a:rPr lang="en-US" b="1" spc="-1" dirty="0">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rPr>
              <a:t>.sql [</a:t>
            </a:r>
            <a:r>
              <a:rPr lang="en-US" b="1" spc="-1" dirty="0">
                <a:effectLst>
                  <a:outerShdw blurRad="38100" dist="38100" dir="2700000" algn="tl">
                    <a:srgbClr val="000000">
                      <a:alpha val="43137"/>
                    </a:srgbClr>
                  </a:outerShdw>
                </a:effectLst>
                <a:highlight>
                  <a:srgbClr val="FFFF00"/>
                </a:highlight>
                <a:uFill>
                  <a:solidFill>
                    <a:srgbClr val="FFFFFF"/>
                  </a:solidFill>
                </a:uFill>
                <a:latin typeface="MS PGothic" panose="020B0600070205080204" pitchFamily="34" charset="-128"/>
                <a:ea typeface="MS PGothic" panose="020B0600070205080204" pitchFamily="34" charset="-128"/>
              </a:rPr>
              <a:t>open in workbench -&gt; local instance</a:t>
            </a:r>
            <a:r>
              <a:rPr lang="en-US" b="1" spc="-1" dirty="0">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rPr>
              <a:t>]</a:t>
            </a:r>
          </a:p>
          <a:p>
            <a:pPr marL="343260" indent="-342900">
              <a:buClr>
                <a:srgbClr val="000000"/>
              </a:buClr>
              <a:buFont typeface="Arial" panose="020B0604020202020204" pitchFamily="34" charset="0"/>
              <a:buChar char="•"/>
            </a:pPr>
            <a:endParaRPr lang="en-US" b="1" spc="-1" dirty="0">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endParaRPr>
          </a:p>
          <a:p>
            <a:pPr marL="800460" lvl="1" indent="-342900">
              <a:buClr>
                <a:srgbClr val="000000"/>
              </a:buClr>
              <a:buFont typeface="Arial" panose="020B0604020202020204" pitchFamily="34" charset="0"/>
              <a:buChar char="•"/>
            </a:pPr>
            <a:r>
              <a:rPr lang="en-US" b="1" spc="-1" dirty="0">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rPr>
              <a:t>The MIT Report on the dataset [</a:t>
            </a:r>
            <a:r>
              <a:rPr lang="en-US" b="1" spc="-1" dirty="0">
                <a:effectLst>
                  <a:outerShdw blurRad="38100" dist="38100" dir="2700000" algn="tl">
                    <a:srgbClr val="000000">
                      <a:alpha val="43137"/>
                    </a:srgbClr>
                  </a:outerShdw>
                </a:effectLst>
                <a:highlight>
                  <a:srgbClr val="FFFF00"/>
                </a:highlight>
                <a:uFill>
                  <a:solidFill>
                    <a:srgbClr val="FFFFFF"/>
                  </a:solidFill>
                </a:uFill>
                <a:latin typeface="MS PGothic" panose="020B0600070205080204" pitchFamily="34" charset="-128"/>
                <a:ea typeface="MS PGothic" panose="020B0600070205080204" pitchFamily="34" charset="-128"/>
              </a:rPr>
              <a:t>MIT Report_2021.pdf</a:t>
            </a:r>
            <a:r>
              <a:rPr lang="en-US" b="1" spc="-1" dirty="0">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rPr>
              <a:t>]</a:t>
            </a:r>
          </a:p>
          <a:p>
            <a:pPr marL="343260" indent="-342900">
              <a:buClr>
                <a:srgbClr val="000000"/>
              </a:buClr>
              <a:buFont typeface="Arial" panose="020B0604020202020204" pitchFamily="34" charset="0"/>
              <a:buChar char="•"/>
            </a:pPr>
            <a:endParaRPr lang="en-US" b="1" spc="-1" dirty="0">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endParaRPr>
          </a:p>
          <a:p>
            <a:pPr marL="800460" lvl="1" indent="-342900">
              <a:buClr>
                <a:srgbClr val="000000"/>
              </a:buClr>
              <a:buFont typeface="Arial" panose="020B0604020202020204" pitchFamily="34" charset="0"/>
              <a:buChar char="•"/>
            </a:pPr>
            <a:r>
              <a:rPr lang="en-US" b="1" spc="-1" dirty="0">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rPr>
              <a:t>A pdf document providing an overview of the dataset [</a:t>
            </a:r>
            <a:r>
              <a:rPr lang="en-US" b="1" spc="-1" dirty="0">
                <a:effectLst>
                  <a:outerShdw blurRad="38100" dist="38100" dir="2700000" algn="tl">
                    <a:srgbClr val="000000">
                      <a:alpha val="43137"/>
                    </a:srgbClr>
                  </a:outerShdw>
                </a:effectLst>
                <a:highlight>
                  <a:srgbClr val="FFFF00"/>
                </a:highlight>
                <a:uFill>
                  <a:solidFill>
                    <a:srgbClr val="FFFFFF"/>
                  </a:solidFill>
                </a:uFill>
                <a:latin typeface="MS PGothic" panose="020B0600070205080204" pitchFamily="34" charset="-128"/>
                <a:ea typeface="MS PGothic" panose="020B0600070205080204" pitchFamily="34" charset="-128"/>
              </a:rPr>
              <a:t>GFI 2021 dataset_details.pdf]</a:t>
            </a:r>
            <a:endParaRPr lang="en-US" b="1" spc="-1" dirty="0">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endParaRPr>
          </a:p>
          <a:p>
            <a:pPr marL="360">
              <a:buClr>
                <a:srgbClr val="000000"/>
              </a:buClr>
            </a:pPr>
            <a:endParaRPr lang="en-US" sz="2000" b="1" spc="-1" dirty="0">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endParaRPr>
          </a:p>
          <a:p>
            <a:pPr marL="360">
              <a:buClr>
                <a:srgbClr val="000000"/>
              </a:buClr>
            </a:pPr>
            <a:endParaRPr lang="en-US" sz="2000" b="1" spc="-1" dirty="0">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endParaRPr>
          </a:p>
          <a:p>
            <a:pPr marL="360">
              <a:buClr>
                <a:srgbClr val="000000"/>
              </a:buClr>
            </a:pPr>
            <a:endParaRPr lang="en-US" sz="2000" b="1" spc="-1" dirty="0">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endParaRPr>
          </a:p>
        </p:txBody>
      </p:sp>
      <p:sp>
        <p:nvSpPr>
          <p:cNvPr id="3" name="TextBox 2">
            <a:extLst>
              <a:ext uri="{FF2B5EF4-FFF2-40B4-BE49-F238E27FC236}">
                <a16:creationId xmlns:a16="http://schemas.microsoft.com/office/drawing/2014/main" id="{D436E26E-10D1-425A-B1D0-ECA1F57EF611}"/>
              </a:ext>
            </a:extLst>
          </p:cNvPr>
          <p:cNvSpPr txBox="1"/>
          <p:nvPr/>
        </p:nvSpPr>
        <p:spPr>
          <a:xfrm>
            <a:off x="2286000" y="304800"/>
            <a:ext cx="7905750" cy="553998"/>
          </a:xfrm>
          <a:prstGeom prst="rect">
            <a:avLst/>
          </a:prstGeom>
          <a:noFill/>
        </p:spPr>
        <p:txBody>
          <a:bodyPr wrap="square" rtlCol="0">
            <a:spAutoFit/>
          </a:bodyPr>
          <a:lstStyle/>
          <a:p>
            <a:pPr algn="ctr"/>
            <a:r>
              <a:rPr lang="en-US" sz="3000" dirty="0">
                <a:solidFill>
                  <a:srgbClr val="002060"/>
                </a:solidFill>
                <a:effectLst>
                  <a:outerShdw blurRad="38100" dist="38100" dir="2700000" algn="tl">
                    <a:srgbClr val="000000">
                      <a:alpha val="43137"/>
                    </a:srgbClr>
                  </a:outerShdw>
                </a:effectLst>
                <a:latin typeface="MS PGothic" panose="020B0600070205080204" pitchFamily="34" charset="-128"/>
                <a:ea typeface="MS PGothic" panose="020B0600070205080204" pitchFamily="34" charset="-128"/>
              </a:rPr>
              <a:t>What YOU HAVE</a:t>
            </a:r>
            <a:endParaRPr lang="fr-FR" sz="3000" dirty="0">
              <a:solidFill>
                <a:srgbClr val="002060"/>
              </a:solidFill>
              <a:effectLst>
                <a:outerShdw blurRad="38100" dist="38100" dir="2700000" algn="tl">
                  <a:srgbClr val="000000">
                    <a:alpha val="43137"/>
                  </a:srgbClr>
                </a:outerShdw>
              </a:effectLst>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40353937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 name="TextShape 2"/>
          <p:cNvSpPr txBox="1"/>
          <p:nvPr/>
        </p:nvSpPr>
        <p:spPr>
          <a:xfrm>
            <a:off x="2267411" y="3043767"/>
            <a:ext cx="7565760" cy="510840"/>
          </a:xfrm>
          <a:prstGeom prst="rect">
            <a:avLst/>
          </a:prstGeom>
          <a:noFill/>
          <a:ln>
            <a:noFill/>
          </a:ln>
        </p:spPr>
        <p:txBody>
          <a:bodyPr lIns="0" tIns="0" rIns="0" bIns="0"/>
          <a:lstStyle/>
          <a:p>
            <a:pPr algn="ctr">
              <a:lnSpc>
                <a:spcPct val="100000"/>
              </a:lnSpc>
            </a:pPr>
            <a:r>
              <a:rPr lang="en-US" sz="5000" b="1" spc="-1" dirty="0">
                <a:solidFill>
                  <a:srgbClr val="0000FF"/>
                </a:solidFill>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rPr>
              <a:t>Database 1 Tasks </a:t>
            </a:r>
          </a:p>
        </p:txBody>
      </p:sp>
    </p:spTree>
    <p:extLst>
      <p:ext uri="{BB962C8B-B14F-4D97-AF65-F5344CB8AC3E}">
        <p14:creationId xmlns:p14="http://schemas.microsoft.com/office/powerpoint/2010/main" val="212939871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6B9F725-C4FB-487F-9730-C81E5D0FC8B7}"/>
              </a:ext>
            </a:extLst>
          </p:cNvPr>
          <p:cNvSpPr txBox="1"/>
          <p:nvPr/>
        </p:nvSpPr>
        <p:spPr>
          <a:xfrm>
            <a:off x="520836" y="843677"/>
            <a:ext cx="11671163" cy="6124754"/>
          </a:xfrm>
          <a:prstGeom prst="rect">
            <a:avLst/>
          </a:prstGeom>
          <a:noFill/>
        </p:spPr>
        <p:txBody>
          <a:bodyPr wrap="square" rtlCol="0">
            <a:spAutoFit/>
          </a:bodyPr>
          <a:lstStyle/>
          <a:p>
            <a:pPr marL="360">
              <a:buClr>
                <a:srgbClr val="000000"/>
              </a:buClr>
            </a:pPr>
            <a:r>
              <a:rPr lang="en-US" sz="3000" b="1" spc="-1" dirty="0">
                <a:solidFill>
                  <a:srgbClr val="FF0000"/>
                </a:solidFill>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rPr>
              <a:t>Folder: Team Project, File. </a:t>
            </a:r>
            <a:r>
              <a:rPr lang="en-US" sz="3200" b="1" spc="-1" dirty="0">
                <a:solidFill>
                  <a:srgbClr val="FF00FF"/>
                </a:solidFill>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rPr>
              <a:t>database1setupqueries.sql </a:t>
            </a:r>
            <a:endParaRPr lang="en-US" sz="3000" b="1" spc="-1" dirty="0">
              <a:solidFill>
                <a:srgbClr val="FF0000"/>
              </a:solidFill>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endParaRPr>
          </a:p>
          <a:p>
            <a:pPr marL="360">
              <a:buClr>
                <a:srgbClr val="000000"/>
              </a:buClr>
            </a:pPr>
            <a:endParaRPr lang="en-US" sz="2000" b="1" spc="-1" dirty="0">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endParaRPr>
          </a:p>
          <a:p>
            <a:pPr marL="343260" indent="-342900">
              <a:buClr>
                <a:srgbClr val="000000"/>
              </a:buClr>
              <a:buFont typeface="Arial" panose="020B0604020202020204" pitchFamily="34" charset="0"/>
              <a:buChar char="•"/>
            </a:pPr>
            <a:r>
              <a:rPr lang="en-US" sz="2000" b="1" spc="-1" dirty="0">
                <a:solidFill>
                  <a:srgbClr val="FF00FF"/>
                </a:solidFill>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rPr>
              <a:t>database1setupqueries.sql </a:t>
            </a:r>
            <a:r>
              <a:rPr lang="en-US" sz="2000" b="1" spc="-1" dirty="0">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rPr>
              <a:t>[</a:t>
            </a:r>
            <a:r>
              <a:rPr lang="en-US" sz="2000" b="1" spc="-1" dirty="0">
                <a:effectLst>
                  <a:outerShdw blurRad="38100" dist="38100" dir="2700000" algn="tl">
                    <a:srgbClr val="000000">
                      <a:alpha val="43137"/>
                    </a:srgbClr>
                  </a:outerShdw>
                </a:effectLst>
                <a:highlight>
                  <a:srgbClr val="FFFF00"/>
                </a:highlight>
                <a:uFill>
                  <a:solidFill>
                    <a:srgbClr val="FFFFFF"/>
                  </a:solidFill>
                </a:uFill>
                <a:latin typeface="MS PGothic" panose="020B0600070205080204" pitchFamily="34" charset="-128"/>
                <a:ea typeface="MS PGothic" panose="020B0600070205080204" pitchFamily="34" charset="-128"/>
              </a:rPr>
              <a:t>download and open in </a:t>
            </a:r>
            <a:r>
              <a:rPr lang="en-US" sz="2000" b="1" spc="-1" dirty="0" err="1">
                <a:effectLst>
                  <a:outerShdw blurRad="38100" dist="38100" dir="2700000" algn="tl">
                    <a:srgbClr val="000000">
                      <a:alpha val="43137"/>
                    </a:srgbClr>
                  </a:outerShdw>
                </a:effectLst>
                <a:highlight>
                  <a:srgbClr val="FFFF00"/>
                </a:highlight>
                <a:uFill>
                  <a:solidFill>
                    <a:srgbClr val="FFFFFF"/>
                  </a:solidFill>
                </a:uFill>
                <a:latin typeface="MS PGothic" panose="020B0600070205080204" pitchFamily="34" charset="-128"/>
                <a:ea typeface="MS PGothic" panose="020B0600070205080204" pitchFamily="34" charset="-128"/>
              </a:rPr>
              <a:t>sql</a:t>
            </a:r>
            <a:r>
              <a:rPr lang="en-US" sz="2000" b="1" spc="-1" dirty="0">
                <a:effectLst>
                  <a:outerShdw blurRad="38100" dist="38100" dir="2700000" algn="tl">
                    <a:srgbClr val="000000">
                      <a:alpha val="43137"/>
                    </a:srgbClr>
                  </a:outerShdw>
                </a:effectLst>
                <a:highlight>
                  <a:srgbClr val="FFFF00"/>
                </a:highlight>
                <a:uFill>
                  <a:solidFill>
                    <a:srgbClr val="FFFFFF"/>
                  </a:solidFill>
                </a:uFill>
                <a:latin typeface="MS PGothic" panose="020B0600070205080204" pitchFamily="34" charset="-128"/>
                <a:ea typeface="MS PGothic" panose="020B0600070205080204" pitchFamily="34" charset="-128"/>
              </a:rPr>
              <a:t> workbench -&gt; local instance</a:t>
            </a:r>
            <a:r>
              <a:rPr lang="en-US" sz="2000" b="1" spc="-1" dirty="0">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rPr>
              <a:t>]</a:t>
            </a:r>
          </a:p>
          <a:p>
            <a:pPr marL="343260" indent="-342900">
              <a:buClr>
                <a:srgbClr val="000000"/>
              </a:buClr>
              <a:buFont typeface="Arial" panose="020B0604020202020204" pitchFamily="34" charset="0"/>
              <a:buChar char="•"/>
            </a:pPr>
            <a:endParaRPr lang="en-US" sz="2000" b="1" spc="-1" dirty="0">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endParaRPr>
          </a:p>
          <a:p>
            <a:pPr marL="343260" indent="-342900">
              <a:buClr>
                <a:srgbClr val="000000"/>
              </a:buClr>
              <a:buFont typeface="Arial" panose="020B0604020202020204" pitchFamily="34" charset="0"/>
              <a:buChar char="•"/>
            </a:pPr>
            <a:r>
              <a:rPr lang="en-US" sz="2000" b="1" spc="-1" dirty="0">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rPr>
              <a:t>Open MYSQL </a:t>
            </a:r>
            <a:r>
              <a:rPr lang="en-US" sz="2000" b="1" spc="-1" dirty="0" err="1">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rPr>
              <a:t>WorkBench</a:t>
            </a:r>
            <a:r>
              <a:rPr lang="en-US" sz="2000" b="1" spc="-1" dirty="0">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rPr>
              <a:t> -&gt; Local instance -&gt; Editor -&gt; File -&gt; Open script -&gt; database1setup.sql</a:t>
            </a:r>
          </a:p>
          <a:p>
            <a:pPr marL="343260" indent="-342900">
              <a:buClr>
                <a:srgbClr val="000000"/>
              </a:buClr>
              <a:buFont typeface="Arial" panose="020B0604020202020204" pitchFamily="34" charset="0"/>
              <a:buChar char="•"/>
            </a:pPr>
            <a:endParaRPr lang="en-US" sz="2000" b="1" spc="-1" dirty="0">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endParaRPr>
          </a:p>
          <a:p>
            <a:pPr marL="343260" indent="-342900">
              <a:buClr>
                <a:srgbClr val="000000"/>
              </a:buClr>
              <a:buFont typeface="Arial" panose="020B0604020202020204" pitchFamily="34" charset="0"/>
              <a:buChar char="•"/>
            </a:pPr>
            <a:r>
              <a:rPr lang="en-US" sz="2000" b="1" spc="-1" dirty="0">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rPr>
              <a:t>Select all the code and RUN </a:t>
            </a:r>
          </a:p>
          <a:p>
            <a:pPr marL="343260" indent="-342900">
              <a:buClr>
                <a:srgbClr val="000000"/>
              </a:buClr>
              <a:buFont typeface="Arial" panose="020B0604020202020204" pitchFamily="34" charset="0"/>
              <a:buChar char="•"/>
            </a:pPr>
            <a:endParaRPr lang="en-US" sz="2000" b="1" spc="-1" dirty="0">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endParaRPr>
          </a:p>
          <a:p>
            <a:pPr marL="343260" indent="-342900">
              <a:buClr>
                <a:srgbClr val="000000"/>
              </a:buClr>
              <a:buFont typeface="Arial" panose="020B0604020202020204" pitchFamily="34" charset="0"/>
              <a:buChar char="•"/>
            </a:pPr>
            <a:r>
              <a:rPr lang="en-US" sz="2000" b="1" spc="-1" dirty="0">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rPr>
              <a:t>Your database and corresponding table should appear on the </a:t>
            </a:r>
            <a:r>
              <a:rPr lang="en-US" sz="2000" b="1" spc="-1" dirty="0">
                <a:solidFill>
                  <a:srgbClr val="FF0000"/>
                </a:solidFill>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rPr>
              <a:t>left panel SCHEMAS, after you refresh </a:t>
            </a:r>
          </a:p>
          <a:p>
            <a:pPr marL="343260" indent="-342900">
              <a:buClr>
                <a:srgbClr val="000000"/>
              </a:buClr>
              <a:buFont typeface="Arial" panose="020B0604020202020204" pitchFamily="34" charset="0"/>
              <a:buChar char="•"/>
            </a:pPr>
            <a:endParaRPr lang="en-US" sz="2000" b="1" spc="-1" dirty="0">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endParaRPr>
          </a:p>
          <a:p>
            <a:pPr marL="360">
              <a:buClr>
                <a:srgbClr val="000000"/>
              </a:buClr>
            </a:pPr>
            <a:r>
              <a:rPr lang="en-US" sz="2000" b="1" spc="-1" dirty="0">
                <a:solidFill>
                  <a:srgbClr val="FF0000"/>
                </a:solidFill>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rPr>
              <a:t>** If they do not appear after refreshing, close the workbench, open again</a:t>
            </a:r>
          </a:p>
          <a:p>
            <a:pPr marL="360">
              <a:buClr>
                <a:srgbClr val="000000"/>
              </a:buClr>
            </a:pPr>
            <a:endParaRPr lang="en-US" sz="2000" b="1" spc="-1" dirty="0">
              <a:solidFill>
                <a:srgbClr val="FF0000"/>
              </a:solidFill>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endParaRPr>
          </a:p>
          <a:p>
            <a:pPr marL="360">
              <a:buClr>
                <a:srgbClr val="000000"/>
              </a:buClr>
            </a:pPr>
            <a:r>
              <a:rPr lang="en-US" sz="2000" b="1" spc="-1" dirty="0">
                <a:solidFill>
                  <a:srgbClr val="0000FF"/>
                </a:solidFill>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rPr>
              <a:t>You are now set to work with database 1. </a:t>
            </a:r>
          </a:p>
          <a:p>
            <a:pPr marL="360">
              <a:buClr>
                <a:srgbClr val="000000"/>
              </a:buClr>
            </a:pPr>
            <a:endParaRPr lang="en-US" sz="2000" b="1" spc="-1" dirty="0">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endParaRPr>
          </a:p>
          <a:p>
            <a:pPr marL="343260" indent="-342900">
              <a:buClr>
                <a:srgbClr val="000000"/>
              </a:buClr>
              <a:buFont typeface="Arial" panose="020B0604020202020204" pitchFamily="34" charset="0"/>
              <a:buChar char="•"/>
            </a:pPr>
            <a:r>
              <a:rPr lang="en-US" sz="2000" b="1" spc="-1" dirty="0">
                <a:effectLst>
                  <a:outerShdw blurRad="38100" dist="38100" dir="2700000" algn="tl">
                    <a:srgbClr val="000000">
                      <a:alpha val="43137"/>
                    </a:srgbClr>
                  </a:outerShdw>
                </a:effectLst>
                <a:highlight>
                  <a:srgbClr val="FFFF00"/>
                </a:highlight>
                <a:uFill>
                  <a:solidFill>
                    <a:srgbClr val="FFFFFF"/>
                  </a:solidFill>
                </a:uFill>
                <a:latin typeface="MS PGothic" panose="020B0600070205080204" pitchFamily="34" charset="-128"/>
                <a:ea typeface="MS PGothic" panose="020B0600070205080204" pitchFamily="34" charset="-128"/>
              </a:rPr>
              <a:t>Generate the ER diagram using MYSQL to understand the relations between tables </a:t>
            </a:r>
          </a:p>
          <a:p>
            <a:pPr marL="343260" indent="-342900">
              <a:buClr>
                <a:srgbClr val="000000"/>
              </a:buClr>
              <a:buFont typeface="Arial" panose="020B0604020202020204" pitchFamily="34" charset="0"/>
              <a:buChar char="•"/>
            </a:pPr>
            <a:endParaRPr lang="en-US" sz="2000" b="1" spc="-1" dirty="0">
              <a:solidFill>
                <a:srgbClr val="0000FF"/>
              </a:solidFill>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endParaRPr>
          </a:p>
          <a:p>
            <a:pPr marL="360">
              <a:buClr>
                <a:srgbClr val="000000"/>
              </a:buClr>
            </a:pPr>
            <a:endParaRPr lang="en-US" sz="2000" b="1" spc="-1" dirty="0">
              <a:solidFill>
                <a:srgbClr val="0000FF"/>
              </a:solidFill>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endParaRPr>
          </a:p>
          <a:p>
            <a:pPr marL="343260" indent="-342900">
              <a:buClr>
                <a:srgbClr val="000000"/>
              </a:buClr>
              <a:buFont typeface="Arial" panose="020B0604020202020204" pitchFamily="34" charset="0"/>
              <a:buChar char="•"/>
            </a:pPr>
            <a:endParaRPr lang="en-US" sz="2000" b="1" spc="-1" dirty="0">
              <a:solidFill>
                <a:srgbClr val="0000FF"/>
              </a:solidFill>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endParaRPr>
          </a:p>
          <a:p>
            <a:pPr marL="360">
              <a:buClr>
                <a:srgbClr val="000000"/>
              </a:buClr>
            </a:pPr>
            <a:endParaRPr lang="en-US" sz="2000" b="1" spc="-1" dirty="0">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endParaRPr>
          </a:p>
        </p:txBody>
      </p:sp>
      <p:sp>
        <p:nvSpPr>
          <p:cNvPr id="3" name="TextBox 2">
            <a:extLst>
              <a:ext uri="{FF2B5EF4-FFF2-40B4-BE49-F238E27FC236}">
                <a16:creationId xmlns:a16="http://schemas.microsoft.com/office/drawing/2014/main" id="{D436E26E-10D1-425A-B1D0-ECA1F57EF611}"/>
              </a:ext>
            </a:extLst>
          </p:cNvPr>
          <p:cNvSpPr txBox="1"/>
          <p:nvPr/>
        </p:nvSpPr>
        <p:spPr>
          <a:xfrm>
            <a:off x="2286000" y="0"/>
            <a:ext cx="7905750" cy="553998"/>
          </a:xfrm>
          <a:prstGeom prst="rect">
            <a:avLst/>
          </a:prstGeom>
          <a:noFill/>
        </p:spPr>
        <p:txBody>
          <a:bodyPr wrap="square" rtlCol="0">
            <a:spAutoFit/>
          </a:bodyPr>
          <a:lstStyle/>
          <a:p>
            <a:pPr algn="ctr"/>
            <a:r>
              <a:rPr lang="en-US" sz="3000" dirty="0">
                <a:solidFill>
                  <a:srgbClr val="002060"/>
                </a:solidFill>
                <a:effectLst>
                  <a:outerShdw blurRad="38100" dist="38100" dir="2700000" algn="tl">
                    <a:srgbClr val="000000">
                      <a:alpha val="43137"/>
                    </a:srgbClr>
                  </a:outerShdw>
                </a:effectLst>
                <a:latin typeface="MS PGothic" panose="020B0600070205080204" pitchFamily="34" charset="-128"/>
                <a:ea typeface="MS PGothic" panose="020B0600070205080204" pitchFamily="34" charset="-128"/>
              </a:rPr>
              <a:t>Task 1 Set up for Database 1</a:t>
            </a:r>
            <a:endParaRPr lang="fr-FR" sz="3000" dirty="0">
              <a:solidFill>
                <a:srgbClr val="002060"/>
              </a:solidFill>
              <a:effectLst>
                <a:outerShdw blurRad="38100" dist="38100" dir="2700000" algn="tl">
                  <a:srgbClr val="000000">
                    <a:alpha val="43137"/>
                  </a:srgbClr>
                </a:outerShdw>
              </a:effectLst>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12750492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6B9F725-C4FB-487F-9730-C81E5D0FC8B7}"/>
              </a:ext>
            </a:extLst>
          </p:cNvPr>
          <p:cNvSpPr txBox="1"/>
          <p:nvPr/>
        </p:nvSpPr>
        <p:spPr>
          <a:xfrm>
            <a:off x="550653" y="1111984"/>
            <a:ext cx="11535329" cy="5078313"/>
          </a:xfrm>
          <a:prstGeom prst="rect">
            <a:avLst/>
          </a:prstGeom>
          <a:noFill/>
        </p:spPr>
        <p:txBody>
          <a:bodyPr wrap="square" rtlCol="0">
            <a:spAutoFit/>
          </a:bodyPr>
          <a:lstStyle/>
          <a:p>
            <a:pPr marL="343080" indent="-342720">
              <a:buClr>
                <a:srgbClr val="000000"/>
              </a:buClr>
              <a:buFont typeface="Arial"/>
              <a:buChar char="•"/>
            </a:pPr>
            <a:endParaRPr lang="en-US" sz="2000" b="1" spc="-1" dirty="0">
              <a:solidFill>
                <a:srgbClr val="000000"/>
              </a:solidFill>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endParaRPr>
          </a:p>
          <a:p>
            <a:pPr marL="360">
              <a:buClr>
                <a:srgbClr val="000000"/>
              </a:buClr>
            </a:pPr>
            <a:r>
              <a:rPr lang="en-US" sz="2000" b="1" spc="-1" dirty="0">
                <a:solidFill>
                  <a:srgbClr val="000000"/>
                </a:solidFill>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rPr>
              <a:t>You have been provided with a database </a:t>
            </a:r>
            <a:r>
              <a:rPr lang="en-US" sz="2000" b="1" spc="-1" dirty="0" err="1">
                <a:solidFill>
                  <a:srgbClr val="FF00FF"/>
                </a:solidFill>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rPr>
              <a:t>classicmodels</a:t>
            </a:r>
            <a:r>
              <a:rPr lang="en-US" sz="2000" b="1" spc="-1" dirty="0">
                <a:solidFill>
                  <a:srgbClr val="FF00FF"/>
                </a:solidFill>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rPr>
              <a:t>. </a:t>
            </a:r>
          </a:p>
          <a:p>
            <a:pPr marL="343080" indent="-342720">
              <a:buClr>
                <a:srgbClr val="000000"/>
              </a:buClr>
              <a:buFont typeface="Arial"/>
              <a:buChar char="•"/>
            </a:pPr>
            <a:endParaRPr lang="en-US" sz="2000" b="1" spc="-1" dirty="0">
              <a:solidFill>
                <a:srgbClr val="000000"/>
              </a:solidFill>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endParaRPr>
          </a:p>
          <a:p>
            <a:pPr marL="360">
              <a:buClr>
                <a:srgbClr val="000000"/>
              </a:buClr>
            </a:pPr>
            <a:r>
              <a:rPr lang="en-US" sz="2000" b="1" spc="-1" dirty="0">
                <a:solidFill>
                  <a:srgbClr val="0000FF"/>
                </a:solidFill>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rPr>
              <a:t>About the dataset</a:t>
            </a:r>
          </a:p>
          <a:p>
            <a:pPr marL="360">
              <a:buClr>
                <a:srgbClr val="000000"/>
              </a:buClr>
            </a:pPr>
            <a:r>
              <a:rPr lang="en-US" sz="2000" b="1" spc="-1" dirty="0">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rPr>
              <a:t>The database schema consists of the following tables:</a:t>
            </a:r>
          </a:p>
          <a:p>
            <a:pPr marL="360">
              <a:buClr>
                <a:srgbClr val="000000"/>
              </a:buClr>
            </a:pPr>
            <a:endParaRPr lang="en-US" sz="2000" b="1" spc="-1" dirty="0">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endParaRPr>
          </a:p>
          <a:p>
            <a:pPr marL="343260" indent="-342900">
              <a:buClr>
                <a:srgbClr val="000000"/>
              </a:buClr>
              <a:buFont typeface="Arial" panose="020B0604020202020204" pitchFamily="34" charset="0"/>
              <a:buChar char="•"/>
            </a:pPr>
            <a:r>
              <a:rPr lang="en-US" b="1" spc="-1" dirty="0">
                <a:solidFill>
                  <a:srgbClr val="FF0000"/>
                </a:solidFill>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rPr>
              <a:t>Customers: </a:t>
            </a:r>
            <a:r>
              <a:rPr lang="en-US" b="1" spc="-1" dirty="0">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rPr>
              <a:t>stores customer’s data.</a:t>
            </a:r>
          </a:p>
          <a:p>
            <a:pPr marL="343260" indent="-342900">
              <a:buClr>
                <a:srgbClr val="000000"/>
              </a:buClr>
              <a:buFont typeface="Arial" panose="020B0604020202020204" pitchFamily="34" charset="0"/>
              <a:buChar char="•"/>
            </a:pPr>
            <a:r>
              <a:rPr lang="en-US" b="1" spc="-1" dirty="0">
                <a:solidFill>
                  <a:srgbClr val="FF0000"/>
                </a:solidFill>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rPr>
              <a:t>Products: </a:t>
            </a:r>
            <a:r>
              <a:rPr lang="en-US" b="1" spc="-1" dirty="0">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rPr>
              <a:t>stores a list of scale model cars.</a:t>
            </a:r>
          </a:p>
          <a:p>
            <a:pPr marL="343260" indent="-342900">
              <a:buClr>
                <a:srgbClr val="000000"/>
              </a:buClr>
              <a:buFont typeface="Arial" panose="020B0604020202020204" pitchFamily="34" charset="0"/>
              <a:buChar char="•"/>
            </a:pPr>
            <a:r>
              <a:rPr lang="en-US" b="1" spc="-1" dirty="0" err="1">
                <a:solidFill>
                  <a:srgbClr val="FF0000"/>
                </a:solidFill>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rPr>
              <a:t>ProductLines</a:t>
            </a:r>
            <a:r>
              <a:rPr lang="en-US" b="1" spc="-1" dirty="0">
                <a:solidFill>
                  <a:srgbClr val="FF0000"/>
                </a:solidFill>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rPr>
              <a:t>: </a:t>
            </a:r>
            <a:r>
              <a:rPr lang="en-US" b="1" spc="-1" dirty="0">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rPr>
              <a:t>stores a list of product line categories.</a:t>
            </a:r>
          </a:p>
          <a:p>
            <a:pPr marL="343260" indent="-342900">
              <a:buClr>
                <a:srgbClr val="000000"/>
              </a:buClr>
              <a:buFont typeface="Arial" panose="020B0604020202020204" pitchFamily="34" charset="0"/>
              <a:buChar char="•"/>
            </a:pPr>
            <a:r>
              <a:rPr lang="en-US" b="1" spc="-1" dirty="0">
                <a:solidFill>
                  <a:srgbClr val="FF0000"/>
                </a:solidFill>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rPr>
              <a:t>Orders: </a:t>
            </a:r>
            <a:r>
              <a:rPr lang="en-US" b="1" spc="-1" dirty="0">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rPr>
              <a:t>stores sales orders placed by customers.</a:t>
            </a:r>
          </a:p>
          <a:p>
            <a:pPr marL="343260" indent="-342900">
              <a:buClr>
                <a:srgbClr val="000000"/>
              </a:buClr>
              <a:buFont typeface="Arial" panose="020B0604020202020204" pitchFamily="34" charset="0"/>
              <a:buChar char="•"/>
            </a:pPr>
            <a:r>
              <a:rPr lang="en-US" b="1" spc="-1" dirty="0" err="1">
                <a:solidFill>
                  <a:srgbClr val="FF0000"/>
                </a:solidFill>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rPr>
              <a:t>OrderDetails</a:t>
            </a:r>
            <a:r>
              <a:rPr lang="en-US" b="1" spc="-1" dirty="0">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rPr>
              <a:t>: stores sales order line items for each sales order.</a:t>
            </a:r>
          </a:p>
          <a:p>
            <a:pPr marL="343260" indent="-342900">
              <a:buClr>
                <a:srgbClr val="000000"/>
              </a:buClr>
              <a:buFont typeface="Arial" panose="020B0604020202020204" pitchFamily="34" charset="0"/>
              <a:buChar char="•"/>
            </a:pPr>
            <a:r>
              <a:rPr lang="en-US" b="1" spc="-1" dirty="0">
                <a:solidFill>
                  <a:srgbClr val="FF0000"/>
                </a:solidFill>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rPr>
              <a:t>Payments: </a:t>
            </a:r>
            <a:r>
              <a:rPr lang="en-US" b="1" spc="-1" dirty="0">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rPr>
              <a:t>stores payments made by customers based on their accounts.</a:t>
            </a:r>
          </a:p>
          <a:p>
            <a:pPr marL="343260" indent="-342900">
              <a:buClr>
                <a:srgbClr val="000000"/>
              </a:buClr>
              <a:buFont typeface="Arial" panose="020B0604020202020204" pitchFamily="34" charset="0"/>
              <a:buChar char="•"/>
            </a:pPr>
            <a:r>
              <a:rPr lang="en-US" b="1" spc="-1" dirty="0">
                <a:solidFill>
                  <a:srgbClr val="FF0000"/>
                </a:solidFill>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rPr>
              <a:t>Employees: </a:t>
            </a:r>
            <a:r>
              <a:rPr lang="en-US" b="1" spc="-1" dirty="0">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rPr>
              <a:t>stores all employee information as well as the organization structure such as who reports to whom.</a:t>
            </a:r>
          </a:p>
          <a:p>
            <a:pPr marL="343260" indent="-342900">
              <a:buClr>
                <a:srgbClr val="000000"/>
              </a:buClr>
              <a:buFont typeface="Arial" panose="020B0604020202020204" pitchFamily="34" charset="0"/>
              <a:buChar char="•"/>
            </a:pPr>
            <a:r>
              <a:rPr lang="en-US" b="1" spc="-1" dirty="0">
                <a:solidFill>
                  <a:srgbClr val="FF0000"/>
                </a:solidFill>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rPr>
              <a:t>Offices: </a:t>
            </a:r>
            <a:r>
              <a:rPr lang="en-US" b="1" spc="-1" dirty="0">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rPr>
              <a:t>stores sales office data.</a:t>
            </a:r>
          </a:p>
          <a:p>
            <a:pPr marL="360">
              <a:buClr>
                <a:srgbClr val="000000"/>
              </a:buClr>
            </a:pPr>
            <a:endParaRPr lang="en-US" sz="2000" b="1" spc="-1" dirty="0">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endParaRPr>
          </a:p>
          <a:p>
            <a:pPr marL="360">
              <a:buClr>
                <a:srgbClr val="000000"/>
              </a:buClr>
            </a:pPr>
            <a:endParaRPr lang="en-US" sz="2000" b="1" spc="-1" dirty="0">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endParaRPr>
          </a:p>
          <a:p>
            <a:pPr marL="360">
              <a:buClr>
                <a:srgbClr val="000000"/>
              </a:buClr>
            </a:pPr>
            <a:endParaRPr lang="en-US" sz="2000" b="1" spc="-1" dirty="0">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endParaRPr>
          </a:p>
        </p:txBody>
      </p:sp>
      <p:sp>
        <p:nvSpPr>
          <p:cNvPr id="3" name="TextBox 2">
            <a:extLst>
              <a:ext uri="{FF2B5EF4-FFF2-40B4-BE49-F238E27FC236}">
                <a16:creationId xmlns:a16="http://schemas.microsoft.com/office/drawing/2014/main" id="{D436E26E-10D1-425A-B1D0-ECA1F57EF611}"/>
              </a:ext>
            </a:extLst>
          </p:cNvPr>
          <p:cNvSpPr txBox="1"/>
          <p:nvPr/>
        </p:nvSpPr>
        <p:spPr>
          <a:xfrm>
            <a:off x="2286000" y="304800"/>
            <a:ext cx="7905750" cy="553998"/>
          </a:xfrm>
          <a:prstGeom prst="rect">
            <a:avLst/>
          </a:prstGeom>
          <a:noFill/>
        </p:spPr>
        <p:txBody>
          <a:bodyPr wrap="square" rtlCol="0">
            <a:spAutoFit/>
          </a:bodyPr>
          <a:lstStyle/>
          <a:p>
            <a:pPr algn="ctr"/>
            <a:r>
              <a:rPr lang="en-US" sz="3000" dirty="0">
                <a:solidFill>
                  <a:srgbClr val="002060"/>
                </a:solidFill>
                <a:effectLst>
                  <a:outerShdw blurRad="38100" dist="38100" dir="2700000" algn="tl">
                    <a:srgbClr val="000000">
                      <a:alpha val="43137"/>
                    </a:srgbClr>
                  </a:outerShdw>
                </a:effectLst>
                <a:latin typeface="MS PGothic" panose="020B0600070205080204" pitchFamily="34" charset="-128"/>
                <a:ea typeface="MS PGothic" panose="020B0600070205080204" pitchFamily="34" charset="-128"/>
              </a:rPr>
              <a:t>Context Dataset 1 </a:t>
            </a:r>
            <a:endParaRPr lang="fr-FR" sz="3000" dirty="0">
              <a:solidFill>
                <a:srgbClr val="002060"/>
              </a:solidFill>
              <a:effectLst>
                <a:outerShdw blurRad="38100" dist="38100" dir="2700000" algn="tl">
                  <a:srgbClr val="000000">
                    <a:alpha val="43137"/>
                  </a:srgbClr>
                </a:outerShdw>
              </a:effectLst>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19479535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 name="CustomShape 1"/>
          <p:cNvSpPr/>
          <p:nvPr/>
        </p:nvSpPr>
        <p:spPr>
          <a:xfrm>
            <a:off x="219508" y="960756"/>
            <a:ext cx="11752984" cy="5812808"/>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lIns="90000" tIns="46800" rIns="90000" bIns="46800"/>
          <a:lstStyle/>
          <a:p>
            <a:pPr marL="360">
              <a:buClr>
                <a:srgbClr val="000000"/>
              </a:buClr>
            </a:pPr>
            <a:r>
              <a:rPr lang="en-GB" sz="2400" b="1" i="1" spc="-1" dirty="0">
                <a:solidFill>
                  <a:srgbClr val="FF0000"/>
                </a:solidFill>
                <a:effectLst>
                  <a:outerShdw blurRad="38100" dist="38100" dir="2700000" algn="tl">
                    <a:srgbClr val="000000">
                      <a:alpha val="43137"/>
                    </a:srgbClr>
                  </a:outerShdw>
                </a:effectLst>
                <a:uFill>
                  <a:solidFill>
                    <a:srgbClr val="FFFFFF"/>
                  </a:solidFill>
                </a:uFill>
                <a:latin typeface="Candara" panose="020E0502030303020204" pitchFamily="34" charset="0"/>
                <a:ea typeface="MS PGothic" panose="020B0600070205080204" pitchFamily="34" charset="-128"/>
              </a:rPr>
              <a:t>SAVE all your queries in MYSQL as a script named </a:t>
            </a:r>
            <a:r>
              <a:rPr lang="en-GB" sz="2400" b="1" i="1" spc="-1" dirty="0">
                <a:solidFill>
                  <a:srgbClr val="0000FF"/>
                </a:solidFill>
                <a:effectLst>
                  <a:outerShdw blurRad="38100" dist="38100" dir="2700000" algn="tl">
                    <a:srgbClr val="000000">
                      <a:alpha val="43137"/>
                    </a:srgbClr>
                  </a:outerShdw>
                </a:effectLst>
                <a:uFill>
                  <a:solidFill>
                    <a:srgbClr val="FFFFFF"/>
                  </a:solidFill>
                </a:uFill>
                <a:latin typeface="Candara" panose="020E0502030303020204" pitchFamily="34" charset="0"/>
                <a:ea typeface="MS PGothic" panose="020B0600070205080204" pitchFamily="34" charset="-128"/>
              </a:rPr>
              <a:t>queryDB1.sql</a:t>
            </a:r>
            <a:endParaRPr lang="en-GB" sz="2400" b="1" i="1" spc="-1" dirty="0">
              <a:solidFill>
                <a:srgbClr val="FF0000"/>
              </a:solidFill>
              <a:effectLst>
                <a:outerShdw blurRad="38100" dist="38100" dir="2700000" algn="tl">
                  <a:srgbClr val="000000">
                    <a:alpha val="43137"/>
                  </a:srgbClr>
                </a:outerShdw>
              </a:effectLst>
              <a:uFill>
                <a:solidFill>
                  <a:srgbClr val="FFFFFF"/>
                </a:solidFill>
              </a:uFill>
              <a:latin typeface="Candara" panose="020E0502030303020204" pitchFamily="34" charset="0"/>
              <a:ea typeface="MS PGothic" panose="020B0600070205080204" pitchFamily="34" charset="-128"/>
            </a:endParaRPr>
          </a:p>
          <a:p>
            <a:pPr marL="360">
              <a:buClr>
                <a:srgbClr val="000000"/>
              </a:buClr>
            </a:pPr>
            <a:endParaRPr lang="en-GB" sz="2000" b="1" i="1" spc="-1" dirty="0">
              <a:solidFill>
                <a:srgbClr val="FF0000"/>
              </a:solidFill>
              <a:effectLst>
                <a:outerShdw blurRad="38100" dist="38100" dir="2700000" algn="tl">
                  <a:srgbClr val="000000">
                    <a:alpha val="43137"/>
                  </a:srgbClr>
                </a:outerShdw>
              </a:effectLst>
              <a:uFill>
                <a:solidFill>
                  <a:srgbClr val="FFFFFF"/>
                </a:solidFill>
              </a:uFill>
              <a:latin typeface="Candara" panose="020E0502030303020204" pitchFamily="34" charset="0"/>
              <a:ea typeface="MS PGothic" panose="020B0600070205080204" pitchFamily="34" charset="-128"/>
            </a:endParaRPr>
          </a:p>
          <a:p>
            <a:pPr marL="286110" indent="-285750">
              <a:buClr>
                <a:srgbClr val="000000"/>
              </a:buClr>
              <a:buFont typeface="Arial" panose="020B0604020202020204" pitchFamily="34" charset="0"/>
              <a:buChar char="•"/>
            </a:pPr>
            <a:r>
              <a:rPr lang="en-GB" sz="2000" b="1" i="1" spc="-1" dirty="0">
                <a:effectLst>
                  <a:outerShdw blurRad="38100" dist="38100" dir="2700000" algn="tl">
                    <a:srgbClr val="000000">
                      <a:alpha val="43137"/>
                    </a:srgbClr>
                  </a:outerShdw>
                </a:effectLst>
                <a:uFill>
                  <a:solidFill>
                    <a:srgbClr val="FFFFFF"/>
                  </a:solidFill>
                </a:uFill>
                <a:latin typeface="Candara" panose="020E0502030303020204" pitchFamily="34" charset="0"/>
                <a:ea typeface="MS PGothic" panose="020B0600070205080204" pitchFamily="34" charset="-128"/>
              </a:rPr>
              <a:t>Write </a:t>
            </a:r>
            <a:r>
              <a:rPr lang="en-GB" sz="2000" b="1" i="1" spc="-1" dirty="0">
                <a:effectLst>
                  <a:outerShdw blurRad="38100" dist="38100" dir="2700000" algn="tl">
                    <a:srgbClr val="000000">
                      <a:alpha val="43137"/>
                    </a:srgbClr>
                  </a:outerShdw>
                </a:effectLst>
                <a:highlight>
                  <a:srgbClr val="FFFF00"/>
                </a:highlight>
                <a:uFill>
                  <a:solidFill>
                    <a:srgbClr val="FFFFFF"/>
                  </a:solidFill>
                </a:uFill>
                <a:latin typeface="Candara" panose="020E0502030303020204" pitchFamily="34" charset="0"/>
                <a:ea typeface="MS PGothic" panose="020B0600070205080204" pitchFamily="34" charset="-128"/>
              </a:rPr>
              <a:t>four meaningful queries </a:t>
            </a:r>
            <a:r>
              <a:rPr lang="en-GB" sz="2000" b="1" i="1" spc="-1" dirty="0">
                <a:effectLst>
                  <a:outerShdw blurRad="38100" dist="38100" dir="2700000" algn="tl">
                    <a:srgbClr val="000000">
                      <a:alpha val="43137"/>
                    </a:srgbClr>
                  </a:outerShdw>
                </a:effectLst>
                <a:uFill>
                  <a:solidFill>
                    <a:srgbClr val="FFFFFF"/>
                  </a:solidFill>
                </a:uFill>
                <a:latin typeface="Candara" panose="020E0502030303020204" pitchFamily="34" charset="0"/>
                <a:ea typeface="MS PGothic" panose="020B0600070205080204" pitchFamily="34" charset="-128"/>
              </a:rPr>
              <a:t>which uses different SQL operators and retrieves information from a single table in your database and save it in </a:t>
            </a:r>
            <a:r>
              <a:rPr lang="en-GB" sz="2000" b="1" i="1" spc="-1" dirty="0">
                <a:solidFill>
                  <a:srgbClr val="0000FF"/>
                </a:solidFill>
                <a:effectLst>
                  <a:outerShdw blurRad="38100" dist="38100" dir="2700000" algn="tl">
                    <a:srgbClr val="000000">
                      <a:alpha val="43137"/>
                    </a:srgbClr>
                  </a:outerShdw>
                </a:effectLst>
                <a:uFill>
                  <a:solidFill>
                    <a:srgbClr val="FFFFFF"/>
                  </a:solidFill>
                </a:uFill>
                <a:latin typeface="Candara" panose="020E0502030303020204" pitchFamily="34" charset="0"/>
                <a:ea typeface="MS PGothic" panose="020B0600070205080204" pitchFamily="34" charset="-128"/>
              </a:rPr>
              <a:t>queryDB1.sql</a:t>
            </a:r>
            <a:endParaRPr lang="en-GB" sz="2000" b="1" i="1" spc="-1" dirty="0">
              <a:effectLst>
                <a:outerShdw blurRad="38100" dist="38100" dir="2700000" algn="tl">
                  <a:srgbClr val="000000">
                    <a:alpha val="43137"/>
                  </a:srgbClr>
                </a:outerShdw>
              </a:effectLst>
              <a:uFill>
                <a:solidFill>
                  <a:srgbClr val="FFFFFF"/>
                </a:solidFill>
              </a:uFill>
              <a:latin typeface="Candara" panose="020E0502030303020204" pitchFamily="34" charset="0"/>
              <a:ea typeface="MS PGothic" panose="020B0600070205080204" pitchFamily="34" charset="-128"/>
            </a:endParaRPr>
          </a:p>
          <a:p>
            <a:pPr marL="286110" indent="-285750">
              <a:buClr>
                <a:srgbClr val="000000"/>
              </a:buClr>
              <a:buFont typeface="Arial" panose="020B0604020202020204" pitchFamily="34" charset="0"/>
              <a:buChar char="•"/>
            </a:pPr>
            <a:endParaRPr lang="en-GB" sz="2000" b="1" i="1" spc="-1" dirty="0">
              <a:effectLst>
                <a:outerShdw blurRad="38100" dist="38100" dir="2700000" algn="tl">
                  <a:srgbClr val="000000">
                    <a:alpha val="43137"/>
                  </a:srgbClr>
                </a:outerShdw>
              </a:effectLst>
              <a:uFill>
                <a:solidFill>
                  <a:srgbClr val="FFFFFF"/>
                </a:solidFill>
              </a:uFill>
              <a:latin typeface="Candara" panose="020E0502030303020204" pitchFamily="34" charset="0"/>
              <a:ea typeface="MS PGothic" panose="020B0600070205080204" pitchFamily="34" charset="-128"/>
            </a:endParaRPr>
          </a:p>
          <a:p>
            <a:pPr marL="360">
              <a:buClr>
                <a:srgbClr val="000000"/>
              </a:buClr>
            </a:pPr>
            <a:r>
              <a:rPr lang="en-GB" sz="2000" b="1" i="1" spc="-1" dirty="0">
                <a:solidFill>
                  <a:srgbClr val="FF00FF"/>
                </a:solidFill>
                <a:effectLst>
                  <a:outerShdw blurRad="38100" dist="38100" dir="2700000" algn="tl">
                    <a:srgbClr val="000000">
                      <a:alpha val="43137"/>
                    </a:srgbClr>
                  </a:outerShdw>
                </a:effectLst>
                <a:uFill>
                  <a:solidFill>
                    <a:srgbClr val="FFFFFF"/>
                  </a:solidFill>
                </a:uFill>
                <a:latin typeface="Candara" panose="020E0502030303020204" pitchFamily="34" charset="0"/>
                <a:ea typeface="MS PGothic" panose="020B0600070205080204" pitchFamily="34" charset="-128"/>
              </a:rPr>
              <a:t>For your PPT/Canva [See below]</a:t>
            </a:r>
          </a:p>
          <a:p>
            <a:pPr marL="360">
              <a:buClr>
                <a:srgbClr val="000000"/>
              </a:buClr>
            </a:pPr>
            <a:endParaRPr lang="en-GB" sz="2000" b="1" i="1" spc="-1" dirty="0">
              <a:effectLst>
                <a:outerShdw blurRad="38100" dist="38100" dir="2700000" algn="tl">
                  <a:srgbClr val="000000">
                    <a:alpha val="43137"/>
                  </a:srgbClr>
                </a:outerShdw>
              </a:effectLst>
              <a:uFill>
                <a:solidFill>
                  <a:srgbClr val="FFFFFF"/>
                </a:solidFill>
              </a:uFill>
              <a:latin typeface="Candara" panose="020E0502030303020204" pitchFamily="34" charset="0"/>
              <a:ea typeface="MS PGothic" panose="020B0600070205080204" pitchFamily="34" charset="-128"/>
            </a:endParaRPr>
          </a:p>
          <a:p>
            <a:pPr marL="286110" indent="-285750">
              <a:buClr>
                <a:srgbClr val="000000"/>
              </a:buClr>
              <a:buFont typeface="Arial" panose="020B0604020202020204" pitchFamily="34" charset="0"/>
              <a:buChar char="•"/>
            </a:pPr>
            <a:r>
              <a:rPr lang="en-GB" sz="2000" b="1" i="1" spc="-1" dirty="0">
                <a:effectLst>
                  <a:outerShdw blurRad="38100" dist="38100" dir="2700000" algn="tl">
                    <a:srgbClr val="000000">
                      <a:alpha val="43137"/>
                    </a:srgbClr>
                  </a:outerShdw>
                </a:effectLst>
                <a:uFill>
                  <a:solidFill>
                    <a:srgbClr val="FFFFFF"/>
                  </a:solidFill>
                </a:uFill>
                <a:latin typeface="Candara" panose="020E0502030303020204" pitchFamily="34" charset="0"/>
                <a:ea typeface="MS PGothic" panose="020B0600070205080204" pitchFamily="34" charset="-128"/>
              </a:rPr>
              <a:t>List aim of the TWO queries you have created </a:t>
            </a:r>
          </a:p>
          <a:p>
            <a:pPr marL="286110" indent="-285750">
              <a:buClr>
                <a:srgbClr val="000000"/>
              </a:buClr>
              <a:buFont typeface="Arial" panose="020B0604020202020204" pitchFamily="34" charset="0"/>
              <a:buChar char="•"/>
            </a:pPr>
            <a:endParaRPr lang="en-GB" sz="2000" b="1" i="1" spc="-1" dirty="0">
              <a:effectLst>
                <a:outerShdw blurRad="38100" dist="38100" dir="2700000" algn="tl">
                  <a:srgbClr val="000000">
                    <a:alpha val="43137"/>
                  </a:srgbClr>
                </a:outerShdw>
              </a:effectLst>
              <a:uFill>
                <a:solidFill>
                  <a:srgbClr val="FFFFFF"/>
                </a:solidFill>
              </a:uFill>
              <a:latin typeface="Candara" panose="020E0502030303020204" pitchFamily="34" charset="0"/>
              <a:ea typeface="MS PGothic" panose="020B0600070205080204" pitchFamily="34" charset="-128"/>
            </a:endParaRPr>
          </a:p>
          <a:p>
            <a:pPr marL="360">
              <a:buClr>
                <a:srgbClr val="000000"/>
              </a:buClr>
            </a:pPr>
            <a:r>
              <a:rPr lang="en-GB" sz="2000" b="1" i="1" spc="-1" dirty="0">
                <a:effectLst>
                  <a:outerShdw blurRad="38100" dist="38100" dir="2700000" algn="tl">
                    <a:srgbClr val="000000">
                      <a:alpha val="43137"/>
                    </a:srgbClr>
                  </a:outerShdw>
                </a:effectLst>
                <a:highlight>
                  <a:srgbClr val="FFFF00"/>
                </a:highlight>
                <a:uFill>
                  <a:solidFill>
                    <a:srgbClr val="FFFFFF"/>
                  </a:solidFill>
                </a:uFill>
                <a:latin typeface="Candara" panose="020E0502030303020204" pitchFamily="34" charset="0"/>
                <a:ea typeface="MS PGothic" panose="020B0600070205080204" pitchFamily="34" charset="-128"/>
              </a:rPr>
              <a:t>**Use meaningful names for columns in the output result set which users can understand </a:t>
            </a:r>
          </a:p>
          <a:p>
            <a:pPr marL="360" algn="ctr">
              <a:buClr>
                <a:srgbClr val="000000"/>
              </a:buClr>
            </a:pPr>
            <a:endParaRPr lang="en-GB" sz="2200" b="1" i="1" spc="-1" dirty="0">
              <a:effectLst>
                <a:outerShdw blurRad="38100" dist="38100" dir="2700000" algn="tl">
                  <a:srgbClr val="000000">
                    <a:alpha val="43137"/>
                  </a:srgbClr>
                </a:outerShdw>
              </a:effectLst>
              <a:uFill>
                <a:solidFill>
                  <a:srgbClr val="FFFFFF"/>
                </a:solidFill>
              </a:uFill>
              <a:latin typeface="Candara" panose="020E0502030303020204" pitchFamily="34" charset="0"/>
              <a:ea typeface="MS PGothic" panose="020B0600070205080204" pitchFamily="34" charset="-128"/>
            </a:endParaRPr>
          </a:p>
          <a:p>
            <a:pPr marL="360" algn="ctr">
              <a:buClr>
                <a:srgbClr val="000000"/>
              </a:buClr>
            </a:pPr>
            <a:r>
              <a:rPr lang="en-GB" sz="2200" b="1" i="1" spc="-1" dirty="0">
                <a:solidFill>
                  <a:srgbClr val="FF0000"/>
                </a:solidFill>
                <a:effectLst>
                  <a:outerShdw blurRad="38100" dist="38100" dir="2700000" algn="tl">
                    <a:srgbClr val="000000">
                      <a:alpha val="43137"/>
                    </a:srgbClr>
                  </a:outerShdw>
                </a:effectLst>
                <a:uFill>
                  <a:solidFill>
                    <a:srgbClr val="FFFFFF"/>
                  </a:solidFill>
                </a:uFill>
                <a:latin typeface="Candara" panose="020E0502030303020204" pitchFamily="34" charset="0"/>
                <a:ea typeface="MS PGothic" panose="020B0600070205080204" pitchFamily="34" charset="-128"/>
              </a:rPr>
              <a:t>[There is no need to present these]</a:t>
            </a:r>
          </a:p>
          <a:p>
            <a:pPr marL="360">
              <a:buClr>
                <a:srgbClr val="000000"/>
              </a:buClr>
            </a:pPr>
            <a:endParaRPr lang="en-GB" sz="2200" b="1" spc="-1" dirty="0">
              <a:effectLst>
                <a:outerShdw blurRad="38100" dist="38100" dir="2700000" algn="tl">
                  <a:srgbClr val="000000">
                    <a:alpha val="43137"/>
                  </a:srgbClr>
                </a:outerShdw>
              </a:effectLst>
              <a:uFill>
                <a:solidFill>
                  <a:srgbClr val="FFFFFF"/>
                </a:solidFill>
              </a:uFill>
              <a:latin typeface="Candara" panose="020E0502030303020204" pitchFamily="34" charset="0"/>
              <a:ea typeface="MS PGothic" panose="020B0600070205080204" pitchFamily="34" charset="-128"/>
            </a:endParaRPr>
          </a:p>
        </p:txBody>
      </p:sp>
      <p:sp>
        <p:nvSpPr>
          <p:cNvPr id="387" name="TextShape 2"/>
          <p:cNvSpPr txBox="1"/>
          <p:nvPr/>
        </p:nvSpPr>
        <p:spPr>
          <a:xfrm>
            <a:off x="1242175" y="178648"/>
            <a:ext cx="8988021" cy="510840"/>
          </a:xfrm>
          <a:prstGeom prst="rect">
            <a:avLst/>
          </a:prstGeom>
          <a:noFill/>
          <a:ln>
            <a:noFill/>
          </a:ln>
        </p:spPr>
        <p:txBody>
          <a:bodyPr lIns="0" tIns="0" rIns="0" bIns="0"/>
          <a:lstStyle/>
          <a:p>
            <a:pPr algn="ctr">
              <a:lnSpc>
                <a:spcPct val="100000"/>
              </a:lnSpc>
            </a:pPr>
            <a:r>
              <a:rPr lang="en-US" sz="3000" b="1" spc="-1" dirty="0">
                <a:solidFill>
                  <a:srgbClr val="FF0000"/>
                </a:solidFill>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rPr>
              <a:t>NO PRESENTATION </a:t>
            </a:r>
            <a:r>
              <a:rPr lang="en-US" sz="3000" b="1" spc="-1" dirty="0">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rPr>
              <a:t>Task 1.1- Single Table Queries</a:t>
            </a:r>
          </a:p>
        </p:txBody>
      </p:sp>
    </p:spTree>
    <p:extLst>
      <p:ext uri="{BB962C8B-B14F-4D97-AF65-F5344CB8AC3E}">
        <p14:creationId xmlns:p14="http://schemas.microsoft.com/office/powerpoint/2010/main" val="195534688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 name="CustomShape 1"/>
          <p:cNvSpPr/>
          <p:nvPr/>
        </p:nvSpPr>
        <p:spPr>
          <a:xfrm>
            <a:off x="219508" y="768102"/>
            <a:ext cx="11752984" cy="5812808"/>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lIns="90000" tIns="46800" rIns="90000" bIns="46800"/>
          <a:lstStyle/>
          <a:p>
            <a:pPr marL="360">
              <a:buClr>
                <a:srgbClr val="000000"/>
              </a:buClr>
            </a:pPr>
            <a:r>
              <a:rPr lang="en-GB" sz="2400" b="1" i="1" spc="-1" dirty="0">
                <a:solidFill>
                  <a:srgbClr val="FF0000"/>
                </a:solidFill>
                <a:effectLst>
                  <a:outerShdw blurRad="38100" dist="38100" dir="2700000" algn="tl">
                    <a:srgbClr val="000000">
                      <a:alpha val="43137"/>
                    </a:srgbClr>
                  </a:outerShdw>
                </a:effectLst>
                <a:uFill>
                  <a:solidFill>
                    <a:srgbClr val="FFFFFF"/>
                  </a:solidFill>
                </a:uFill>
                <a:latin typeface="Candara" panose="020E0502030303020204" pitchFamily="34" charset="0"/>
                <a:ea typeface="MS PGothic" panose="020B0600070205080204" pitchFamily="34" charset="-128"/>
              </a:rPr>
              <a:t>SAVE the queries in MYSQL in the same script </a:t>
            </a:r>
            <a:r>
              <a:rPr lang="en-GB" sz="2400" b="1" i="1" spc="-1" dirty="0">
                <a:solidFill>
                  <a:srgbClr val="0000FF"/>
                </a:solidFill>
                <a:effectLst>
                  <a:outerShdw blurRad="38100" dist="38100" dir="2700000" algn="tl">
                    <a:srgbClr val="000000">
                      <a:alpha val="43137"/>
                    </a:srgbClr>
                  </a:outerShdw>
                </a:effectLst>
                <a:uFill>
                  <a:solidFill>
                    <a:srgbClr val="FFFFFF"/>
                  </a:solidFill>
                </a:uFill>
                <a:latin typeface="Candara" panose="020E0502030303020204" pitchFamily="34" charset="0"/>
                <a:ea typeface="MS PGothic" panose="020B0600070205080204" pitchFamily="34" charset="-128"/>
              </a:rPr>
              <a:t>queryDB1.sql</a:t>
            </a:r>
            <a:r>
              <a:rPr lang="en-GB" sz="2400" b="1" i="1" spc="-1" dirty="0">
                <a:solidFill>
                  <a:srgbClr val="FF0000"/>
                </a:solidFill>
                <a:effectLst>
                  <a:outerShdw blurRad="38100" dist="38100" dir="2700000" algn="tl">
                    <a:srgbClr val="000000">
                      <a:alpha val="43137"/>
                    </a:srgbClr>
                  </a:outerShdw>
                </a:effectLst>
                <a:uFill>
                  <a:solidFill>
                    <a:srgbClr val="FFFFFF"/>
                  </a:solidFill>
                </a:uFill>
                <a:latin typeface="Candara" panose="020E0502030303020204" pitchFamily="34" charset="0"/>
                <a:ea typeface="MS PGothic" panose="020B0600070205080204" pitchFamily="34" charset="-128"/>
              </a:rPr>
              <a:t> as Task 1.2</a:t>
            </a:r>
          </a:p>
          <a:p>
            <a:pPr marL="360">
              <a:buClr>
                <a:srgbClr val="000000"/>
              </a:buClr>
            </a:pPr>
            <a:endParaRPr lang="en-GB" sz="2400" b="1" i="1" spc="-1" dirty="0">
              <a:solidFill>
                <a:srgbClr val="FF0000"/>
              </a:solidFill>
              <a:effectLst>
                <a:outerShdw blurRad="38100" dist="38100" dir="2700000" algn="tl">
                  <a:srgbClr val="000000">
                    <a:alpha val="43137"/>
                  </a:srgbClr>
                </a:outerShdw>
              </a:effectLst>
              <a:uFill>
                <a:solidFill>
                  <a:srgbClr val="FFFFFF"/>
                </a:solidFill>
              </a:uFill>
              <a:latin typeface="Candara" panose="020E0502030303020204" pitchFamily="34" charset="0"/>
              <a:ea typeface="MS PGothic" panose="020B0600070205080204" pitchFamily="34" charset="-128"/>
            </a:endParaRPr>
          </a:p>
          <a:p>
            <a:pPr marL="286110" indent="-285750">
              <a:buClr>
                <a:srgbClr val="000000"/>
              </a:buClr>
              <a:buFont typeface="Arial" panose="020B0604020202020204" pitchFamily="34" charset="0"/>
              <a:buChar char="•"/>
            </a:pPr>
            <a:r>
              <a:rPr lang="en-GB" sz="2000" b="1" i="1" spc="-1" dirty="0">
                <a:effectLst>
                  <a:outerShdw blurRad="38100" dist="38100" dir="2700000" algn="tl">
                    <a:srgbClr val="000000">
                      <a:alpha val="43137"/>
                    </a:srgbClr>
                  </a:outerShdw>
                </a:effectLst>
                <a:uFill>
                  <a:solidFill>
                    <a:srgbClr val="FFFFFF"/>
                  </a:solidFill>
                </a:uFill>
                <a:latin typeface="Candara" panose="020E0502030303020204" pitchFamily="34" charset="0"/>
                <a:ea typeface="MS PGothic" panose="020B0600070205080204" pitchFamily="34" charset="-128"/>
              </a:rPr>
              <a:t>Write </a:t>
            </a:r>
            <a:r>
              <a:rPr lang="en-GB" sz="2000" b="1" i="1" spc="-1" dirty="0">
                <a:effectLst>
                  <a:outerShdw blurRad="38100" dist="38100" dir="2700000" algn="tl">
                    <a:srgbClr val="000000">
                      <a:alpha val="43137"/>
                    </a:srgbClr>
                  </a:outerShdw>
                </a:effectLst>
                <a:highlight>
                  <a:srgbClr val="FFFF00"/>
                </a:highlight>
                <a:uFill>
                  <a:solidFill>
                    <a:srgbClr val="FFFFFF"/>
                  </a:solidFill>
                </a:uFill>
                <a:latin typeface="Candara" panose="020E0502030303020204" pitchFamily="34" charset="0"/>
                <a:ea typeface="MS PGothic" panose="020B0600070205080204" pitchFamily="34" charset="-128"/>
              </a:rPr>
              <a:t>TWO meaningful queries </a:t>
            </a:r>
            <a:r>
              <a:rPr lang="en-GB" sz="2000" b="1" i="1" spc="-1" dirty="0">
                <a:effectLst>
                  <a:outerShdw blurRad="38100" dist="38100" dir="2700000" algn="tl">
                    <a:srgbClr val="000000">
                      <a:alpha val="43137"/>
                    </a:srgbClr>
                  </a:outerShdw>
                </a:effectLst>
                <a:uFill>
                  <a:solidFill>
                    <a:srgbClr val="FFFFFF"/>
                  </a:solidFill>
                </a:uFill>
                <a:latin typeface="Candara" panose="020E0502030303020204" pitchFamily="34" charset="0"/>
                <a:ea typeface="MS PGothic" panose="020B0600070205080204" pitchFamily="34" charset="-128"/>
              </a:rPr>
              <a:t>which uses JOIN and save it in </a:t>
            </a:r>
            <a:r>
              <a:rPr lang="en-GB" sz="2000" b="1" i="1" spc="-1" dirty="0">
                <a:solidFill>
                  <a:srgbClr val="0000FF"/>
                </a:solidFill>
                <a:effectLst>
                  <a:outerShdw blurRad="38100" dist="38100" dir="2700000" algn="tl">
                    <a:srgbClr val="000000">
                      <a:alpha val="43137"/>
                    </a:srgbClr>
                  </a:outerShdw>
                </a:effectLst>
                <a:uFill>
                  <a:solidFill>
                    <a:srgbClr val="FFFFFF"/>
                  </a:solidFill>
                </a:uFill>
                <a:latin typeface="Candara" panose="020E0502030303020204" pitchFamily="34" charset="0"/>
                <a:ea typeface="MS PGothic" panose="020B0600070205080204" pitchFamily="34" charset="-128"/>
              </a:rPr>
              <a:t>queryDB1.sql</a:t>
            </a:r>
            <a:endParaRPr lang="en-GB" sz="2000" b="1" i="1" spc="-1" dirty="0">
              <a:effectLst>
                <a:outerShdw blurRad="38100" dist="38100" dir="2700000" algn="tl">
                  <a:srgbClr val="000000">
                    <a:alpha val="43137"/>
                  </a:srgbClr>
                </a:outerShdw>
              </a:effectLst>
              <a:uFill>
                <a:solidFill>
                  <a:srgbClr val="FFFFFF"/>
                </a:solidFill>
              </a:uFill>
              <a:latin typeface="Candara" panose="020E0502030303020204" pitchFamily="34" charset="0"/>
              <a:ea typeface="MS PGothic" panose="020B0600070205080204" pitchFamily="34" charset="-128"/>
            </a:endParaRPr>
          </a:p>
          <a:p>
            <a:pPr marL="360">
              <a:buClr>
                <a:srgbClr val="000000"/>
              </a:buClr>
            </a:pPr>
            <a:endParaRPr lang="en-GB" sz="2000" b="1" i="1" spc="-1" dirty="0">
              <a:effectLst>
                <a:outerShdw blurRad="38100" dist="38100" dir="2700000" algn="tl">
                  <a:srgbClr val="000000">
                    <a:alpha val="43137"/>
                  </a:srgbClr>
                </a:outerShdw>
              </a:effectLst>
              <a:uFill>
                <a:solidFill>
                  <a:srgbClr val="FFFFFF"/>
                </a:solidFill>
              </a:uFill>
              <a:latin typeface="Candara" panose="020E0502030303020204" pitchFamily="34" charset="0"/>
              <a:ea typeface="MS PGothic" panose="020B0600070205080204" pitchFamily="34" charset="-128"/>
            </a:endParaRPr>
          </a:p>
          <a:p>
            <a:pPr marL="360">
              <a:buClr>
                <a:srgbClr val="000000"/>
              </a:buClr>
            </a:pPr>
            <a:r>
              <a:rPr lang="en-GB" sz="2000" b="1" i="1" spc="-1" dirty="0">
                <a:solidFill>
                  <a:srgbClr val="FF00FF"/>
                </a:solidFill>
                <a:effectLst>
                  <a:outerShdw blurRad="38100" dist="38100" dir="2700000" algn="tl">
                    <a:srgbClr val="000000">
                      <a:alpha val="43137"/>
                    </a:srgbClr>
                  </a:outerShdw>
                </a:effectLst>
                <a:uFill>
                  <a:solidFill>
                    <a:srgbClr val="FFFFFF"/>
                  </a:solidFill>
                </a:uFill>
                <a:latin typeface="Candara" panose="020E0502030303020204" pitchFamily="34" charset="0"/>
                <a:ea typeface="MS PGothic" panose="020B0600070205080204" pitchFamily="34" charset="-128"/>
              </a:rPr>
              <a:t>For your PPT/Canva [See below]</a:t>
            </a:r>
          </a:p>
          <a:p>
            <a:pPr marL="360">
              <a:buClr>
                <a:srgbClr val="000000"/>
              </a:buClr>
            </a:pPr>
            <a:endParaRPr lang="en-GB" sz="2000" b="1" i="1" spc="-1" dirty="0">
              <a:effectLst>
                <a:outerShdw blurRad="38100" dist="38100" dir="2700000" algn="tl">
                  <a:srgbClr val="000000">
                    <a:alpha val="43137"/>
                  </a:srgbClr>
                </a:outerShdw>
              </a:effectLst>
              <a:uFill>
                <a:solidFill>
                  <a:srgbClr val="FFFFFF"/>
                </a:solidFill>
              </a:uFill>
              <a:latin typeface="Candara" panose="020E0502030303020204" pitchFamily="34" charset="0"/>
              <a:ea typeface="MS PGothic" panose="020B0600070205080204" pitchFamily="34" charset="-128"/>
            </a:endParaRPr>
          </a:p>
          <a:p>
            <a:pPr marL="286110" indent="-285750">
              <a:buClr>
                <a:srgbClr val="000000"/>
              </a:buClr>
              <a:buFont typeface="Arial" panose="020B0604020202020204" pitchFamily="34" charset="0"/>
              <a:buChar char="•"/>
            </a:pPr>
            <a:r>
              <a:rPr lang="en-GB" sz="2000" b="1" i="1" spc="-1" dirty="0">
                <a:effectLst>
                  <a:outerShdw blurRad="38100" dist="38100" dir="2700000" algn="tl">
                    <a:srgbClr val="000000">
                      <a:alpha val="43137"/>
                    </a:srgbClr>
                  </a:outerShdw>
                </a:effectLst>
                <a:uFill>
                  <a:solidFill>
                    <a:srgbClr val="FFFFFF"/>
                  </a:solidFill>
                </a:uFill>
                <a:latin typeface="Candara" panose="020E0502030303020204" pitchFamily="34" charset="0"/>
                <a:ea typeface="MS PGothic" panose="020B0600070205080204" pitchFamily="34" charset="-128"/>
              </a:rPr>
              <a:t>List the objective of two queries you have created</a:t>
            </a:r>
          </a:p>
          <a:p>
            <a:pPr marL="286110" indent="-285750">
              <a:buClr>
                <a:srgbClr val="000000"/>
              </a:buClr>
              <a:buFont typeface="Arial" panose="020B0604020202020204" pitchFamily="34" charset="0"/>
              <a:buChar char="•"/>
            </a:pPr>
            <a:endParaRPr lang="en-GB" sz="2000" b="1" i="1" spc="-1" dirty="0">
              <a:effectLst>
                <a:outerShdw blurRad="38100" dist="38100" dir="2700000" algn="tl">
                  <a:srgbClr val="000000">
                    <a:alpha val="43137"/>
                  </a:srgbClr>
                </a:outerShdw>
              </a:effectLst>
              <a:uFill>
                <a:solidFill>
                  <a:srgbClr val="FFFFFF"/>
                </a:solidFill>
              </a:uFill>
              <a:latin typeface="Candara" panose="020E0502030303020204" pitchFamily="34" charset="0"/>
              <a:ea typeface="MS PGothic" panose="020B0600070205080204" pitchFamily="34" charset="-128"/>
            </a:endParaRPr>
          </a:p>
          <a:p>
            <a:pPr marL="360">
              <a:buClr>
                <a:srgbClr val="000000"/>
              </a:buClr>
            </a:pPr>
            <a:r>
              <a:rPr lang="en-GB" sz="2000" b="1" i="1" spc="-1" dirty="0">
                <a:effectLst>
                  <a:outerShdw blurRad="38100" dist="38100" dir="2700000" algn="tl">
                    <a:srgbClr val="000000">
                      <a:alpha val="43137"/>
                    </a:srgbClr>
                  </a:outerShdw>
                </a:effectLst>
                <a:highlight>
                  <a:srgbClr val="FFFF00"/>
                </a:highlight>
                <a:uFill>
                  <a:solidFill>
                    <a:srgbClr val="FFFFFF"/>
                  </a:solidFill>
                </a:uFill>
                <a:latin typeface="Candara" panose="020E0502030303020204" pitchFamily="34" charset="0"/>
                <a:ea typeface="MS PGothic" panose="020B0600070205080204" pitchFamily="34" charset="-128"/>
              </a:rPr>
              <a:t>**Use meaningful names for columns in the output result set which users can understand </a:t>
            </a:r>
          </a:p>
          <a:p>
            <a:pPr marL="360">
              <a:buClr>
                <a:srgbClr val="000000"/>
              </a:buClr>
            </a:pPr>
            <a:endParaRPr lang="en-GB" sz="2200" b="1" i="1" spc="-1" dirty="0">
              <a:effectLst>
                <a:outerShdw blurRad="38100" dist="38100" dir="2700000" algn="tl">
                  <a:srgbClr val="000000">
                    <a:alpha val="43137"/>
                  </a:srgbClr>
                </a:outerShdw>
              </a:effectLst>
              <a:uFill>
                <a:solidFill>
                  <a:srgbClr val="FFFFFF"/>
                </a:solidFill>
              </a:uFill>
              <a:latin typeface="Candara" panose="020E0502030303020204" pitchFamily="34" charset="0"/>
              <a:ea typeface="MS PGothic" panose="020B0600070205080204" pitchFamily="34" charset="-128"/>
            </a:endParaRPr>
          </a:p>
          <a:p>
            <a:pPr marL="286110" indent="-285750">
              <a:buClr>
                <a:srgbClr val="000000"/>
              </a:buClr>
              <a:buFont typeface="Arial" panose="020B0604020202020204" pitchFamily="34" charset="0"/>
              <a:buChar char="•"/>
            </a:pPr>
            <a:endParaRPr lang="en-GB" sz="2200" b="1" i="1" spc="-1" dirty="0">
              <a:effectLst>
                <a:outerShdw blurRad="38100" dist="38100" dir="2700000" algn="tl">
                  <a:srgbClr val="000000">
                    <a:alpha val="43137"/>
                  </a:srgbClr>
                </a:outerShdw>
              </a:effectLst>
              <a:uFill>
                <a:solidFill>
                  <a:srgbClr val="FFFFFF"/>
                </a:solidFill>
              </a:uFill>
              <a:latin typeface="Candara" panose="020E0502030303020204" pitchFamily="34" charset="0"/>
              <a:ea typeface="MS PGothic" panose="020B0600070205080204" pitchFamily="34" charset="-128"/>
            </a:endParaRPr>
          </a:p>
          <a:p>
            <a:pPr marL="360">
              <a:buClr>
                <a:srgbClr val="000000"/>
              </a:buClr>
            </a:pPr>
            <a:r>
              <a:rPr lang="en-GB" sz="2200" b="1" i="1" spc="-1" dirty="0">
                <a:solidFill>
                  <a:srgbClr val="FF0000"/>
                </a:solidFill>
                <a:effectLst>
                  <a:outerShdw blurRad="38100" dist="38100" dir="2700000" algn="tl">
                    <a:srgbClr val="000000">
                      <a:alpha val="43137"/>
                    </a:srgbClr>
                  </a:outerShdw>
                </a:effectLst>
                <a:uFill>
                  <a:solidFill>
                    <a:srgbClr val="FFFFFF"/>
                  </a:solidFill>
                </a:uFill>
                <a:latin typeface="Candara" panose="020E0502030303020204" pitchFamily="34" charset="0"/>
                <a:ea typeface="MS PGothic" panose="020B0600070205080204" pitchFamily="34" charset="-128"/>
              </a:rPr>
              <a:t>[There is no need to present these]</a:t>
            </a:r>
          </a:p>
          <a:p>
            <a:pPr marL="360">
              <a:buClr>
                <a:srgbClr val="000000"/>
              </a:buClr>
            </a:pPr>
            <a:endParaRPr lang="en-GB" sz="2200" b="1" i="1" spc="-1" dirty="0">
              <a:effectLst>
                <a:outerShdw blurRad="38100" dist="38100" dir="2700000" algn="tl">
                  <a:srgbClr val="000000">
                    <a:alpha val="43137"/>
                  </a:srgbClr>
                </a:outerShdw>
              </a:effectLst>
              <a:uFill>
                <a:solidFill>
                  <a:srgbClr val="FFFFFF"/>
                </a:solidFill>
              </a:uFill>
              <a:latin typeface="Candara" panose="020E0502030303020204" pitchFamily="34" charset="0"/>
              <a:ea typeface="MS PGothic" panose="020B0600070205080204" pitchFamily="34" charset="-128"/>
            </a:endParaRPr>
          </a:p>
        </p:txBody>
      </p:sp>
      <p:sp>
        <p:nvSpPr>
          <p:cNvPr id="387" name="TextShape 2"/>
          <p:cNvSpPr txBox="1"/>
          <p:nvPr/>
        </p:nvSpPr>
        <p:spPr>
          <a:xfrm>
            <a:off x="2411499" y="217440"/>
            <a:ext cx="7565760" cy="510840"/>
          </a:xfrm>
          <a:prstGeom prst="rect">
            <a:avLst/>
          </a:prstGeom>
          <a:noFill/>
          <a:ln>
            <a:noFill/>
          </a:ln>
        </p:spPr>
        <p:txBody>
          <a:bodyPr lIns="0" tIns="0" rIns="0" bIns="0"/>
          <a:lstStyle/>
          <a:p>
            <a:pPr algn="ctr">
              <a:lnSpc>
                <a:spcPct val="100000"/>
              </a:lnSpc>
            </a:pPr>
            <a:r>
              <a:rPr lang="en-US" sz="3000" b="1" spc="-1" dirty="0">
                <a:solidFill>
                  <a:srgbClr val="FF0000"/>
                </a:solidFill>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rPr>
              <a:t>NO PRESENTATION </a:t>
            </a:r>
            <a:r>
              <a:rPr lang="en-US" sz="3000" b="1" spc="-1" dirty="0">
                <a:effectLst>
                  <a:outerShdw blurRad="38100" dist="38100" dir="2700000" algn="tl">
                    <a:srgbClr val="000000">
                      <a:alpha val="43137"/>
                    </a:srgbClr>
                  </a:outerShdw>
                </a:effectLst>
                <a:uFill>
                  <a:solidFill>
                    <a:srgbClr val="FFFFFF"/>
                  </a:solidFill>
                </a:uFill>
                <a:latin typeface="MS PGothic" panose="020B0600070205080204" pitchFamily="34" charset="-128"/>
                <a:ea typeface="MS PGothic" panose="020B0600070205080204" pitchFamily="34" charset="-128"/>
              </a:rPr>
              <a:t>Task 1.2-  Queries using </a:t>
            </a:r>
            <a:r>
              <a:rPr lang="en-US" sz="3000" b="1" spc="-1" dirty="0">
                <a:effectLst>
                  <a:outerShdw blurRad="38100" dist="38100" dir="2700000" algn="tl">
                    <a:srgbClr val="000000">
                      <a:alpha val="43137"/>
                    </a:srgbClr>
                  </a:outerShdw>
                </a:effectLst>
                <a:highlight>
                  <a:srgbClr val="FFFF00"/>
                </a:highlight>
                <a:uFill>
                  <a:solidFill>
                    <a:srgbClr val="FFFFFF"/>
                  </a:solidFill>
                </a:uFill>
                <a:latin typeface="MS PGothic" panose="020B0600070205080204" pitchFamily="34" charset="-128"/>
                <a:ea typeface="MS PGothic" panose="020B0600070205080204" pitchFamily="34" charset="-128"/>
              </a:rPr>
              <a:t>JOIN</a:t>
            </a:r>
          </a:p>
        </p:txBody>
      </p:sp>
    </p:spTree>
    <p:extLst>
      <p:ext uri="{BB962C8B-B14F-4D97-AF65-F5344CB8AC3E}">
        <p14:creationId xmlns:p14="http://schemas.microsoft.com/office/powerpoint/2010/main" val="352505164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2038</TotalTime>
  <Words>2078</Words>
  <Application>Microsoft Office PowerPoint</Application>
  <PresentationFormat>Widescreen</PresentationFormat>
  <Paragraphs>329</Paragraphs>
  <Slides>26</Slides>
  <Notes>20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MS PGothic</vt:lpstr>
      <vt:lpstr>Arial</vt:lpstr>
      <vt:lpstr>Calibri</vt:lpstr>
      <vt:lpstr>Calibri Light</vt:lpstr>
      <vt:lpstr>Candara</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Soumyadeb Chowdhury</dc:creator>
  <cp:lastModifiedBy>CHOWDHURY Soumyadeb</cp:lastModifiedBy>
  <cp:revision>82</cp:revision>
  <dcterms:created xsi:type="dcterms:W3CDTF">2020-11-02T00:48:42Z</dcterms:created>
  <dcterms:modified xsi:type="dcterms:W3CDTF">2024-10-01T11:13:29Z</dcterms:modified>
</cp:coreProperties>
</file>