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293" r:id="rId15"/>
    <p:sldId id="1294" r:id="rId16"/>
    <p:sldId id="1307" r:id="rId17"/>
    <p:sldId id="1306" r:id="rId18"/>
    <p:sldId id="1308" r:id="rId19"/>
    <p:sldId id="1295" r:id="rId20"/>
    <p:sldId id="1309" r:id="rId21"/>
    <p:sldId id="1296"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44"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showGuides="1">
      <p:cViewPr varScale="1">
        <p:scale>
          <a:sx n="90" d="100"/>
          <a:sy n="90" d="100"/>
        </p:scale>
        <p:origin x="1044" y="72"/>
      </p:cViewPr>
      <p:guideLst>
        <p:guide orient="horz" pos="644"/>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presProps" Target="presProps.xml" /><Relationship Id="rId30" Type="http://schemas.openxmlformats.org/officeDocument/2006/relationships/tableStyles" Target="tableStyles.xml" /></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a:t>Click to edit Master title style</a:t>
            </a:r>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p:cNvSpPr>
            <a:spLocks noGrp="1"/>
          </p:cNvSpPr>
          <p:nvPr>
            <p:ph type="dt" sz="half" idx="10"/>
          </p:nvPr>
        </p:nvSpPr>
        <p:spPr/>
        <p:txBody>
          <a:bodyPr/>
          <a:lstStyle/>
          <a:p>
            <a:fld id="{6275EE38-1560-4543-B65C-40BD61BB92F2}"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D61DA6-D9C3-4FDE-8A87-022315D71125}" type="datetime1">
              <a:rPr lang="en-US" smtClean="0"/>
              <a:t>4/7/2024</a:t>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endParaRPr/>
          </a:p>
        </p:txBody>
      </p:sp>
      <p:sp>
        <p:nvSpPr>
          <p:cNvPr id="6" name="Slide Number Placeholder 5"/>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a:t>Click to edit Master title style</a:t>
            </a:r>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4296"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29841"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05979"/>
            <a:ext cx="8229600" cy="85725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200150"/>
            <a:ext cx="8229600" cy="3394472"/>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a:spLocks noGrp="1"/>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a:spLocks noGrp="1"/>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4"/>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jpe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jpeg" /><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Relationship Id="rId3" Type="http://schemas.openxmlformats.org/officeDocument/2006/relationships/image" Target="../media/image18.jpeg" /><Relationship Id="rId2" Type="http://schemas.openxmlformats.org/officeDocument/2006/relationships/image" Target="../media/image17.png"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3" Type="http://schemas.openxmlformats.org/officeDocument/2006/relationships/image" Target="../media/image20.jpeg" /><Relationship Id="rId2" Type="http://schemas.openxmlformats.org/officeDocument/2006/relationships/image" Target="../media/image19.jpeg"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2.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44346"/>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42155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478753" y="3697605"/>
            <a:ext cx="2095500" cy="776605"/>
          </a:xfrm>
          <a:prstGeom prst="rect">
            <a:avLst/>
          </a:prstGeom>
        </p:spPr>
        <p:style>
          <a:lnRef idx="2">
            <a:schemeClr val="accent1"/>
          </a:lnRef>
          <a:fillRef idx="0">
            <a:srgbClr val="FFFFFF"/>
          </a:fillRef>
          <a:effectRef idx="0">
            <a:srgbClr val="FFFFFF"/>
          </a:effectRef>
          <a:fontRef idx="minor">
            <a:schemeClr val="dk1"/>
          </a:fontRef>
        </p:style>
        <p:txBody>
          <a:bodyPr wrap="square">
            <a:no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dirty="0">
                <a:solidFill>
                  <a:schemeClr val="tx1"/>
                </a:solidFill>
                <a:latin typeface="Arial" panose="020B0604020202020204"/>
                <a:ea typeface="Arial" panose="020B0604020202020204"/>
                <a:cs typeface="Arial" panose="020B0604020202020204"/>
              </a:rPr>
              <a:t>VANITHA M</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:au620321104112</a:t>
            </a:r>
          </a:p>
        </p:txBody>
      </p:sp>
      <p:cxnSp>
        <p:nvCxnSpPr>
          <p:cNvPr id="15" name="Straight Connector 14"/>
          <p:cNvCxnSpPr/>
          <p:nvPr/>
        </p:nvCxnSpPr>
        <p:spPr>
          <a:xfrm>
            <a:off x="1531464" y="3925518"/>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err="1">
                <a:solidFill>
                  <a:schemeClr val="tx1"/>
                </a:solidFill>
              </a:rPr>
              <a:t>Bharathiyar Institute of Engineering for Women,Salem.</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327660" y="578485"/>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Text Box 5"/>
          <p:cNvSpPr txBox="1"/>
          <p:nvPr/>
        </p:nvSpPr>
        <p:spPr>
          <a:xfrm>
            <a:off x="3823970" y="3517900"/>
            <a:ext cx="3048000" cy="306705"/>
          </a:xfrm>
          <a:prstGeom prst="rect">
            <a:avLst/>
          </a:prstGeom>
          <a:noFill/>
        </p:spPr>
        <p:txBody>
          <a:bodyPr wrap="square" rtlCol="0">
            <a:spAutoFit/>
          </a:bodyPr>
          <a:lstStyle/>
          <a:p>
            <a:endParaRPr lang="en-US"/>
          </a:p>
        </p:txBody>
      </p:sp>
      <p:sp>
        <p:nvSpPr>
          <p:cNvPr id="4" name="Content Placeholder 3"/>
          <p:cNvSpPr>
            <a:spLocks noGrp="1"/>
          </p:cNvSpPr>
          <p:nvPr>
            <p:ph idx="1"/>
          </p:nvPr>
        </p:nvSpPr>
        <p:spPr/>
        <p:txBody>
          <a:bodyPr/>
          <a:lstStyle/>
          <a:p>
            <a:r>
              <a:rPr lang="en-US" sz="1400" dirty="0"/>
              <a:t>User model</a:t>
            </a:r>
          </a:p>
          <a:p>
            <a:r>
              <a:rPr lang="en-US" sz="1400" dirty="0"/>
              <a:t>Bus model</a:t>
            </a:r>
          </a:p>
          <a:p>
            <a:r>
              <a:rPr lang="en-US" sz="1400" dirty="0"/>
              <a:t>Route model</a:t>
            </a:r>
          </a:p>
          <a:p>
            <a:r>
              <a:rPr lang="en-US" sz="1400" dirty="0"/>
              <a:t>Seat model</a:t>
            </a:r>
          </a:p>
          <a:p>
            <a:r>
              <a:rPr lang="en-US" sz="1400" dirty="0"/>
              <a:t>Payment model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6F7A901A-7D9D-48D9-95E7-F5A66BF9CA0C}"/>
              </a:ext>
            </a:extLst>
          </p:cNvPr>
          <p:cNvPicPr>
            <a:picLocks noChangeAspect="1"/>
          </p:cNvPicPr>
          <p:nvPr/>
        </p:nvPicPr>
        <p:blipFill>
          <a:blip r:embed="rId2"/>
          <a:stretch>
            <a:fillRect/>
          </a:stretch>
        </p:blipFill>
        <p:spPr>
          <a:xfrm>
            <a:off x="757184" y="1267648"/>
            <a:ext cx="7302295" cy="361907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p>
        </p:txBody>
      </p:sp>
      <p:sp>
        <p:nvSpPr>
          <p:cNvPr id="4" name="Text Box 3"/>
          <p:cNvSpPr txBox="1"/>
          <p:nvPr/>
        </p:nvSpPr>
        <p:spPr>
          <a:xfrm>
            <a:off x="4947152" y="960944"/>
            <a:ext cx="3048000" cy="306705"/>
          </a:xfrm>
          <a:prstGeom prst="rect">
            <a:avLst/>
          </a:prstGeom>
          <a:noFill/>
        </p:spPr>
        <p:txBody>
          <a:bodyPr wrap="square" rtlCol="0">
            <a:spAutoFit/>
          </a:bodyPr>
          <a:lstStyle/>
          <a:p>
            <a:endParaRPr lang="en-US"/>
          </a:p>
        </p:txBody>
      </p:sp>
      <p:pic>
        <p:nvPicPr>
          <p:cNvPr id="24" name="Picture 23">
            <a:extLst>
              <a:ext uri="{FF2B5EF4-FFF2-40B4-BE49-F238E27FC236}">
                <a16:creationId xmlns:a16="http://schemas.microsoft.com/office/drawing/2014/main" id="{505A1650-698F-4292-9057-783019036A1B}"/>
              </a:ext>
            </a:extLst>
          </p:cNvPr>
          <p:cNvPicPr>
            <a:picLocks noChangeAspect="1"/>
          </p:cNvPicPr>
          <p:nvPr/>
        </p:nvPicPr>
        <p:blipFill>
          <a:blip r:embed="rId2"/>
          <a:stretch>
            <a:fillRect/>
          </a:stretch>
        </p:blipFill>
        <p:spPr>
          <a:xfrm>
            <a:off x="4572000" y="1593593"/>
            <a:ext cx="4572000" cy="3035557"/>
          </a:xfrm>
          <a:prstGeom prst="rect">
            <a:avLst/>
          </a:prstGeom>
        </p:spPr>
      </p:pic>
      <p:pic>
        <p:nvPicPr>
          <p:cNvPr id="26" name="Picture 25">
            <a:extLst>
              <a:ext uri="{FF2B5EF4-FFF2-40B4-BE49-F238E27FC236}">
                <a16:creationId xmlns:a16="http://schemas.microsoft.com/office/drawing/2014/main" id="{3237CD99-22AB-4688-A4AF-EDEEA31E0B49}"/>
              </a:ext>
            </a:extLst>
          </p:cNvPr>
          <p:cNvPicPr>
            <a:picLocks noChangeAspect="1"/>
          </p:cNvPicPr>
          <p:nvPr/>
        </p:nvPicPr>
        <p:blipFill>
          <a:blip r:embed="rId3"/>
          <a:stretch>
            <a:fillRect/>
          </a:stretch>
        </p:blipFill>
        <p:spPr>
          <a:xfrm>
            <a:off x="287079" y="1593593"/>
            <a:ext cx="3951176" cy="303555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p>
        </p:txBody>
      </p:sp>
      <p:sp>
        <p:nvSpPr>
          <p:cNvPr id="4" name="Text Box 3"/>
          <p:cNvSpPr txBox="1"/>
          <p:nvPr/>
        </p:nvSpPr>
        <p:spPr>
          <a:xfrm>
            <a:off x="4947152" y="960944"/>
            <a:ext cx="3048000" cy="306705"/>
          </a:xfrm>
          <a:prstGeom prst="rect">
            <a:avLst/>
          </a:prstGeom>
          <a:noFill/>
        </p:spPr>
        <p:txBody>
          <a:bodyPr wrap="square" rtlCol="0">
            <a:spAutoFit/>
          </a:bodyPr>
          <a:lstStyle/>
          <a:p>
            <a:endParaRPr lang="en-US"/>
          </a:p>
        </p:txBody>
      </p:sp>
      <p:pic>
        <p:nvPicPr>
          <p:cNvPr id="8" name="Picture 7">
            <a:extLst>
              <a:ext uri="{FF2B5EF4-FFF2-40B4-BE49-F238E27FC236}">
                <a16:creationId xmlns:a16="http://schemas.microsoft.com/office/drawing/2014/main" id="{5E586ADA-93C0-4DA6-9B76-CF257FB3168F}"/>
              </a:ext>
            </a:extLst>
          </p:cNvPr>
          <p:cNvPicPr>
            <a:picLocks noChangeAspect="1"/>
          </p:cNvPicPr>
          <p:nvPr/>
        </p:nvPicPr>
        <p:blipFill>
          <a:blip r:embed="rId2"/>
          <a:stretch>
            <a:fillRect/>
          </a:stretch>
        </p:blipFill>
        <p:spPr>
          <a:xfrm>
            <a:off x="478465" y="1616148"/>
            <a:ext cx="4327451" cy="2584007"/>
          </a:xfrm>
          <a:prstGeom prst="rect">
            <a:avLst/>
          </a:prstGeom>
        </p:spPr>
      </p:pic>
      <p:pic>
        <p:nvPicPr>
          <p:cNvPr id="10" name="Picture 9">
            <a:extLst>
              <a:ext uri="{FF2B5EF4-FFF2-40B4-BE49-F238E27FC236}">
                <a16:creationId xmlns:a16="http://schemas.microsoft.com/office/drawing/2014/main" id="{6506EB06-0FA6-4B9B-B0B1-A9B6965A505B}"/>
              </a:ext>
            </a:extLst>
          </p:cNvPr>
          <p:cNvPicPr>
            <a:picLocks noChangeAspect="1"/>
          </p:cNvPicPr>
          <p:nvPr/>
        </p:nvPicPr>
        <p:blipFill>
          <a:blip r:embed="rId3"/>
          <a:stretch>
            <a:fillRect/>
          </a:stretch>
        </p:blipFill>
        <p:spPr>
          <a:xfrm>
            <a:off x="5250796" y="1747699"/>
            <a:ext cx="3584862" cy="2434857"/>
          </a:xfrm>
          <a:prstGeom prst="rect">
            <a:avLst/>
          </a:prstGeom>
        </p:spPr>
      </p:pic>
    </p:spTree>
    <p:extLst>
      <p:ext uri="{BB962C8B-B14F-4D97-AF65-F5344CB8AC3E}">
        <p14:creationId xmlns:p14="http://schemas.microsoft.com/office/powerpoint/2010/main" val="451432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F2B915-4388-4110-B0CE-7F9737A1AD7B}"/>
              </a:ext>
            </a:extLst>
          </p:cNvPr>
          <p:cNvSpPr>
            <a:spLocks noGrp="1"/>
          </p:cNvSpPr>
          <p:nvPr>
            <p:ph type="title"/>
          </p:nvPr>
        </p:nvSpPr>
        <p:spPr/>
        <p:txBody>
          <a:bodyPr/>
          <a:lstStyle/>
          <a:p>
            <a:r>
              <a:rPr lang="en-US" b="1" dirty="0"/>
              <a:t>service-Page</a:t>
            </a:r>
            <a:endParaRPr lang="en-IN" dirty="0"/>
          </a:p>
        </p:txBody>
      </p:sp>
      <p:pic>
        <p:nvPicPr>
          <p:cNvPr id="6" name="Picture 5">
            <a:extLst>
              <a:ext uri="{FF2B5EF4-FFF2-40B4-BE49-F238E27FC236}">
                <a16:creationId xmlns:a16="http://schemas.microsoft.com/office/drawing/2014/main" id="{2A932155-DBC5-43E5-96B3-6EFCC3FAB266}"/>
              </a:ext>
            </a:extLst>
          </p:cNvPr>
          <p:cNvPicPr>
            <a:picLocks noChangeAspect="1"/>
          </p:cNvPicPr>
          <p:nvPr/>
        </p:nvPicPr>
        <p:blipFill>
          <a:blip r:embed="rId2"/>
          <a:stretch>
            <a:fillRect/>
          </a:stretch>
        </p:blipFill>
        <p:spPr>
          <a:xfrm>
            <a:off x="545215" y="1612825"/>
            <a:ext cx="4228804" cy="2246794"/>
          </a:xfrm>
          <a:prstGeom prst="rect">
            <a:avLst/>
          </a:prstGeom>
        </p:spPr>
      </p:pic>
      <p:pic>
        <p:nvPicPr>
          <p:cNvPr id="10" name="Picture 9">
            <a:extLst>
              <a:ext uri="{FF2B5EF4-FFF2-40B4-BE49-F238E27FC236}">
                <a16:creationId xmlns:a16="http://schemas.microsoft.com/office/drawing/2014/main" id="{B3CCCEA5-C61F-479D-96D4-0F718CF3E7C2}"/>
              </a:ext>
            </a:extLst>
          </p:cNvPr>
          <p:cNvPicPr>
            <a:picLocks noChangeAspect="1"/>
          </p:cNvPicPr>
          <p:nvPr/>
        </p:nvPicPr>
        <p:blipFill>
          <a:blip r:embed="rId3"/>
          <a:stretch>
            <a:fillRect/>
          </a:stretch>
        </p:blipFill>
        <p:spPr>
          <a:xfrm>
            <a:off x="4882116" y="1591559"/>
            <a:ext cx="4144926" cy="2331853"/>
          </a:xfrm>
          <a:prstGeom prst="rect">
            <a:avLst/>
          </a:prstGeom>
        </p:spPr>
      </p:pic>
    </p:spTree>
    <p:extLst>
      <p:ext uri="{BB962C8B-B14F-4D97-AF65-F5344CB8AC3E}">
        <p14:creationId xmlns:p14="http://schemas.microsoft.com/office/powerpoint/2010/main" val="490890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F2B915-4388-4110-B0CE-7F9737A1AD7B}"/>
              </a:ext>
            </a:extLst>
          </p:cNvPr>
          <p:cNvSpPr>
            <a:spLocks noGrp="1"/>
          </p:cNvSpPr>
          <p:nvPr>
            <p:ph type="title"/>
          </p:nvPr>
        </p:nvSpPr>
        <p:spPr/>
        <p:txBody>
          <a:bodyPr/>
          <a:lstStyle/>
          <a:p>
            <a:r>
              <a:rPr lang="en-US" b="1" dirty="0"/>
              <a:t>service-Page</a:t>
            </a:r>
            <a:endParaRPr lang="en-IN" dirty="0"/>
          </a:p>
        </p:txBody>
      </p:sp>
      <p:pic>
        <p:nvPicPr>
          <p:cNvPr id="3" name="Picture 2">
            <a:extLst>
              <a:ext uri="{FF2B5EF4-FFF2-40B4-BE49-F238E27FC236}">
                <a16:creationId xmlns:a16="http://schemas.microsoft.com/office/drawing/2014/main" id="{060F52BF-65FC-4BE1-822C-EC79686750F2}"/>
              </a:ext>
            </a:extLst>
          </p:cNvPr>
          <p:cNvPicPr>
            <a:picLocks noChangeAspect="1"/>
          </p:cNvPicPr>
          <p:nvPr/>
        </p:nvPicPr>
        <p:blipFill>
          <a:blip r:embed="rId2"/>
          <a:stretch>
            <a:fillRect/>
          </a:stretch>
        </p:blipFill>
        <p:spPr>
          <a:xfrm>
            <a:off x="850605" y="1251186"/>
            <a:ext cx="7261446" cy="3267651"/>
          </a:xfrm>
          <a:prstGeom prst="rect">
            <a:avLst/>
          </a:prstGeom>
          <a:ln>
            <a:noFill/>
          </a:ln>
          <a:effectLst>
            <a:softEdge rad="112500"/>
          </a:effectLst>
        </p:spPr>
      </p:pic>
    </p:spTree>
    <p:extLst>
      <p:ext uri="{BB962C8B-B14F-4D97-AF65-F5344CB8AC3E}">
        <p14:creationId xmlns:p14="http://schemas.microsoft.com/office/powerpoint/2010/main" val="1127907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ECEA416B-668D-4634-9D57-6E8AA0AF1946}"/>
              </a:ext>
            </a:extLst>
          </p:cNvPr>
          <p:cNvPicPr>
            <a:picLocks noChangeAspect="1"/>
          </p:cNvPicPr>
          <p:nvPr/>
        </p:nvPicPr>
        <p:blipFill>
          <a:blip r:embed="rId2"/>
          <a:stretch>
            <a:fillRect/>
          </a:stretch>
        </p:blipFill>
        <p:spPr>
          <a:xfrm>
            <a:off x="628560" y="1388587"/>
            <a:ext cx="3731075" cy="2621507"/>
          </a:xfrm>
          <a:prstGeom prst="rect">
            <a:avLst/>
          </a:prstGeom>
        </p:spPr>
      </p:pic>
      <p:pic>
        <p:nvPicPr>
          <p:cNvPr id="5" name="Picture 4">
            <a:extLst>
              <a:ext uri="{FF2B5EF4-FFF2-40B4-BE49-F238E27FC236}">
                <a16:creationId xmlns:a16="http://schemas.microsoft.com/office/drawing/2014/main" id="{5F4370B2-6B10-4753-AE5D-2C1DEA297419}"/>
              </a:ext>
            </a:extLst>
          </p:cNvPr>
          <p:cNvPicPr>
            <a:picLocks noChangeAspect="1"/>
          </p:cNvPicPr>
          <p:nvPr/>
        </p:nvPicPr>
        <p:blipFill>
          <a:blip r:embed="rId3"/>
          <a:stretch>
            <a:fillRect/>
          </a:stretch>
        </p:blipFill>
        <p:spPr>
          <a:xfrm>
            <a:off x="4963716" y="1388587"/>
            <a:ext cx="3648656" cy="262150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pic>
        <p:nvPicPr>
          <p:cNvPr id="10" name="Picture 9">
            <a:extLst>
              <a:ext uri="{FF2B5EF4-FFF2-40B4-BE49-F238E27FC236}">
                <a16:creationId xmlns:a16="http://schemas.microsoft.com/office/drawing/2014/main" id="{03044D99-D40B-44F7-ACA3-BF4444D49C23}"/>
              </a:ext>
            </a:extLst>
          </p:cNvPr>
          <p:cNvPicPr>
            <a:picLocks noChangeAspect="1"/>
          </p:cNvPicPr>
          <p:nvPr/>
        </p:nvPicPr>
        <p:blipFill>
          <a:blip r:embed="rId2"/>
          <a:stretch>
            <a:fillRect/>
          </a:stretch>
        </p:blipFill>
        <p:spPr>
          <a:xfrm>
            <a:off x="454021" y="1509823"/>
            <a:ext cx="4117979" cy="2626242"/>
          </a:xfrm>
          <a:prstGeom prst="rect">
            <a:avLst/>
          </a:prstGeom>
        </p:spPr>
      </p:pic>
      <p:pic>
        <p:nvPicPr>
          <p:cNvPr id="12" name="Picture 11">
            <a:extLst>
              <a:ext uri="{FF2B5EF4-FFF2-40B4-BE49-F238E27FC236}">
                <a16:creationId xmlns:a16="http://schemas.microsoft.com/office/drawing/2014/main" id="{3E7FF87D-8EAD-4EF1-98F2-4D7019E0536C}"/>
              </a:ext>
            </a:extLst>
          </p:cNvPr>
          <p:cNvPicPr>
            <a:picLocks noChangeAspect="1"/>
          </p:cNvPicPr>
          <p:nvPr/>
        </p:nvPicPr>
        <p:blipFill>
          <a:blip r:embed="rId3"/>
          <a:stretch>
            <a:fillRect/>
          </a:stretch>
        </p:blipFill>
        <p:spPr>
          <a:xfrm>
            <a:off x="4684821" y="1509823"/>
            <a:ext cx="4214629" cy="2626242"/>
          </a:xfrm>
          <a:prstGeom prst="rect">
            <a:avLst/>
          </a:prstGeom>
        </p:spPr>
      </p:pic>
    </p:spTree>
    <p:extLst>
      <p:ext uri="{BB962C8B-B14F-4D97-AF65-F5344CB8AC3E}">
        <p14:creationId xmlns:p14="http://schemas.microsoft.com/office/powerpoint/2010/main" val="4264244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p>
        </p:txBody>
      </p:sp>
      <p:pic>
        <p:nvPicPr>
          <p:cNvPr id="6" name="Picture 5">
            <a:extLst>
              <a:ext uri="{FF2B5EF4-FFF2-40B4-BE49-F238E27FC236}">
                <a16:creationId xmlns:a16="http://schemas.microsoft.com/office/drawing/2014/main" id="{4878B00E-C291-46F5-8052-A224D5CC6902}"/>
              </a:ext>
            </a:extLst>
          </p:cNvPr>
          <p:cNvPicPr>
            <a:picLocks noChangeAspect="1"/>
          </p:cNvPicPr>
          <p:nvPr/>
        </p:nvPicPr>
        <p:blipFill>
          <a:blip r:embed="rId2"/>
          <a:stretch>
            <a:fillRect/>
          </a:stretch>
        </p:blipFill>
        <p:spPr>
          <a:xfrm>
            <a:off x="1183728" y="1350335"/>
            <a:ext cx="6631201" cy="353890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lstStyle/>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473075" y="1205230"/>
            <a:ext cx="8796020" cy="3107690"/>
          </a:xfrm>
          <a:prstGeom prst="rect">
            <a:avLst/>
          </a:prstGeom>
          <a:noFill/>
        </p:spPr>
        <p:txBody>
          <a:bodyPr wrap="square" rtlCol="0">
            <a:spAutoFit/>
          </a:bodyPr>
          <a:lstStyle/>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Text Box 5"/>
          <p:cNvSpPr txBox="1"/>
          <p:nvPr/>
        </p:nvSpPr>
        <p:spPr>
          <a:xfrm>
            <a:off x="654685" y="1304925"/>
            <a:ext cx="8488680" cy="3335020"/>
          </a:xfrm>
          <a:prstGeom prst="rect">
            <a:avLst/>
          </a:prstGeom>
          <a:noFill/>
        </p:spPr>
        <p:txBody>
          <a:bodyPr wrap="square" rtlCol="0">
            <a:noAutofit/>
          </a:bodyPr>
          <a:lstStyle/>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453390" y="1443355"/>
            <a:ext cx="8457565" cy="3195955"/>
          </a:xfrm>
          <a:prstGeom prst="rect">
            <a:avLst/>
          </a:prstGeom>
          <a:noFill/>
        </p:spPr>
        <p:txBody>
          <a:bodyPr wrap="square" rtlCol="0">
            <a:noAutofit/>
          </a:bodyPr>
          <a:lstStyle/>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500380" y="1004570"/>
            <a:ext cx="8255000" cy="3496310"/>
          </a:xfrm>
          <a:prstGeom prst="rect">
            <a:avLst/>
          </a:prstGeom>
          <a:noFill/>
        </p:spPr>
        <p:txBody>
          <a:bodyPr wrap="square" rtlCol="0">
            <a:noAutofit/>
          </a:bodyPr>
          <a:lstStyle/>
          <a:p>
            <a:r>
              <a:rPr lang="en-US" b="1">
                <a:latin typeface="Arial Black" panose="020B0A04020102020204" charset="0"/>
                <a:cs typeface="Arial Black" panose="020B0A04020102020204" charset="0"/>
              </a:rPr>
              <a:t>User Registration and Authentication:</a:t>
            </a:r>
          </a:p>
          <a:p>
            <a:r>
              <a:rPr lang="en-US"/>
              <a:t>                                  </a:t>
            </a:r>
            <a:r>
              <a:rPr lang="en-US">
                <a:latin typeface="+mn-ea"/>
                <a:cs typeface="+mn-ea"/>
              </a:rPr>
              <a:t>Users can create accounts securely to access the reservation system.</a:t>
            </a:r>
          </a:p>
          <a:p>
            <a:r>
              <a:rPr lang="en-US">
                <a:latin typeface="+mn-ea"/>
                <a:cs typeface="+mn-ea"/>
              </a:rPr>
              <a:t>Authentication mechanisms ensure the security of user data and transactions.</a:t>
            </a:r>
          </a:p>
          <a:p>
            <a:endParaRPr lang="en-US">
              <a:latin typeface="+mn-ea"/>
              <a:cs typeface="+mn-ea"/>
            </a:endParaRPr>
          </a:p>
          <a:p>
            <a:r>
              <a:rPr lang="en-US" b="1">
                <a:latin typeface="Arial Black" panose="020B0A04020102020204" charset="0"/>
                <a:cs typeface="Arial Black" panose="020B0A04020102020204" charset="0"/>
              </a:rPr>
              <a:t>Booking Management: </a:t>
            </a:r>
          </a:p>
          <a:p>
            <a:r>
              <a:rPr lang="en-US"/>
              <a:t>                                Administrators have access to a dashboard for managing bookings.</a:t>
            </a:r>
          </a:p>
          <a:p>
            <a:r>
              <a:rPr lang="en-US"/>
              <a:t>They can view and update booking details, including seat allocations and payment status.</a:t>
            </a:r>
          </a:p>
          <a:p>
            <a:endParaRPr lang="en-US"/>
          </a:p>
          <a:p>
            <a:r>
              <a:rPr lang="en-US" b="1">
                <a:latin typeface="Arial Black" panose="020B0A04020102020204" charset="0"/>
                <a:cs typeface="Arial Black" panose="020B0A04020102020204" charset="0"/>
              </a:rPr>
              <a:t>Payment Integration:</a:t>
            </a:r>
          </a:p>
          <a:p>
            <a:r>
              <a:rPr lang="en-US"/>
              <a:t>                               Automated notifications are sent to users for booking confirmation, reminders, and updates.Notifications help keep users informed about their bookings and any changes to schedules.</a:t>
            </a:r>
          </a:p>
          <a:p>
            <a:endParaRPr lang="en-US"/>
          </a:p>
          <a:p>
            <a:r>
              <a:rPr lang="en-US" b="1">
                <a:latin typeface="Arial Black" panose="020B0A04020102020204" charset="0"/>
                <a:cs typeface="Arial Black" panose="020B0A04020102020204" charset="0"/>
              </a:rPr>
              <a:t>Seat Availability and Booking:</a:t>
            </a:r>
          </a:p>
          <a:p>
            <a:pPr marL="0" indent="0">
              <a:buFont typeface="Wingdings" panose="05000000000000000000" charset="0"/>
              <a:buNone/>
            </a:pPr>
            <a:r>
              <a:rPr lang="en-US"/>
              <a:t>                               Users can check seat availability for specific routes and dates.The system provides an intuitive interface for selecting seats and making reservations.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161</TotalTime>
  <Words>1099</Words>
  <Application>Microsoft Office PowerPoint</Application>
  <PresentationFormat>On-screen Show (16:9)</PresentationFormat>
  <Paragraphs>104</Paragraphs>
  <Slides>21</Slides>
  <Notes>10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Default Design</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About-Us-Page</vt:lpstr>
      <vt:lpstr>service-Page</vt:lpstr>
      <vt:lpstr>service-Page</vt:lpstr>
      <vt:lpstr>service-Page</vt:lpstr>
      <vt:lpstr>service-Page</vt:lpstr>
      <vt:lpstr>Departments-Page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Vanitha M</cp:lastModifiedBy>
  <cp:revision>25</cp:revision>
  <dcterms:created xsi:type="dcterms:W3CDTF">2024-04-05T06:27:00Z</dcterms:created>
  <dcterms:modified xsi:type="dcterms:W3CDTF">2024-04-07T12:35:33Z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479132C2451E424B9ADD524ECE030C7B_13</vt:lpwstr>
  </property>
  <property fmtid="{D5CDD505-2E9C-101B-9397-08002B2CF9AE}" pid="4" name="KSOProductBuildVer">
    <vt:lpwstr>1033-12.2.0.13431</vt:lpwstr>
  </property>
</Properties>
</file>